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9" r:id="rId2"/>
    <p:sldId id="300" r:id="rId3"/>
    <p:sldId id="301" r:id="rId4"/>
    <p:sldId id="302" r:id="rId5"/>
    <p:sldId id="303" r:id="rId6"/>
    <p:sldId id="266" r:id="rId7"/>
    <p:sldId id="305" r:id="rId8"/>
    <p:sldId id="30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2021-06-14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1524000" y="2235600"/>
            <a:ext cx="44952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857399" y="2241462"/>
            <a:ext cx="4496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2277" y="1540800"/>
            <a:ext cx="9831600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2277" y="2235600"/>
            <a:ext cx="4448785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12277" y="3180015"/>
            <a:ext cx="4485298" cy="300964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894277" y="2235599"/>
            <a:ext cx="44496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858277" y="3180014"/>
            <a:ext cx="4485600" cy="300964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500553" y="1540800"/>
            <a:ext cx="9831600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typ forskningscentret Etour.">
            <a:extLst>
              <a:ext uri="{FF2B5EF4-FFF2-40B4-BE49-F238E27FC236}">
                <a16:creationId xmlns:a16="http://schemas.microsoft.com/office/drawing/2014/main" id="{FE4CEFC7-3911-4924-8E70-28F3005DA3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50" y="299208"/>
            <a:ext cx="1565082" cy="78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4" name="Bildobjekt 3" descr="Logotyp forskningscentret Etour.">
            <a:extLst>
              <a:ext uri="{FF2B5EF4-FFF2-40B4-BE49-F238E27FC236}">
                <a16:creationId xmlns:a16="http://schemas.microsoft.com/office/drawing/2014/main" id="{48F79984-BD67-4DA6-BF29-55F34F49AB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660" y="333548"/>
            <a:ext cx="1564033" cy="78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4000" y="1540800"/>
            <a:ext cx="9829800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24000" y="2234708"/>
            <a:ext cx="4496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857399" y="2234963"/>
            <a:ext cx="4496400" cy="3942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24000" y="2234708"/>
            <a:ext cx="4496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857399" y="2234963"/>
            <a:ext cx="4496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235599"/>
            <a:ext cx="44952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857399" y="2235599"/>
            <a:ext cx="4496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2021-06-14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 descr="Logotyp forskningscentret Etour.">
            <a:extLst>
              <a:ext uri="{FF2B5EF4-FFF2-40B4-BE49-F238E27FC236}">
                <a16:creationId xmlns:a16="http://schemas.microsoft.com/office/drawing/2014/main" id="{0A318E39-8F7C-41E8-9EAD-FFF93912D18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6491" y="325536"/>
            <a:ext cx="1565082" cy="7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90603" y="1565247"/>
            <a:ext cx="9831600" cy="1373164"/>
          </a:xfrm>
        </p:spPr>
        <p:txBody>
          <a:bodyPr>
            <a:noAutofit/>
          </a:bodyPr>
          <a:lstStyle/>
          <a:p>
            <a:r>
              <a:rPr lang="sv-SE" sz="3600" dirty="0"/>
              <a:t>Att balansera intressen – tillgänglighet kontra naturskydd och upplevelsevärden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90603" y="3429000"/>
            <a:ext cx="9831601" cy="2086355"/>
          </a:xfrm>
        </p:spPr>
        <p:txBody>
          <a:bodyPr>
            <a:noAutofit/>
          </a:bodyPr>
          <a:lstStyle/>
          <a:p>
            <a:r>
              <a:rPr lang="sv-SE" sz="2400" b="0" dirty="0"/>
              <a:t>Kristin Godtman Kling</a:t>
            </a:r>
          </a:p>
          <a:p>
            <a:r>
              <a:rPr lang="sv-SE" sz="2000" b="0" dirty="0"/>
              <a:t>ETOUR, Mittuniversitetet, 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924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Forskningsöversikten visade att få studier handlar om hur motstående intressen gällande tillgänglighet, naturskydd och upplevelsevärden kan hanteras, både praktiskt och teoretiskt.</a:t>
            </a:r>
          </a:p>
          <a:p>
            <a:r>
              <a:rPr lang="sv-SE" dirty="0"/>
              <a:t>Friluftsmålet ”Tillgänglig natur för alla”</a:t>
            </a:r>
          </a:p>
          <a:p>
            <a:r>
              <a:rPr lang="sv-SE" dirty="0"/>
              <a:t>Exempel: Många svenskar associerar ordet ”nationalpark” med ”orörd” (Naturvårdsverket, 2017).</a:t>
            </a:r>
          </a:p>
          <a:p>
            <a:r>
              <a:rPr lang="sv-SE" dirty="0"/>
              <a:t>Innebär detta en intressekonflikt?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67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1261668"/>
            <a:ext cx="9829800" cy="652145"/>
          </a:xfrm>
        </p:spPr>
        <p:txBody>
          <a:bodyPr/>
          <a:lstStyle/>
          <a:p>
            <a:r>
              <a:rPr lang="sv-SE" dirty="0"/>
              <a:t>Bakgrund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24000" y="2092750"/>
            <a:ext cx="8967537" cy="3836963"/>
          </a:xfrm>
        </p:spPr>
        <p:txBody>
          <a:bodyPr/>
          <a:lstStyle/>
          <a:p>
            <a:pPr marL="0" indent="0" algn="ctr">
              <a:buNone/>
            </a:pPr>
            <a:r>
              <a:rPr lang="sv-SE" sz="2400" i="1" dirty="0"/>
              <a:t>”Regeringen gör en kraftig satsning på värdefull natur. I ljuset av EU:s strategi för biologisk mångfald samt att vi har sett hur viktiga skyddade områden är, inte minst i dessa pandemitider, är det värdefull att kunna genomföra prioriterade åtgärder för att </a:t>
            </a:r>
            <a:r>
              <a:rPr lang="sv-SE" sz="2400" b="1" i="1" dirty="0"/>
              <a:t>bevara</a:t>
            </a:r>
            <a:r>
              <a:rPr lang="sv-SE" sz="2400" i="1" dirty="0"/>
              <a:t> och </a:t>
            </a:r>
            <a:r>
              <a:rPr lang="sv-SE" sz="2400" b="1" i="1" dirty="0"/>
              <a:t>tillgängliggöra</a:t>
            </a:r>
            <a:r>
              <a:rPr lang="sv-SE" sz="2400" i="1" dirty="0"/>
              <a:t> värdefull natur”</a:t>
            </a:r>
          </a:p>
          <a:p>
            <a:pPr marL="0" indent="0" algn="ctr">
              <a:buNone/>
            </a:pPr>
            <a:r>
              <a:rPr lang="sv-SE" dirty="0"/>
              <a:t>Gunilla Ewing Skotnicka, biträdande avdelningschef vid Naturavdelningen</a:t>
            </a:r>
          </a:p>
        </p:txBody>
      </p:sp>
    </p:spTree>
    <p:extLst>
      <p:ext uri="{BB962C8B-B14F-4D97-AF65-F5344CB8AC3E}">
        <p14:creationId xmlns:p14="http://schemas.microsoft.com/office/powerpoint/2010/main" val="273714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kan motsättningar hanteras?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36 intervjuer med förvaltare av skyddade områden, naturturismföretag, föreningar, turismstrateger och destinationer samt workshop med tillgänglighetsexperter</a:t>
            </a:r>
          </a:p>
          <a:p>
            <a:r>
              <a:rPr lang="sv-SE" dirty="0"/>
              <a:t>Fokus på skyddade områden</a:t>
            </a:r>
          </a:p>
          <a:p>
            <a:r>
              <a:rPr lang="sv-SE" dirty="0"/>
              <a:t>Tre fallstudieområden</a:t>
            </a:r>
          </a:p>
          <a:p>
            <a:r>
              <a:rPr lang="sv-SE" dirty="0"/>
              <a:t>”Hur hanterar och balanserar offentliga och privata intressenter värden kopplade till naturskydd, tillgänglighet och besöksupplevelsen i en kontext av naturturism?”</a:t>
            </a:r>
          </a:p>
        </p:txBody>
      </p:sp>
    </p:spTree>
    <p:extLst>
      <p:ext uri="{BB962C8B-B14F-4D97-AF65-F5344CB8AC3E}">
        <p14:creationId xmlns:p14="http://schemas.microsoft.com/office/powerpoint/2010/main" val="164028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u="sng" dirty="0"/>
              <a:t>Identifierade teman utifrån intervjuerna:</a:t>
            </a:r>
          </a:p>
          <a:p>
            <a:r>
              <a:rPr lang="sv-SE" dirty="0"/>
              <a:t>Främst en fråga för förvaltare</a:t>
            </a:r>
          </a:p>
          <a:p>
            <a:r>
              <a:rPr lang="sv-SE" dirty="0"/>
              <a:t>Fokus på specifika områden </a:t>
            </a:r>
          </a:p>
          <a:p>
            <a:r>
              <a:rPr lang="sv-SE" dirty="0"/>
              <a:t>Kvalitet på naturupplevelsen </a:t>
            </a:r>
          </a:p>
          <a:p>
            <a:r>
              <a:rPr lang="sv-SE" dirty="0"/>
              <a:t>Natur på lika villkor</a:t>
            </a:r>
          </a:p>
        </p:txBody>
      </p:sp>
      <p:pic>
        <p:nvPicPr>
          <p:cNvPr id="9" name="Platshållare för innehåll 8" descr="Tillgänglighetsanpassad fiskebrygga, Grönöns naturreservat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520156"/>
            <a:ext cx="4495800" cy="3371850"/>
          </a:xfrm>
        </p:spPr>
      </p:pic>
    </p:spTree>
    <p:extLst>
      <p:ext uri="{BB962C8B-B14F-4D97-AF65-F5344CB8AC3E}">
        <p14:creationId xmlns:p14="http://schemas.microsoft.com/office/powerpoint/2010/main" val="358673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Naturskydd har ofta företräde framför tillgänglighet – hanteras genom kompromisser.</a:t>
            </a:r>
          </a:p>
          <a:p>
            <a:r>
              <a:rPr lang="sv-SE" dirty="0"/>
              <a:t>Är tillgänglighet lika med att förstöra naturen eller naturupplevelsen?</a:t>
            </a:r>
          </a:p>
          <a:p>
            <a:r>
              <a:rPr lang="sv-SE" dirty="0"/>
              <a:t>Är intrång i naturen endast till för personer utan funktionsnedsättning?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latshållare för innehåll 4" descr="Tillgänglighetsanpassad spång, Vackermyrens naturreservat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2707481"/>
            <a:ext cx="4495800" cy="2997200"/>
          </a:xfrm>
        </p:spPr>
      </p:pic>
    </p:spTree>
    <p:extLst>
      <p:ext uri="{BB962C8B-B14F-4D97-AF65-F5344CB8AC3E}">
        <p14:creationId xmlns:p14="http://schemas.microsoft.com/office/powerpoint/2010/main" val="374038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Ständig förhandling mellan intressen</a:t>
            </a:r>
          </a:p>
          <a:p>
            <a:r>
              <a:rPr lang="sv-SE" dirty="0"/>
              <a:t>”Tillgänglig natur för alla” – skillnad mellan praktisk och teoretisk tillgänglighet?</a:t>
            </a:r>
          </a:p>
          <a:p>
            <a:r>
              <a:rPr lang="sv-SE" dirty="0"/>
              <a:t>Utmana bilden av att tillgänglighetssatsningar förstör naturen och naturupplevelsen för att inkludera fler grupper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870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744718" y="3750465"/>
            <a:ext cx="727578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2100" dirty="0"/>
          </a:p>
          <a:p>
            <a:endParaRPr lang="sv-SE" sz="1500" dirty="0"/>
          </a:p>
          <a:p>
            <a:r>
              <a:rPr lang="sv-SE" sz="1500" b="1" dirty="0"/>
              <a:t>Kontakt</a:t>
            </a:r>
            <a:r>
              <a:rPr lang="sv-SE" sz="1500" dirty="0"/>
              <a:t>: Kristin Godtman Kling, Etour, Mittuniversitetet</a:t>
            </a:r>
          </a:p>
          <a:p>
            <a:r>
              <a:rPr lang="sv-SE" sz="1350" dirty="0"/>
              <a:t>kristin.godtmankling@miun.se</a:t>
            </a:r>
          </a:p>
          <a:p>
            <a:endParaRPr lang="sv-SE" sz="1500" dirty="0"/>
          </a:p>
        </p:txBody>
      </p:sp>
      <p:pic>
        <p:nvPicPr>
          <p:cNvPr id="3" name="Bildobjekt 2" descr="logga för besöksnäringens forsknings och utvecklingsfon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273" y="1616867"/>
            <a:ext cx="1229123" cy="1246745"/>
          </a:xfrm>
          <a:prstGeom prst="rect">
            <a:avLst/>
          </a:prstGeom>
        </p:spPr>
      </p:pic>
      <p:pic>
        <p:nvPicPr>
          <p:cNvPr id="4" name="Picture 2" descr="logga för östersunds kommun&#10;&#10;https://gallery.mailchimp.com/4aaf65897e2e20bf2436fcb0d/images/6e89cd7d-9b34-4f94-986c-da02f86f605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272" y="3200418"/>
            <a:ext cx="1827346" cy="68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2146737" y="1653841"/>
            <a:ext cx="68737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6000" dirty="0"/>
              <a:t>TACK!</a:t>
            </a:r>
          </a:p>
          <a:p>
            <a:pPr algn="ctr"/>
            <a:endParaRPr lang="sv-SE" sz="2100" dirty="0"/>
          </a:p>
          <a:p>
            <a:endParaRPr lang="sv-SE" sz="1500" dirty="0"/>
          </a:p>
        </p:txBody>
      </p:sp>
      <p:pic>
        <p:nvPicPr>
          <p:cNvPr id="6" name="Picture 2" descr="logga för Norrbacka-Eugeniastiftelsen, en av projektets finansiär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272" y="4770078"/>
            <a:ext cx="2840610" cy="113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30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CB4FA34-C10D-49F4-9E77-E7539DB1A65E}" vid="{6FA7E739-F640-4117-BA05-8C079D9BFE7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Etour_mall (2)</Template>
  <TotalTime>3214</TotalTime>
  <Words>294</Words>
  <Application>Microsoft Office PowerPoint</Application>
  <PresentationFormat>Bredbild</PresentationFormat>
  <Paragraphs>35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Att balansera intressen – tillgänglighet kontra naturskydd och upplevelsevärden</vt:lpstr>
      <vt:lpstr>Bakgrund</vt:lpstr>
      <vt:lpstr>Bakgrund forts.</vt:lpstr>
      <vt:lpstr>Hur kan motsättningar hanteras?</vt:lpstr>
      <vt:lpstr>Resultat</vt:lpstr>
      <vt:lpstr>Diskussion</vt:lpstr>
      <vt:lpstr>Slutsatser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Wåger, Sandra</dc:creator>
  <cp:lastModifiedBy>Wåger, Sandra</cp:lastModifiedBy>
  <cp:revision>51</cp:revision>
  <cp:lastPrinted>2015-05-26T13:42:18Z</cp:lastPrinted>
  <dcterms:created xsi:type="dcterms:W3CDTF">2021-05-17T11:16:56Z</dcterms:created>
  <dcterms:modified xsi:type="dcterms:W3CDTF">2021-06-14T09:52:47Z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