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9" r:id="rId2"/>
    <p:sldId id="300" r:id="rId3"/>
    <p:sldId id="301" r:id="rId4"/>
    <p:sldId id="302" r:id="rId5"/>
    <p:sldId id="303" r:id="rId6"/>
    <p:sldId id="266" r:id="rId7"/>
    <p:sldId id="305" r:id="rId8"/>
    <p:sldId id="306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89CD7-9FE5-429F-B9E0-AA1946CCC9BD}" type="datetimeFigureOut">
              <a:rPr lang="sv-SE" smtClean="0"/>
              <a:t>2021-06-14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C2188-90C9-4DE2-9CC5-BA3A554B76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38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1522199" y="1360800"/>
            <a:ext cx="98316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Stor 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2199" y="2208554"/>
            <a:ext cx="9831601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973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8" name="Platshållare för bild 12"/>
          <p:cNvSpPr>
            <a:spLocks noGrp="1"/>
          </p:cNvSpPr>
          <p:nvPr>
            <p:ph type="pic" sz="quarter" idx="15"/>
          </p:nvPr>
        </p:nvSpPr>
        <p:spPr>
          <a:xfrm>
            <a:off x="1524000" y="2235600"/>
            <a:ext cx="44952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6857399" y="2241462"/>
            <a:ext cx="44964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2609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12277" y="1540800"/>
            <a:ext cx="9831600" cy="57429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512277" y="2235600"/>
            <a:ext cx="4448785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512277" y="3180015"/>
            <a:ext cx="4485298" cy="3009647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894277" y="2235599"/>
            <a:ext cx="4449600" cy="823912"/>
          </a:xfrm>
        </p:spPr>
        <p:txBody>
          <a:bodyPr anchor="b">
            <a:no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858277" y="3180014"/>
            <a:ext cx="4485600" cy="300964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2348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500553" y="1540800"/>
            <a:ext cx="9831600" cy="736844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443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typ forskningscentret Etour.">
            <a:extLst>
              <a:ext uri="{FF2B5EF4-FFF2-40B4-BE49-F238E27FC236}">
                <a16:creationId xmlns:a16="http://schemas.microsoft.com/office/drawing/2014/main" id="{FE4CEFC7-3911-4924-8E70-28F3005DA3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850" y="299208"/>
            <a:ext cx="1565082" cy="78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9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 hasCustomPrompt="1"/>
          </p:nvPr>
        </p:nvSpPr>
        <p:spPr>
          <a:xfrm>
            <a:off x="1524000" y="1360799"/>
            <a:ext cx="9829801" cy="6912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 dirty="0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0" y="2208554"/>
            <a:ext cx="9829800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3438000"/>
            <a:ext cx="12192000" cy="3420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4" name="Bildobjekt 3" descr="Logotyp forskningscentret Etour.">
            <a:extLst>
              <a:ext uri="{FF2B5EF4-FFF2-40B4-BE49-F238E27FC236}">
                <a16:creationId xmlns:a16="http://schemas.microsoft.com/office/drawing/2014/main" id="{48F79984-BD67-4DA6-BF29-55F34F49AB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660" y="333548"/>
            <a:ext cx="1564033" cy="78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22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pla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/>
          <p:cNvSpPr>
            <a:spLocks noGrp="1"/>
          </p:cNvSpPr>
          <p:nvPr>
            <p:ph type="ctrTitle" hasCustomPrompt="1"/>
          </p:nvPr>
        </p:nvSpPr>
        <p:spPr>
          <a:xfrm>
            <a:off x="1524001" y="1359581"/>
            <a:ext cx="9829800" cy="691957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800" b="1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Stor rubrik</a:t>
            </a:r>
          </a:p>
        </p:txBody>
      </p:sp>
      <p:sp>
        <p:nvSpPr>
          <p:cNvPr id="6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1524001" y="2208554"/>
            <a:ext cx="9829799" cy="788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1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Rektangel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74720"/>
            <a:ext cx="12192000" cy="342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8907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524000" y="1540800"/>
            <a:ext cx="9829800" cy="65214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332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2800" y="3020400"/>
            <a:ext cx="9831600" cy="1117846"/>
          </a:xfrm>
        </p:spPr>
        <p:txBody>
          <a:bodyPr anchor="t">
            <a:noAutofit/>
          </a:bodyPr>
          <a:lstStyle>
            <a:lvl1pPr>
              <a:lnSpc>
                <a:spcPct val="100000"/>
              </a:lnSpc>
              <a:defRPr sz="38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522800" y="4589464"/>
            <a:ext cx="9831600" cy="110795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0942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avs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522800" y="3021178"/>
            <a:ext cx="9831600" cy="1382378"/>
          </a:xfrm>
        </p:spPr>
        <p:txBody>
          <a:bodyPr anchor="t">
            <a:normAutofit/>
          </a:bodyPr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sp>
        <p:nvSpPr>
          <p:cNvPr id="7" name="Rektangel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358000"/>
            <a:ext cx="12192000" cy="45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335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524000" y="2234708"/>
            <a:ext cx="44964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857399" y="2234963"/>
            <a:ext cx="4496400" cy="39420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7273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524000" y="2234708"/>
            <a:ext cx="4496400" cy="394225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1" name="Platshållare för diagram 10"/>
          <p:cNvSpPr>
            <a:spLocks noGrp="1"/>
          </p:cNvSpPr>
          <p:nvPr>
            <p:ph type="chart" sz="quarter" idx="13"/>
          </p:nvPr>
        </p:nvSpPr>
        <p:spPr>
          <a:xfrm>
            <a:off x="6857399" y="2234963"/>
            <a:ext cx="4496400" cy="3942000"/>
          </a:xfrm>
        </p:spPr>
        <p:txBody>
          <a:bodyPr/>
          <a:lstStyle/>
          <a:p>
            <a:r>
              <a:rPr lang="sv-SE"/>
              <a:t>Klicka på ikonen för att lägga till ett diagram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499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Mindre rubrik</a:t>
            </a:r>
          </a:p>
        </p:txBody>
      </p:sp>
      <p:sp>
        <p:nvSpPr>
          <p:cNvPr id="11" name="Platshållare för text 10"/>
          <p:cNvSpPr>
            <a:spLocks noGrp="1"/>
          </p:cNvSpPr>
          <p:nvPr>
            <p:ph type="body" sz="quarter" idx="13" hasCustomPrompt="1"/>
          </p:nvPr>
        </p:nvSpPr>
        <p:spPr>
          <a:xfrm>
            <a:off x="1524000" y="2235599"/>
            <a:ext cx="4495200" cy="394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Bildtext</a:t>
            </a:r>
          </a:p>
        </p:txBody>
      </p:sp>
      <p:sp>
        <p:nvSpPr>
          <p:cNvPr id="13" name="Platshållare för bild 12"/>
          <p:cNvSpPr>
            <a:spLocks noGrp="1"/>
          </p:cNvSpPr>
          <p:nvPr>
            <p:ph type="pic" sz="quarter" idx="14"/>
          </p:nvPr>
        </p:nvSpPr>
        <p:spPr>
          <a:xfrm>
            <a:off x="6857399" y="2235599"/>
            <a:ext cx="4496400" cy="3942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1491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524000" y="1542415"/>
            <a:ext cx="9829799" cy="6521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524000" y="2237129"/>
            <a:ext cx="9829800" cy="3836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textruta 7"/>
          <p:cNvSpPr txBox="1"/>
          <p:nvPr userDrawn="1"/>
        </p:nvSpPr>
        <p:spPr>
          <a:xfrm>
            <a:off x="838800" y="6356348"/>
            <a:ext cx="2743200" cy="365125"/>
          </a:xfrm>
          <a:prstGeom prst="rect">
            <a:avLst/>
          </a:prstGeom>
          <a:noFill/>
        </p:spPr>
        <p:txBody>
          <a:bodyPr wrap="square" lIns="36000" rtlCol="0" anchor="ctr" anchorCtr="0">
            <a:noAutofit/>
          </a:bodyPr>
          <a:lstStyle/>
          <a:p>
            <a:r>
              <a:rPr lang="sv-SE" sz="1200" dirty="0">
                <a:latin typeface="Arial" panose="020B0604020202020204" pitchFamily="34" charset="0"/>
                <a:cs typeface="Arial" panose="020B0604020202020204" pitchFamily="34" charset="0"/>
              </a:rPr>
              <a:t>Mittuniversitetet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212000" y="6357600"/>
            <a:ext cx="3405553" cy="360000"/>
          </a:xfrm>
          <a:prstGeom prst="rect">
            <a:avLst/>
          </a:prstGeom>
        </p:spPr>
        <p:txBody>
          <a:bodyPr vert="horz" lIns="10800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04000" y="6356351"/>
            <a:ext cx="1529865" cy="360000"/>
          </a:xfrm>
          <a:prstGeom prst="rect">
            <a:avLst/>
          </a:prstGeom>
        </p:spPr>
        <p:txBody>
          <a:bodyPr vert="horz" lIns="36000" tIns="45720" rIns="9000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2D44CBEE-E6DE-47E3-981B-80C11ECF5B1C}" type="datetimeFigureOut">
              <a:rPr lang="sv-SE" smtClean="0"/>
              <a:pPr/>
              <a:t>2021-06-14</a:t>
            </a:fld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823932" y="6356350"/>
            <a:ext cx="1529867" cy="360000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1334427D-BC02-4BB6-9552-FEF7E6C4F2BF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52048" y="6310166"/>
            <a:ext cx="10512000" cy="0"/>
          </a:xfrm>
          <a:prstGeom prst="line">
            <a:avLst/>
          </a:prstGeom>
          <a:ln w="317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 descr="Logotyp forskningscentret Etour.">
            <a:extLst>
              <a:ext uri="{FF2B5EF4-FFF2-40B4-BE49-F238E27FC236}">
                <a16:creationId xmlns:a16="http://schemas.microsoft.com/office/drawing/2014/main" id="{0A318E39-8F7C-41E8-9EAD-FFF93912D185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491" y="325536"/>
            <a:ext cx="1565082" cy="78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0" r:id="rId4"/>
    <p:sldLayoutId id="2147483651" r:id="rId5"/>
    <p:sldLayoutId id="2147483662" r:id="rId6"/>
    <p:sldLayoutId id="2147483652" r:id="rId7"/>
    <p:sldLayoutId id="2147483665" r:id="rId8"/>
    <p:sldLayoutId id="2147483663" r:id="rId9"/>
    <p:sldLayoutId id="2147483664" r:id="rId10"/>
    <p:sldLayoutId id="2147483653" r:id="rId11"/>
    <p:sldLayoutId id="2147483654" r:id="rId12"/>
    <p:sldLayoutId id="2147483655" r:id="rId13"/>
  </p:sldLayoutIdLst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094" userDrawn="1">
          <p15:clr>
            <a:srgbClr val="F26B43"/>
          </p15:clr>
        </p15:guide>
        <p15:guide id="4" orient="horz" pos="1480" userDrawn="1">
          <p15:clr>
            <a:srgbClr val="F26B43"/>
          </p15:clr>
        </p15:guide>
        <p15:guide id="5" pos="5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890603" y="1565247"/>
            <a:ext cx="9831600" cy="1373164"/>
          </a:xfrm>
        </p:spPr>
        <p:txBody>
          <a:bodyPr>
            <a:noAutofit/>
          </a:bodyPr>
          <a:lstStyle/>
          <a:p>
            <a:r>
              <a:rPr lang="sv-SE" sz="3600" dirty="0"/>
              <a:t>Att balansera intressen – tillgänglighet kontra naturskydd och upplevelsevärden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90603" y="3429000"/>
            <a:ext cx="9831601" cy="2086355"/>
          </a:xfrm>
        </p:spPr>
        <p:txBody>
          <a:bodyPr>
            <a:noAutofit/>
          </a:bodyPr>
          <a:lstStyle/>
          <a:p>
            <a:r>
              <a:rPr lang="sv-SE" sz="2400" b="0" dirty="0"/>
              <a:t>Kristin Godtman Kling</a:t>
            </a:r>
          </a:p>
          <a:p>
            <a:r>
              <a:rPr lang="sv-SE" sz="2000" b="0" dirty="0"/>
              <a:t>ETOUR, Mittuniversitetet, </a:t>
            </a:r>
          </a:p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924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Bakgrund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Forskningsöversikten visade att få studier handlar om hur motstående intressen gällande tillgänglighet, naturskydd och upplevelsevärden kan hanteras, både praktiskt och teoretiskt.</a:t>
            </a:r>
          </a:p>
          <a:p>
            <a:r>
              <a:rPr lang="sv-SE" dirty="0"/>
              <a:t>Friluftsmålet ”Tillgänglig natur för alla”</a:t>
            </a:r>
          </a:p>
          <a:p>
            <a:r>
              <a:rPr lang="sv-SE" dirty="0"/>
              <a:t>Exempel: Många svenskar associerar ordet ”nationalpark” med ”orörd” (Naturvårdsverket, 2017).</a:t>
            </a:r>
          </a:p>
          <a:p>
            <a:r>
              <a:rPr lang="sv-SE" dirty="0"/>
              <a:t>Innebär detta en intressekonflikt?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67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24000" y="1261668"/>
            <a:ext cx="9829800" cy="652145"/>
          </a:xfrm>
        </p:spPr>
        <p:txBody>
          <a:bodyPr/>
          <a:lstStyle/>
          <a:p>
            <a:r>
              <a:rPr lang="sv-SE" dirty="0"/>
              <a:t>Bakgrund forts.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524000" y="2092750"/>
            <a:ext cx="8967537" cy="3836963"/>
          </a:xfrm>
        </p:spPr>
        <p:txBody>
          <a:bodyPr/>
          <a:lstStyle/>
          <a:p>
            <a:pPr marL="0" indent="0" algn="ctr">
              <a:buNone/>
            </a:pPr>
            <a:r>
              <a:rPr lang="sv-SE" sz="2400" i="1" dirty="0"/>
              <a:t>”Regeringen gör en kraftig satsning på värdefull natur. I ljuset av EU:s strategi för biologisk mångfald samt att vi har sett hur viktiga skyddade områden är, inte minst i dessa pandemitider, är det värdefull att kunna genomföra prioriterade åtgärder för att </a:t>
            </a:r>
            <a:r>
              <a:rPr lang="sv-SE" sz="2400" b="1" i="1" dirty="0"/>
              <a:t>bevara</a:t>
            </a:r>
            <a:r>
              <a:rPr lang="sv-SE" sz="2400" i="1" dirty="0"/>
              <a:t> och </a:t>
            </a:r>
            <a:r>
              <a:rPr lang="sv-SE" sz="2400" b="1" i="1" dirty="0"/>
              <a:t>tillgängliggöra</a:t>
            </a:r>
            <a:r>
              <a:rPr lang="sv-SE" sz="2400" i="1" dirty="0"/>
              <a:t> värdefull natur”</a:t>
            </a:r>
          </a:p>
          <a:p>
            <a:pPr marL="0" indent="0" algn="ctr">
              <a:buNone/>
            </a:pPr>
            <a:r>
              <a:rPr lang="sv-SE" dirty="0"/>
              <a:t>Gunilla Ewing Skotnicka, biträdande avdelningschef vid Naturavdelningen</a:t>
            </a:r>
          </a:p>
        </p:txBody>
      </p:sp>
    </p:spTree>
    <p:extLst>
      <p:ext uri="{BB962C8B-B14F-4D97-AF65-F5344CB8AC3E}">
        <p14:creationId xmlns:p14="http://schemas.microsoft.com/office/powerpoint/2010/main" val="2737147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kan motsättningar hanteras?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36 intervjuer med förvaltare av skyddade områden, naturturismföretag, föreningar, turismstrateger och destinationer samt workshop med tillgänglighetsexperter</a:t>
            </a:r>
          </a:p>
          <a:p>
            <a:r>
              <a:rPr lang="sv-SE" dirty="0"/>
              <a:t>Fokus på skyddade områden</a:t>
            </a:r>
          </a:p>
          <a:p>
            <a:r>
              <a:rPr lang="sv-SE" dirty="0"/>
              <a:t>Tre fallstudieområden</a:t>
            </a:r>
          </a:p>
          <a:p>
            <a:r>
              <a:rPr lang="sv-SE" dirty="0"/>
              <a:t>”Hur hanterar och balanserar offentliga och privata intressenter värden kopplade till naturskydd, tillgänglighet och besöksupplevelsen i en kontext av naturturism?”</a:t>
            </a:r>
          </a:p>
        </p:txBody>
      </p:sp>
    </p:spTree>
    <p:extLst>
      <p:ext uri="{BB962C8B-B14F-4D97-AF65-F5344CB8AC3E}">
        <p14:creationId xmlns:p14="http://schemas.microsoft.com/office/powerpoint/2010/main" val="164028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Resultat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u="sng" dirty="0"/>
              <a:t>Identifierade teman utifrån intervjuerna:</a:t>
            </a:r>
          </a:p>
          <a:p>
            <a:r>
              <a:rPr lang="sv-SE" dirty="0"/>
              <a:t>Främst en fråga för förvaltare</a:t>
            </a:r>
          </a:p>
          <a:p>
            <a:r>
              <a:rPr lang="sv-SE" dirty="0"/>
              <a:t>Fokus på specifika områden </a:t>
            </a:r>
          </a:p>
          <a:p>
            <a:r>
              <a:rPr lang="sv-SE" dirty="0"/>
              <a:t>Kvalitet på naturupplevelsen </a:t>
            </a:r>
          </a:p>
          <a:p>
            <a:r>
              <a:rPr lang="sv-SE" dirty="0"/>
              <a:t>Natur på lika villkor</a:t>
            </a:r>
          </a:p>
        </p:txBody>
      </p:sp>
      <p:pic>
        <p:nvPicPr>
          <p:cNvPr id="9" name="Platshållare för innehåll 8" descr="Tillgänglighetsanpassad fiskebrygga, Grönöns naturreservat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520156"/>
            <a:ext cx="4495800" cy="3371850"/>
          </a:xfrm>
        </p:spPr>
      </p:pic>
    </p:spTree>
    <p:extLst>
      <p:ext uri="{BB962C8B-B14F-4D97-AF65-F5344CB8AC3E}">
        <p14:creationId xmlns:p14="http://schemas.microsoft.com/office/powerpoint/2010/main" val="358673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Diskussion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Naturskydd har ofta företräde framför tillgänglighet – hanteras genom kompromisser.</a:t>
            </a:r>
          </a:p>
          <a:p>
            <a:r>
              <a:rPr lang="sv-SE" dirty="0"/>
              <a:t>Är tillgänglighet lika med att förstöra naturen eller naturupplevelsen?</a:t>
            </a:r>
          </a:p>
          <a:p>
            <a:r>
              <a:rPr lang="sv-SE" dirty="0"/>
              <a:t>Är intrång i naturen endast till för personer utan funktionsnedsättning?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Platshållare för innehåll 4" descr="Tillgänglighetsanpassad spång, Vackermyrens naturreservat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707481"/>
            <a:ext cx="4495800" cy="2997200"/>
          </a:xfrm>
        </p:spPr>
      </p:pic>
    </p:spTree>
    <p:extLst>
      <p:ext uri="{BB962C8B-B14F-4D97-AF65-F5344CB8AC3E}">
        <p14:creationId xmlns:p14="http://schemas.microsoft.com/office/powerpoint/2010/main" val="374038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Slutsatser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Ständig förhandling mellan intressen</a:t>
            </a:r>
          </a:p>
          <a:p>
            <a:r>
              <a:rPr lang="sv-SE" dirty="0"/>
              <a:t>”Tillgänglig natur för alla” – skillnad mellan praktisk och teoretisk tillgänglighet?</a:t>
            </a:r>
          </a:p>
          <a:p>
            <a:r>
              <a:rPr lang="sv-SE" dirty="0"/>
              <a:t>Utmana bilden av att tillgänglighetssatsningar förstör naturen och naturupplevelsen för att inkludera fler grupper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870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744718" y="3750465"/>
            <a:ext cx="727578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sz="2100" dirty="0"/>
          </a:p>
          <a:p>
            <a:endParaRPr lang="sv-SE" sz="1500" dirty="0"/>
          </a:p>
          <a:p>
            <a:r>
              <a:rPr lang="sv-SE" sz="1500" b="1" dirty="0"/>
              <a:t>Kontakt</a:t>
            </a:r>
            <a:r>
              <a:rPr lang="sv-SE" sz="1500" dirty="0"/>
              <a:t>: Kristin Godtman Kling, Etour, Mittuniversitetet</a:t>
            </a:r>
          </a:p>
          <a:p>
            <a:r>
              <a:rPr lang="sv-SE" sz="1350" dirty="0"/>
              <a:t>kristin.godtmankling@miun.se</a:t>
            </a:r>
          </a:p>
          <a:p>
            <a:endParaRPr lang="sv-SE" sz="1500" dirty="0"/>
          </a:p>
        </p:txBody>
      </p:sp>
      <p:pic>
        <p:nvPicPr>
          <p:cNvPr id="3" name="Bildobjekt 2" descr="logga för besöksnäringens forsknings och utvecklingsfon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273" y="1616867"/>
            <a:ext cx="1229123" cy="1246745"/>
          </a:xfrm>
          <a:prstGeom prst="rect">
            <a:avLst/>
          </a:prstGeom>
        </p:spPr>
      </p:pic>
      <p:pic>
        <p:nvPicPr>
          <p:cNvPr id="4" name="Picture 2" descr="logga för östersunds kommun&#10;&#10;https://gallery.mailchimp.com/4aaf65897e2e20bf2436fcb0d/images/6e89cd7d-9b34-4f94-986c-da02f86f605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272" y="3200418"/>
            <a:ext cx="1827346" cy="68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/>
          <p:cNvSpPr/>
          <p:nvPr/>
        </p:nvSpPr>
        <p:spPr>
          <a:xfrm>
            <a:off x="2146737" y="1653841"/>
            <a:ext cx="68737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6000" dirty="0"/>
              <a:t>TACK!</a:t>
            </a:r>
          </a:p>
          <a:p>
            <a:pPr algn="ctr"/>
            <a:endParaRPr lang="sv-SE" sz="2100" dirty="0"/>
          </a:p>
          <a:p>
            <a:endParaRPr lang="sv-SE" sz="1500" dirty="0"/>
          </a:p>
        </p:txBody>
      </p:sp>
      <p:pic>
        <p:nvPicPr>
          <p:cNvPr id="6" name="Picture 2" descr="logga för Norrbacka-Eugeniastiftelsen, en av projektets finansiär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272" y="4770078"/>
            <a:ext cx="2840610" cy="113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305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Mittuniversitet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CB9"/>
      </a:accent1>
      <a:accent2>
        <a:srgbClr val="00BFD6"/>
      </a:accent2>
      <a:accent3>
        <a:srgbClr val="007934"/>
      </a:accent3>
      <a:accent4>
        <a:srgbClr val="3FAE2A"/>
      </a:accent4>
      <a:accent5>
        <a:srgbClr val="706259"/>
      </a:accent5>
      <a:accent6>
        <a:srgbClr val="AEA299"/>
      </a:accent6>
      <a:hlink>
        <a:srgbClr val="0563C1"/>
      </a:hlink>
      <a:folHlink>
        <a:srgbClr val="954F72"/>
      </a:folHlink>
    </a:clrScheme>
    <a:fontScheme name="PP Mittuniversitet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CB4FA34-C10D-49F4-9E77-E7539DB1A65E}" vid="{6FA7E739-F640-4117-BA05-8C079D9BFE7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Etour_mall (2)</Template>
  <TotalTime>3214</TotalTime>
  <Words>294</Words>
  <Application>Microsoft Office PowerPoint</Application>
  <PresentationFormat>Bredbild</PresentationFormat>
  <Paragraphs>35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Office-tema</vt:lpstr>
      <vt:lpstr>Att balansera intressen – tillgänglighet kontra naturskydd och upplevelsevärden</vt:lpstr>
      <vt:lpstr>Bakgrund</vt:lpstr>
      <vt:lpstr>Bakgrund forts.</vt:lpstr>
      <vt:lpstr>Hur kan motsättningar hanteras?</vt:lpstr>
      <vt:lpstr>Resultat</vt:lpstr>
      <vt:lpstr>Diskussion</vt:lpstr>
      <vt:lpstr>Slutsatser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Wåger, Sandra</dc:creator>
  <cp:lastModifiedBy>Wåger, Sandra</cp:lastModifiedBy>
  <cp:revision>51</cp:revision>
  <cp:lastPrinted>2015-05-26T13:42:18Z</cp:lastPrinted>
  <dcterms:created xsi:type="dcterms:W3CDTF">2021-05-17T11:16:56Z</dcterms:created>
  <dcterms:modified xsi:type="dcterms:W3CDTF">2021-06-14T09:52:47Z</dcterms:modified>
</cp:coreProperties>
</file>

<file path=userCustomization/customUI.xml><?xml version="1.0" encoding="utf-8"?>
<mso:customUI xmlns:doc="http://schemas.microsoft.com/office/2006/01/customui/currentDocument" xmlns:mso="http://schemas.microsoft.com/office/2006/01/customui">
  <mso:ribbon>
    <mso:qat>
      <mso:documentControls>
        <mso:separator idQ="doc:sep1" visible="true"/>
        <mso:control idQ="mso:FileProperties" visible="true"/>
      </mso:documentControls>
    </mso:qat>
  </mso:ribbon>
</mso:customUI>
</file>