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microsoft.com/office/2006/relationships/ui/userCustomization" Target="userCustomization/customUI.xml"/><Relationship Id="rId1" Type="http://schemas.openxmlformats.org/officeDocument/2006/relationships/officeDocument" Target="ppt/presentation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4" r:id="rId2"/>
    <p:sldId id="288" r:id="rId3"/>
    <p:sldId id="289" r:id="rId4"/>
    <p:sldId id="290" r:id="rId5"/>
    <p:sldId id="291" r:id="rId6"/>
    <p:sldId id="269" r:id="rId7"/>
    <p:sldId id="268" r:id="rId8"/>
    <p:sldId id="270" r:id="rId9"/>
    <p:sldId id="271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89CD7-9FE5-429F-B9E0-AA1946CCC9BD}" type="datetimeFigureOut">
              <a:rPr lang="sv-SE" smtClean="0"/>
              <a:t>2021-06-14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C2188-90C9-4DE2-9CC5-BA3A554B768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4389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C2188-90C9-4DE2-9CC5-BA3A554B7687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71797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C2188-90C9-4DE2-9CC5-BA3A554B7687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2231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C2188-90C9-4DE2-9CC5-BA3A554B7687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5628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C2188-90C9-4DE2-9CC5-BA3A554B7687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44323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522199" y="1360800"/>
            <a:ext cx="9831600" cy="691957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3800" b="1" baseline="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Stor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2199" y="2208554"/>
            <a:ext cx="9831601" cy="788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accent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2021-06-14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59736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vå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8" name="Platshållare för bild 12"/>
          <p:cNvSpPr>
            <a:spLocks noGrp="1"/>
          </p:cNvSpPr>
          <p:nvPr>
            <p:ph type="pic" sz="quarter" idx="15"/>
          </p:nvPr>
        </p:nvSpPr>
        <p:spPr>
          <a:xfrm>
            <a:off x="1524000" y="2235600"/>
            <a:ext cx="4495200" cy="3942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bild 12"/>
          <p:cNvSpPr>
            <a:spLocks noGrp="1"/>
          </p:cNvSpPr>
          <p:nvPr>
            <p:ph type="pic" sz="quarter" idx="14"/>
          </p:nvPr>
        </p:nvSpPr>
        <p:spPr>
          <a:xfrm>
            <a:off x="6857399" y="2241462"/>
            <a:ext cx="4496400" cy="3942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2021-06-14</a:t>
            </a:fld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260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12277" y="1540800"/>
            <a:ext cx="9831600" cy="57429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512277" y="2235600"/>
            <a:ext cx="4448785" cy="82391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512277" y="3180015"/>
            <a:ext cx="4485298" cy="3009647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894277" y="2235599"/>
            <a:ext cx="4449600" cy="82391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858277" y="3180014"/>
            <a:ext cx="4485600" cy="300964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2021-06-14</a:t>
            </a:fld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92348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1500553" y="1540800"/>
            <a:ext cx="9831600" cy="736844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2021-06-14</a:t>
            </a:fld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4436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typ forskningscentret Etour.">
            <a:extLst>
              <a:ext uri="{FF2B5EF4-FFF2-40B4-BE49-F238E27FC236}">
                <a16:creationId xmlns:a16="http://schemas.microsoft.com/office/drawing/2014/main" id="{FE4CEFC7-3911-4924-8E70-28F3005DA3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2850" y="299208"/>
            <a:ext cx="1565082" cy="788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992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 hasCustomPrompt="1"/>
          </p:nvPr>
        </p:nvSpPr>
        <p:spPr>
          <a:xfrm>
            <a:off x="1524000" y="1360799"/>
            <a:ext cx="9829801" cy="691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3800"/>
            </a:lvl1pPr>
          </a:lstStyle>
          <a:p>
            <a:r>
              <a:rPr lang="sv-SE" dirty="0"/>
              <a:t>Stor rubrik</a:t>
            </a:r>
          </a:p>
        </p:txBody>
      </p:sp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208554"/>
            <a:ext cx="9829800" cy="788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3438000"/>
            <a:ext cx="12192000" cy="342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4" name="Bildobjekt 3" descr="Logotyp forskningscentret Etour.">
            <a:extLst>
              <a:ext uri="{FF2B5EF4-FFF2-40B4-BE49-F238E27FC236}">
                <a16:creationId xmlns:a16="http://schemas.microsoft.com/office/drawing/2014/main" id="{48F79984-BD67-4DA6-BF29-55F34F49AB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1660" y="333548"/>
            <a:ext cx="1564033" cy="788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5221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pla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>
            <a:spLocks noGrp="1"/>
          </p:cNvSpPr>
          <p:nvPr>
            <p:ph type="ctrTitle" hasCustomPrompt="1"/>
          </p:nvPr>
        </p:nvSpPr>
        <p:spPr>
          <a:xfrm>
            <a:off x="1524001" y="1359581"/>
            <a:ext cx="9829800" cy="691957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3800" b="1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Stor rubrik</a:t>
            </a:r>
          </a:p>
        </p:txBody>
      </p:sp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1" y="2208554"/>
            <a:ext cx="9829799" cy="788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4" name="Rektangel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474720"/>
            <a:ext cx="12192000" cy="34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89073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524000" y="1540800"/>
            <a:ext cx="9829800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defRPr/>
            </a:lvl1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2021-06-14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3325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22800" y="3020400"/>
            <a:ext cx="9831600" cy="1117846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sz="38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522800" y="4589464"/>
            <a:ext cx="9831600" cy="110795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2021-06-14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10942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522800" y="3021178"/>
            <a:ext cx="9831600" cy="1382378"/>
          </a:xfrm>
        </p:spPr>
        <p:txBody>
          <a:bodyPr anchor="t">
            <a:normAutofit/>
          </a:bodyPr>
          <a:lstStyle>
            <a:lvl1pPr>
              <a:defRPr sz="38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Avsnittsrubrik</a:t>
            </a:r>
          </a:p>
        </p:txBody>
      </p:sp>
      <p:sp>
        <p:nvSpPr>
          <p:cNvPr id="7" name="Rektangel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358000"/>
            <a:ext cx="12192000" cy="45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3357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524000" y="2234708"/>
            <a:ext cx="4496400" cy="394225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857399" y="2234963"/>
            <a:ext cx="4496400" cy="39420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2021-06-14</a:t>
            </a:fld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77273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bild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524000" y="2234708"/>
            <a:ext cx="4496400" cy="394225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1" name="Platshållare för diagram 10"/>
          <p:cNvSpPr>
            <a:spLocks noGrp="1"/>
          </p:cNvSpPr>
          <p:nvPr>
            <p:ph type="chart" sz="quarter" idx="13"/>
          </p:nvPr>
        </p:nvSpPr>
        <p:spPr>
          <a:xfrm>
            <a:off x="6857399" y="2234963"/>
            <a:ext cx="4496400" cy="3942000"/>
          </a:xfrm>
        </p:spPr>
        <p:txBody>
          <a:bodyPr/>
          <a:lstStyle/>
          <a:p>
            <a:r>
              <a:rPr lang="sv-SE"/>
              <a:t>Klicka på ikonen för att lägga till ett diagram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2021-06-14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4992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3" hasCustomPrompt="1"/>
          </p:nvPr>
        </p:nvSpPr>
        <p:spPr>
          <a:xfrm>
            <a:off x="1524000" y="2235599"/>
            <a:ext cx="4495200" cy="394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Bildtext</a:t>
            </a:r>
          </a:p>
        </p:txBody>
      </p:sp>
      <p:sp>
        <p:nvSpPr>
          <p:cNvPr id="13" name="Platshållare för bild 12"/>
          <p:cNvSpPr>
            <a:spLocks noGrp="1"/>
          </p:cNvSpPr>
          <p:nvPr>
            <p:ph type="pic" sz="quarter" idx="14"/>
          </p:nvPr>
        </p:nvSpPr>
        <p:spPr>
          <a:xfrm>
            <a:off x="6857399" y="2235599"/>
            <a:ext cx="4496400" cy="3942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2021-06-14</a:t>
            </a:fld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4919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524000" y="1542415"/>
            <a:ext cx="9829799" cy="65214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524000" y="2237129"/>
            <a:ext cx="9829800" cy="3836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textruta 7"/>
          <p:cNvSpPr txBox="1"/>
          <p:nvPr userDrawn="1"/>
        </p:nvSpPr>
        <p:spPr>
          <a:xfrm>
            <a:off x="838800" y="6356348"/>
            <a:ext cx="2743200" cy="365125"/>
          </a:xfrm>
          <a:prstGeom prst="rect">
            <a:avLst/>
          </a:prstGeom>
          <a:noFill/>
        </p:spPr>
        <p:txBody>
          <a:bodyPr wrap="square" lIns="36000" rtlCol="0" anchor="ctr" anchorCtr="0">
            <a:noAutofit/>
          </a:bodyPr>
          <a:lstStyle/>
          <a:p>
            <a:r>
              <a:rPr lang="sv-SE" sz="1200" dirty="0">
                <a:latin typeface="Arial" panose="020B0604020202020204" pitchFamily="34" charset="0"/>
                <a:cs typeface="Arial" panose="020B0604020202020204" pitchFamily="34" charset="0"/>
              </a:rPr>
              <a:t>Mittuniversitetet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212000" y="6357600"/>
            <a:ext cx="3405553" cy="360000"/>
          </a:xfrm>
          <a:prstGeom prst="rect">
            <a:avLst/>
          </a:prstGeom>
        </p:spPr>
        <p:txBody>
          <a:bodyPr vert="horz" lIns="10800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704000" y="6356351"/>
            <a:ext cx="1529865" cy="360000"/>
          </a:xfrm>
          <a:prstGeom prst="rect">
            <a:avLst/>
          </a:prstGeom>
        </p:spPr>
        <p:txBody>
          <a:bodyPr vert="horz" lIns="36000" tIns="45720" rIns="90000" bIns="45720" rtlCol="0" anchor="ctr"/>
          <a:lstStyle>
            <a:lvl1pPr algn="l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fld id="{2D44CBEE-E6DE-47E3-981B-80C11ECF5B1C}" type="datetimeFigureOut">
              <a:rPr lang="sv-SE" smtClean="0"/>
              <a:pPr/>
              <a:t>2021-06-14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9823932" y="6356350"/>
            <a:ext cx="1529867" cy="36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852048" y="6310166"/>
            <a:ext cx="10512000" cy="0"/>
          </a:xfrm>
          <a:prstGeom prst="line">
            <a:avLst/>
          </a:prstGeom>
          <a:ln w="31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Bildobjekt 10" descr="Logotyp forskningscentret Etour.">
            <a:extLst>
              <a:ext uri="{FF2B5EF4-FFF2-40B4-BE49-F238E27FC236}">
                <a16:creationId xmlns:a16="http://schemas.microsoft.com/office/drawing/2014/main" id="{0A318E39-8F7C-41E8-9EAD-FFF93912D185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6491" y="325536"/>
            <a:ext cx="1565082" cy="78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031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50" r:id="rId4"/>
    <p:sldLayoutId id="2147483651" r:id="rId5"/>
    <p:sldLayoutId id="2147483662" r:id="rId6"/>
    <p:sldLayoutId id="2147483652" r:id="rId7"/>
    <p:sldLayoutId id="2147483665" r:id="rId8"/>
    <p:sldLayoutId id="2147483663" r:id="rId9"/>
    <p:sldLayoutId id="2147483664" r:id="rId10"/>
    <p:sldLayoutId id="2147483653" r:id="rId11"/>
    <p:sldLayoutId id="2147483654" r:id="rId12"/>
    <p:sldLayoutId id="2147483655" r:id="rId13"/>
  </p:sldLayoutIdLst>
  <p:txStyles>
    <p:titleStyle>
      <a:lvl1pPr algn="l" defTabSz="914400" rtl="0" eaLnBrk="1" latinLnBrk="0" hangingPunct="1">
        <a:lnSpc>
          <a:spcPts val="3600"/>
        </a:lnSpc>
        <a:spcBef>
          <a:spcPct val="0"/>
        </a:spcBef>
        <a:buNone/>
        <a:defRPr sz="2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500"/>
        </a:spcBef>
        <a:spcAft>
          <a:spcPts val="0"/>
        </a:spcAft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1094" userDrawn="1">
          <p15:clr>
            <a:srgbClr val="F26B43"/>
          </p15:clr>
        </p15:guide>
        <p15:guide id="4" orient="horz" pos="1480" userDrawn="1">
          <p15:clr>
            <a:srgbClr val="F26B43"/>
          </p15:clr>
        </p15:guide>
        <p15:guide id="5" pos="5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Sandra.wall-reinius@miun.se" TargetMode="External"/><Relationship Id="rId2" Type="http://schemas.openxmlformats.org/officeDocument/2006/relationships/hyperlink" Target="https://www.miun.se/Forskning/forskningsprojekt/pagaende-forskningsprojekt/tillgangliga-och-inkluderande-naturmiljoer/konferens/" TargetMode="Externa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53006" y="1751362"/>
            <a:ext cx="10291429" cy="1247630"/>
          </a:xfrm>
        </p:spPr>
        <p:txBody>
          <a:bodyPr>
            <a:noAutofit/>
          </a:bodyPr>
          <a:lstStyle/>
          <a:p>
            <a:r>
              <a:rPr lang="sv-SE" sz="3600" dirty="0"/>
              <a:t>Turismföretag, destinationer och tillgänglighet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753006" y="2673172"/>
            <a:ext cx="9831601" cy="1606707"/>
          </a:xfrm>
        </p:spPr>
        <p:txBody>
          <a:bodyPr>
            <a:noAutofit/>
          </a:bodyPr>
          <a:lstStyle/>
          <a:p>
            <a:endParaRPr lang="sv-SE" sz="2400" b="0" dirty="0"/>
          </a:p>
          <a:p>
            <a:r>
              <a:rPr lang="sv-SE" sz="2400" b="0" dirty="0"/>
              <a:t>Sandra Wall-Reinius, Kristin Godtman Kling och Dimitri Ioannides</a:t>
            </a:r>
          </a:p>
          <a:p>
            <a:r>
              <a:rPr lang="sv-SE" sz="2000" b="0" dirty="0"/>
              <a:t>ETOUR, Mittuniversitetet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2415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51034" y="1278042"/>
            <a:ext cx="9829800" cy="652145"/>
          </a:xfrm>
        </p:spPr>
        <p:txBody>
          <a:bodyPr/>
          <a:lstStyle/>
          <a:p>
            <a:r>
              <a:rPr lang="sv-SE" dirty="0"/>
              <a:t>Det här ville vi ta reda på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51034" y="1837736"/>
            <a:ext cx="10226566" cy="4247754"/>
          </a:xfrm>
        </p:spPr>
        <p:txBody>
          <a:bodyPr/>
          <a:lstStyle/>
          <a:p>
            <a:r>
              <a:rPr lang="sv-SE" dirty="0"/>
              <a:t>Hur kan naturturismföretag och offentliga organisationer öka tillgängligheten till natur för alla? </a:t>
            </a:r>
          </a:p>
          <a:p>
            <a:r>
              <a:rPr lang="sv-SE" dirty="0"/>
              <a:t>Identifiera och redogöra för förbättringsområden som är viktiga för att öka tillgängligheten till natur för personer med fysiska funktionsnedsättningar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b="1" dirty="0"/>
              <a:t>Denna presentation bygger på</a:t>
            </a:r>
            <a:r>
              <a:rPr lang="sv-SE" dirty="0"/>
              <a:t> </a:t>
            </a:r>
          </a:p>
          <a:p>
            <a:r>
              <a:rPr lang="sv-SE" dirty="0"/>
              <a:t>Fältarbete samt 38 intervjuer med naturturismföretag, organisationer och myndigheter i:  </a:t>
            </a:r>
          </a:p>
          <a:p>
            <a:pPr lvl="1"/>
            <a:r>
              <a:rPr lang="sv-SE" dirty="0"/>
              <a:t>Askersunds kommun och Tivedens nationalpark </a:t>
            </a:r>
          </a:p>
          <a:p>
            <a:pPr lvl="1"/>
            <a:r>
              <a:rPr lang="sv-SE" dirty="0"/>
              <a:t>Jämtlandsfjällen </a:t>
            </a:r>
          </a:p>
          <a:p>
            <a:pPr lvl="1"/>
            <a:r>
              <a:rPr lang="sv-SE" dirty="0"/>
              <a:t>Stockholms skärgård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99830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44728" y="1314360"/>
            <a:ext cx="9829799" cy="652145"/>
          </a:xfrm>
        </p:spPr>
        <p:txBody>
          <a:bodyPr/>
          <a:lstStyle/>
          <a:p>
            <a:r>
              <a:rPr lang="sv-SE" dirty="0"/>
              <a:t>Resultat: Exempel på tillgänglig naturturism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1044728" y="2087554"/>
            <a:ext cx="9949092" cy="39420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Ramper/leder med hårt underlag nära parkeringar till utsiktsplatser och attraktioner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Stora/anpassade utedass och toaletter, eldstad och rastplatser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Ombyggda båtbryggor och ombyggda båtar för exempelvis fisketurism, kajakpaddling, transport eller sightseeing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Hundspann, skoter, skidskola (</a:t>
            </a:r>
            <a:r>
              <a:rPr lang="sv-SE" dirty="0" err="1"/>
              <a:t>sitski</a:t>
            </a:r>
            <a:r>
              <a:rPr lang="sv-SE" dirty="0"/>
              <a:t>, </a:t>
            </a:r>
            <a:r>
              <a:rPr lang="sv-SE" dirty="0" err="1"/>
              <a:t>skicart</a:t>
            </a:r>
            <a:r>
              <a:rPr lang="sv-SE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Naturguidning, lyssna, känna, lukta, 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Informationsskyltar och ljudlådor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Taktila ledstråk i naturområden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14054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13197" y="1365847"/>
            <a:ext cx="9829799" cy="652145"/>
          </a:xfrm>
        </p:spPr>
        <p:txBody>
          <a:bodyPr/>
          <a:lstStyle/>
          <a:p>
            <a:r>
              <a:rPr lang="sv-SE" dirty="0"/>
              <a:t>Resultat: Hur ser efterfrågan ut enligt naturturismföretagare?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1013197" y="2017992"/>
            <a:ext cx="6397197" cy="39420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Stor potential – ökande intresse för tillgänglig besöksverksamhet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Delade meningar gällande efterfrågan: många menar att det är låg efterfrågan, några anser att det är en stor efterfrågan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Osäkerhet bland de intervjuade vad personer med funktionsnedsättningar efterfrågar och vill ha</a:t>
            </a:r>
          </a:p>
          <a:p>
            <a:endParaRPr lang="sv-SE" dirty="0"/>
          </a:p>
        </p:txBody>
      </p:sp>
      <p:sp>
        <p:nvSpPr>
          <p:cNvPr id="4" name="textruta 3"/>
          <p:cNvSpPr txBox="1"/>
          <p:nvPr/>
        </p:nvSpPr>
        <p:spPr>
          <a:xfrm>
            <a:off x="7881258" y="1988509"/>
            <a:ext cx="3518263" cy="14773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i="1" dirty="0"/>
              <a:t>”Efterfrågan är liten, men det är antagligen för man inte marknadsfört sig i rätt kanaler.” </a:t>
            </a:r>
            <a:r>
              <a:rPr lang="sv-SE" dirty="0"/>
              <a:t>(intervju med företagare)</a:t>
            </a:r>
          </a:p>
          <a:p>
            <a:pPr algn="ctr"/>
            <a:endParaRPr lang="sv-SE" dirty="0"/>
          </a:p>
        </p:txBody>
      </p:sp>
      <p:sp>
        <p:nvSpPr>
          <p:cNvPr id="5" name="textruta 4"/>
          <p:cNvSpPr txBox="1"/>
          <p:nvPr/>
        </p:nvSpPr>
        <p:spPr>
          <a:xfrm>
            <a:off x="7881258" y="3467873"/>
            <a:ext cx="3518263" cy="230832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i="1" dirty="0"/>
              <a:t>”Det kan vara viktigt att man som företag visar vad det är man kan erbjuda och att det inte behöver vara så stort och avancerat när man ska arrangera något.” </a:t>
            </a:r>
          </a:p>
          <a:p>
            <a:pPr algn="ctr"/>
            <a:r>
              <a:rPr lang="sv-SE" dirty="0"/>
              <a:t>(intervju med företagare)</a:t>
            </a:r>
          </a:p>
          <a:p>
            <a:pPr algn="ctr"/>
            <a:endParaRPr lang="sv-SE" i="1" dirty="0"/>
          </a:p>
        </p:txBody>
      </p:sp>
    </p:spTree>
    <p:extLst>
      <p:ext uri="{BB962C8B-B14F-4D97-AF65-F5344CB8AC3E}">
        <p14:creationId xmlns:p14="http://schemas.microsoft.com/office/powerpoint/2010/main" val="919466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463040" y="1228906"/>
            <a:ext cx="9890759" cy="930820"/>
          </a:xfrm>
        </p:spPr>
        <p:txBody>
          <a:bodyPr/>
          <a:lstStyle/>
          <a:p>
            <a:r>
              <a:rPr lang="sv-SE" dirty="0"/>
              <a:t>Resultat: Vad finns det för utmaningar för privata och offentliga verksamheter att utveckla en mer tillgänglig naturturism?</a:t>
            </a:r>
          </a:p>
        </p:txBody>
      </p:sp>
      <p:sp>
        <p:nvSpPr>
          <p:cNvPr id="7" name="textruta 6"/>
          <p:cNvSpPr txBox="1"/>
          <p:nvPr/>
        </p:nvSpPr>
        <p:spPr>
          <a:xfrm>
            <a:off x="1617692" y="2458275"/>
            <a:ext cx="8272543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sv-SE" sz="2000" dirty="0"/>
              <a:t>Ekonomi och budget: </a:t>
            </a:r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sv-SE" dirty="0"/>
              <a:t>korta budgetprocesser, ansökningsförfarande, prioriteringar</a:t>
            </a:r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sv-SE" dirty="0"/>
              <a:t>svårt att beräkna nyttan av eventuella insatser – rädsla och tveksamhet för att investera</a:t>
            </a:r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sv-SE" dirty="0"/>
              <a:t>osäkerhet kring personers (efterfrågan) begränsade privatekonomi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sv-SE" sz="2000" dirty="0"/>
              <a:t>Tillstånd att bygga bryggor, leder med mera</a:t>
            </a:r>
          </a:p>
        </p:txBody>
      </p:sp>
    </p:spTree>
    <p:extLst>
      <p:ext uri="{BB962C8B-B14F-4D97-AF65-F5344CB8AC3E}">
        <p14:creationId xmlns:p14="http://schemas.microsoft.com/office/powerpoint/2010/main" val="4147051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463040" y="1228906"/>
            <a:ext cx="9890759" cy="930820"/>
          </a:xfrm>
        </p:spPr>
        <p:txBody>
          <a:bodyPr/>
          <a:lstStyle/>
          <a:p>
            <a:r>
              <a:rPr lang="sv-SE" dirty="0"/>
              <a:t>Fortsättning: Vad finns det för utmaningar för privata och offentliga verksamheter att utveckla en mer tillgänglig naturturism?</a:t>
            </a:r>
          </a:p>
        </p:txBody>
      </p:sp>
      <p:sp>
        <p:nvSpPr>
          <p:cNvPr id="8" name="textruta 7"/>
          <p:cNvSpPr txBox="1"/>
          <p:nvPr/>
        </p:nvSpPr>
        <p:spPr>
          <a:xfrm>
            <a:off x="1463040" y="2594909"/>
            <a:ext cx="8490257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sv-SE" sz="2000" dirty="0"/>
              <a:t>Företagare upplever det svårt att nå målgruppen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sv-SE" sz="2000" dirty="0"/>
              <a:t>Kunskapsbehov kring hur verksamheten kan bli mer inkluderande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sv-SE" sz="2000" dirty="0"/>
              <a:t>Svårt att hitta tillgängliga lösningar när det är många markägare </a:t>
            </a:r>
          </a:p>
          <a:p>
            <a:pPr marL="8001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sv-SE" dirty="0"/>
              <a:t>Några företag upplever att vissa markägare inte är samarbetsvilliga när ett ”</a:t>
            </a:r>
            <a:r>
              <a:rPr lang="sv-SE" i="1" dirty="0"/>
              <a:t>företag vill tjäna pengar på naturresursen</a:t>
            </a:r>
            <a:r>
              <a:rPr lang="sv-SE" dirty="0"/>
              <a:t>” (intervju med företagare). 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sv-SE" sz="2000" dirty="0"/>
              <a:t>Balansera olika mål och intressen: natur för alla samtidigt bevara naturvärden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2851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81361" y="1405850"/>
            <a:ext cx="9977845" cy="756648"/>
          </a:xfrm>
        </p:spPr>
        <p:txBody>
          <a:bodyPr/>
          <a:lstStyle/>
          <a:p>
            <a:r>
              <a:rPr lang="sv-SE" dirty="0"/>
              <a:t>Resultat: Hur kan naturmiljöer förbättras ur tillgänglighetsperspektiv?</a:t>
            </a:r>
          </a:p>
        </p:txBody>
      </p:sp>
      <p:sp>
        <p:nvSpPr>
          <p:cNvPr id="7" name="textruta 6"/>
          <p:cNvSpPr txBox="1"/>
          <p:nvPr/>
        </p:nvSpPr>
        <p:spPr>
          <a:xfrm>
            <a:off x="1281361" y="2162498"/>
            <a:ext cx="9081839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sv-SE" sz="2000" dirty="0"/>
              <a:t>Det finns en önskan om ökad samverkan mellan aktörer:</a:t>
            </a:r>
          </a:p>
          <a:p>
            <a:pPr marL="8001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sv-SE" dirty="0"/>
              <a:t>Kunskapsutbyten inom och mellan privat, ideell och offentlig verksamhet</a:t>
            </a:r>
          </a:p>
          <a:p>
            <a:pPr marL="8001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sv-SE" dirty="0"/>
              <a:t>Myndigheter bör vara stöttande i företagens och föreningars utveckling och ansvara för vissa förutsättningar/infrastruktur (bryggor, leder) 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sv-SE" sz="2000" dirty="0"/>
              <a:t>Stort behov av förbättrad information och marknadsföring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sv-SE" sz="2000" dirty="0"/>
              <a:t>Inkludera och anställa personer med funktionsvariationer i arbetet och i beslutsprocesser</a:t>
            </a:r>
          </a:p>
        </p:txBody>
      </p:sp>
    </p:spTree>
    <p:extLst>
      <p:ext uri="{BB962C8B-B14F-4D97-AF65-F5344CB8AC3E}">
        <p14:creationId xmlns:p14="http://schemas.microsoft.com/office/powerpoint/2010/main" val="3490220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24909" y="1429203"/>
            <a:ext cx="10846676" cy="756648"/>
          </a:xfrm>
        </p:spPr>
        <p:txBody>
          <a:bodyPr/>
          <a:lstStyle/>
          <a:p>
            <a:r>
              <a:rPr lang="sv-SE" dirty="0"/>
              <a:t>Fortsättning: Hur kan naturmiljöer förbättras ur tillgänglighetsperspektiv?</a:t>
            </a:r>
          </a:p>
        </p:txBody>
      </p:sp>
      <p:sp>
        <p:nvSpPr>
          <p:cNvPr id="8" name="textruta 7"/>
          <p:cNvSpPr txBox="1"/>
          <p:nvPr/>
        </p:nvSpPr>
        <p:spPr>
          <a:xfrm>
            <a:off x="1073105" y="2362194"/>
            <a:ext cx="10550285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sv-SE" sz="2000" dirty="0"/>
              <a:t>Helhetsperspektiv på tillgänglighet:</a:t>
            </a:r>
          </a:p>
          <a:p>
            <a:pPr marL="8001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sv-SE" dirty="0"/>
              <a:t>till och inom resmålet: transporter, inklusive färdtjänst, aktiviteter, boende, toaletter</a:t>
            </a:r>
          </a:p>
          <a:p>
            <a:pPr marL="8001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sv-SE" dirty="0"/>
              <a:t>inte bara anpassning för en specifik målgrupp utan för fler (exempelvis äldre personer, barnfamiljer och oerfarna besökare)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sv-SE" sz="2000" dirty="0"/>
              <a:t>Tillgänglighetssatsningar bör göras i vissa utvalda områden, eftersom de finansiella resurserna inte räcker till att tillgängliggöra alla naturområden, och detta är inte heller önskvärt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34275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294290" y="3857620"/>
            <a:ext cx="6810704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v-SE" sz="2800" dirty="0"/>
          </a:p>
          <a:p>
            <a:r>
              <a:rPr lang="sv-SE" sz="2000" dirty="0"/>
              <a:t>För dig som vill veta mer:</a:t>
            </a:r>
          </a:p>
          <a:p>
            <a:pPr algn="ctr"/>
            <a:endParaRPr lang="sv-SE" sz="2000" dirty="0"/>
          </a:p>
          <a:p>
            <a:r>
              <a:rPr lang="sv-SE" sz="2000" b="1" dirty="0">
                <a:hlinkClick r:id="rId2"/>
              </a:rPr>
              <a:t>Projektets hemsida </a:t>
            </a:r>
            <a:r>
              <a:rPr lang="sv-SE" sz="2000" dirty="0"/>
              <a:t>med nyhetsbrev, publikationer och beskrivning av aktiviteter i projektet.</a:t>
            </a:r>
          </a:p>
          <a:p>
            <a:endParaRPr lang="sv-SE" sz="2000" dirty="0"/>
          </a:p>
          <a:p>
            <a:r>
              <a:rPr lang="sv-SE" sz="2000" dirty="0"/>
              <a:t>Kontakt: Sandra Wall-Reinius, Etour, Mittuniversitetet</a:t>
            </a:r>
          </a:p>
          <a:p>
            <a:r>
              <a:rPr lang="sv-SE" sz="2000" dirty="0">
                <a:hlinkClick r:id="rId3"/>
              </a:rPr>
              <a:t>sandra.wall-reinius@miun.se</a:t>
            </a:r>
            <a:r>
              <a:rPr lang="sv-SE" sz="2000" dirty="0"/>
              <a:t>, </a:t>
            </a:r>
            <a:r>
              <a:rPr lang="sv-SE" sz="2000" dirty="0" err="1"/>
              <a:t>tel</a:t>
            </a:r>
            <a:r>
              <a:rPr lang="sv-SE" sz="2000" dirty="0"/>
              <a:t> 0727045846</a:t>
            </a:r>
          </a:p>
          <a:p>
            <a:endParaRPr lang="sv-SE" dirty="0"/>
          </a:p>
          <a:p>
            <a:endParaRPr lang="sv-SE" sz="2000" dirty="0"/>
          </a:p>
        </p:txBody>
      </p:sp>
      <p:pic>
        <p:nvPicPr>
          <p:cNvPr id="3" name="Bildobjekt 2" descr="logga för Besöksnäringens forsknings och utvecklingsfond (BFUF), en av projektets finansiärer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1489" y="1298025"/>
            <a:ext cx="1965194" cy="1993368"/>
          </a:xfrm>
          <a:prstGeom prst="rect">
            <a:avLst/>
          </a:prstGeom>
        </p:spPr>
      </p:pic>
      <p:pic>
        <p:nvPicPr>
          <p:cNvPr id="4" name="Picture 2" descr="logga för östersunds kommun, en av projektets finansiärer och nära samarbetspartner genom samverkansavtal med Mittuniversitetet&#10;&#10;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1489" y="3536064"/>
            <a:ext cx="3153512" cy="1146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ktangel 4"/>
          <p:cNvSpPr/>
          <p:nvPr/>
        </p:nvSpPr>
        <p:spPr>
          <a:xfrm>
            <a:off x="830315" y="1062121"/>
            <a:ext cx="916502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8000" dirty="0"/>
              <a:t>TACK!</a:t>
            </a:r>
          </a:p>
          <a:p>
            <a:pPr algn="ctr"/>
            <a:endParaRPr lang="sv-SE" sz="2800" dirty="0"/>
          </a:p>
          <a:p>
            <a:endParaRPr lang="sv-SE" sz="2000" dirty="0"/>
          </a:p>
        </p:txBody>
      </p:sp>
      <p:pic>
        <p:nvPicPr>
          <p:cNvPr id="1026" name="Picture 2" descr="logga för Norrbacka-Eugeniastiftelsen, en av projektets finansiäre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0162" y="4845269"/>
            <a:ext cx="2840610" cy="1136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6350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Mittuniversitete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CB9"/>
      </a:accent1>
      <a:accent2>
        <a:srgbClr val="00BFD6"/>
      </a:accent2>
      <a:accent3>
        <a:srgbClr val="007934"/>
      </a:accent3>
      <a:accent4>
        <a:srgbClr val="3FAE2A"/>
      </a:accent4>
      <a:accent5>
        <a:srgbClr val="706259"/>
      </a:accent5>
      <a:accent6>
        <a:srgbClr val="AEA299"/>
      </a:accent6>
      <a:hlink>
        <a:srgbClr val="0563C1"/>
      </a:hlink>
      <a:folHlink>
        <a:srgbClr val="954F72"/>
      </a:folHlink>
    </a:clrScheme>
    <a:fontScheme name="PP Mittuniversitet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7CB4FA34-C10D-49F4-9E77-E7539DB1A65E}" vid="{6FA7E739-F640-4117-BA05-8C079D9BFE79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Etour_mall (2)</Template>
  <TotalTime>3213</TotalTime>
  <Words>583</Words>
  <Application>Microsoft Office PowerPoint</Application>
  <PresentationFormat>Bredbild</PresentationFormat>
  <Paragraphs>63</Paragraphs>
  <Slides>9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Office-tema</vt:lpstr>
      <vt:lpstr>Turismföretag, destinationer och tillgänglighet</vt:lpstr>
      <vt:lpstr>Det här ville vi ta reda på</vt:lpstr>
      <vt:lpstr>Resultat: Exempel på tillgänglig naturturism</vt:lpstr>
      <vt:lpstr>Resultat: Hur ser efterfrågan ut enligt naturturismföretagare?</vt:lpstr>
      <vt:lpstr>Resultat: Vad finns det för utmaningar för privata och offentliga verksamheter att utveckla en mer tillgänglig naturturism?</vt:lpstr>
      <vt:lpstr>Fortsättning: Vad finns det för utmaningar för privata och offentliga verksamheter att utveckla en mer tillgänglig naturturism?</vt:lpstr>
      <vt:lpstr>Resultat: Hur kan naturmiljöer förbättras ur tillgänglighetsperspektiv?</vt:lpstr>
      <vt:lpstr>Fortsättning: Hur kan naturmiljöer förbättras ur tillgänglighetsperspektiv?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Wåger, Sandra</dc:creator>
  <cp:lastModifiedBy>Wåger, Sandra</cp:lastModifiedBy>
  <cp:revision>50</cp:revision>
  <cp:lastPrinted>2015-05-26T13:42:18Z</cp:lastPrinted>
  <dcterms:created xsi:type="dcterms:W3CDTF">2021-05-17T11:16:56Z</dcterms:created>
  <dcterms:modified xsi:type="dcterms:W3CDTF">2021-06-14T09:49:02Z</dcterms:modified>
</cp:coreProperties>
</file>

<file path=userCustomization/customUI.xml><?xml version="1.0" encoding="utf-8"?>
<mso:customUI xmlns:doc="http://schemas.microsoft.com/office/2006/01/customui/currentDocument" xmlns:mso="http://schemas.microsoft.com/office/2006/01/customui">
  <mso:ribbon>
    <mso:qat>
      <mso:documentControls>
        <mso:separator idQ="doc:sep1" visible="true"/>
        <mso:control idQ="mso:FileProperties" visible="true"/>
      </mso:documentControls>
    </mso:qat>
  </mso:ribbon>
</mso:customUI>
</file>