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microsoft.com/office/2006/relationships/ui/userCustomization" Target="userCustomization/customUI.xml"/><Relationship Id="rId1" Type="http://schemas.openxmlformats.org/officeDocument/2006/relationships/officeDocument" Target="ppt/presentation.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324" r:id="rId2"/>
    <p:sldId id="336" r:id="rId3"/>
    <p:sldId id="337" r:id="rId4"/>
    <p:sldId id="338" r:id="rId5"/>
    <p:sldId id="339" r:id="rId6"/>
    <p:sldId id="340" r:id="rId7"/>
    <p:sldId id="341" r:id="rId8"/>
    <p:sldId id="342" r:id="rId9"/>
    <p:sldId id="343" r:id="rId10"/>
    <p:sldId id="344"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6" d="100"/>
          <a:sy n="66" d="100"/>
        </p:scale>
        <p:origin x="560" y="3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89CD7-9FE5-429F-B9E0-AA1946CCC9BD}" type="datetimeFigureOut">
              <a:rPr lang="sv-SE" smtClean="0"/>
              <a:t>2021-06-15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C2188-90C9-4DE2-9CC5-BA3A554B7687}" type="slidenum">
              <a:rPr lang="sv-SE" smtClean="0"/>
              <a:t>‹#›</a:t>
            </a:fld>
            <a:endParaRPr lang="sv-SE"/>
          </a:p>
        </p:txBody>
      </p:sp>
    </p:spTree>
    <p:extLst>
      <p:ext uri="{BB962C8B-B14F-4D97-AF65-F5344CB8AC3E}">
        <p14:creationId xmlns:p14="http://schemas.microsoft.com/office/powerpoint/2010/main" val="152438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1522199" y="1360800"/>
            <a:ext cx="9831600" cy="691957"/>
          </a:xfrm>
        </p:spPr>
        <p:txBody>
          <a:bodyPr anchor="t">
            <a:noAutofit/>
          </a:bodyPr>
          <a:lstStyle>
            <a:lvl1pPr algn="l">
              <a:lnSpc>
                <a:spcPct val="100000"/>
              </a:lnSpc>
              <a:defRPr sz="3800" b="1" baseline="0">
                <a:solidFill>
                  <a:schemeClr val="accent1"/>
                </a:solidFill>
              </a:defRPr>
            </a:lvl1pPr>
          </a:lstStyle>
          <a:p>
            <a:r>
              <a:rPr lang="sv-SE" dirty="0"/>
              <a:t>Stor rubrik</a:t>
            </a:r>
          </a:p>
        </p:txBody>
      </p:sp>
      <p:sp>
        <p:nvSpPr>
          <p:cNvPr id="3" name="Underrubrik 2"/>
          <p:cNvSpPr>
            <a:spLocks noGrp="1"/>
          </p:cNvSpPr>
          <p:nvPr>
            <p:ph type="subTitle" idx="1" hasCustomPrompt="1"/>
          </p:nvPr>
        </p:nvSpPr>
        <p:spPr>
          <a:xfrm>
            <a:off x="1522199" y="2208554"/>
            <a:ext cx="9831601" cy="788400"/>
          </a:xfrm>
        </p:spPr>
        <p:txBody>
          <a:bodyPr>
            <a:noAutofit/>
          </a:bodyPr>
          <a:lstStyle>
            <a:lvl1pPr marL="0" indent="0" algn="l">
              <a:lnSpc>
                <a:spcPct val="100000"/>
              </a:lnSpc>
              <a:buNone/>
              <a:defRPr sz="22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2021-06-15</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059736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med två bilde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Mindre rubrik</a:t>
            </a:r>
          </a:p>
        </p:txBody>
      </p:sp>
      <p:sp>
        <p:nvSpPr>
          <p:cNvPr id="8" name="Platshållare för bild 12"/>
          <p:cNvSpPr>
            <a:spLocks noGrp="1"/>
          </p:cNvSpPr>
          <p:nvPr>
            <p:ph type="pic" sz="quarter" idx="15"/>
          </p:nvPr>
        </p:nvSpPr>
        <p:spPr>
          <a:xfrm>
            <a:off x="1524000" y="2235600"/>
            <a:ext cx="4495200" cy="3942000"/>
          </a:xfrm>
        </p:spPr>
        <p:txBody>
          <a:bodyPr/>
          <a:lstStyle/>
          <a:p>
            <a:r>
              <a:rPr lang="sv-SE"/>
              <a:t>Klicka på ikonen för att lägga till en bild</a:t>
            </a:r>
          </a:p>
        </p:txBody>
      </p:sp>
      <p:sp>
        <p:nvSpPr>
          <p:cNvPr id="13" name="Platshållare för bild 12"/>
          <p:cNvSpPr>
            <a:spLocks noGrp="1"/>
          </p:cNvSpPr>
          <p:nvPr>
            <p:ph type="pic" sz="quarter" idx="14"/>
          </p:nvPr>
        </p:nvSpPr>
        <p:spPr>
          <a:xfrm>
            <a:off x="6857399" y="2241462"/>
            <a:ext cx="4496400" cy="3942000"/>
          </a:xfrm>
        </p:spPr>
        <p:txBody>
          <a:bodyPr/>
          <a:lstStyle/>
          <a:p>
            <a:r>
              <a:rPr lang="sv-SE"/>
              <a:t>Klicka på ikonen för att lägga till en bild</a:t>
            </a:r>
          </a:p>
        </p:txBody>
      </p:sp>
      <p:sp>
        <p:nvSpPr>
          <p:cNvPr id="4" name="Platshållare för sidfot 3"/>
          <p:cNvSpPr>
            <a:spLocks noGrp="1"/>
          </p:cNvSpPr>
          <p:nvPr>
            <p:ph type="ftr" sz="quarter" idx="17"/>
          </p:nvPr>
        </p:nvSpPr>
        <p:spPr/>
        <p:txBody>
          <a:bodyPr/>
          <a:lstStyle/>
          <a:p>
            <a:endParaRPr lang="sv-SE" dirty="0"/>
          </a:p>
        </p:txBody>
      </p:sp>
      <p:sp>
        <p:nvSpPr>
          <p:cNvPr id="3" name="Platshållare för datum 2"/>
          <p:cNvSpPr>
            <a:spLocks noGrp="1"/>
          </p:cNvSpPr>
          <p:nvPr>
            <p:ph type="dt" sz="half" idx="16"/>
          </p:nvPr>
        </p:nvSpPr>
        <p:spPr/>
        <p:txBody>
          <a:bodyPr/>
          <a:lstStyle/>
          <a:p>
            <a:fld id="{2D44CBEE-E6DE-47E3-981B-80C11ECF5B1C}" type="datetimeFigureOut">
              <a:rPr lang="sv-SE" smtClean="0"/>
              <a:pPr/>
              <a:t>2021-06-15</a:t>
            </a:fld>
            <a:endParaRPr lang="sv-SE" dirty="0"/>
          </a:p>
        </p:txBody>
      </p:sp>
      <p:sp>
        <p:nvSpPr>
          <p:cNvPr id="5" name="Platshållare för bildnummer 4"/>
          <p:cNvSpPr>
            <a:spLocks noGrp="1"/>
          </p:cNvSpPr>
          <p:nvPr>
            <p:ph type="sldNum" sz="quarter" idx="18"/>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6260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1512277" y="1540800"/>
            <a:ext cx="9831600" cy="574296"/>
          </a:xfrm>
        </p:spPr>
        <p:txBody>
          <a:bodyPr/>
          <a:lstStyle/>
          <a:p>
            <a:r>
              <a:rPr lang="sv-SE"/>
              <a:t>Klicka här för att ändra mall för rubrikformat</a:t>
            </a:r>
            <a:endParaRPr lang="sv-SE" dirty="0"/>
          </a:p>
        </p:txBody>
      </p:sp>
      <p:sp>
        <p:nvSpPr>
          <p:cNvPr id="3" name="Platshållare för text 2"/>
          <p:cNvSpPr>
            <a:spLocks noGrp="1"/>
          </p:cNvSpPr>
          <p:nvPr>
            <p:ph type="body" idx="1"/>
          </p:nvPr>
        </p:nvSpPr>
        <p:spPr>
          <a:xfrm>
            <a:off x="1512277" y="2235600"/>
            <a:ext cx="4448785"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Platshållare för innehåll 3"/>
          <p:cNvSpPr>
            <a:spLocks noGrp="1"/>
          </p:cNvSpPr>
          <p:nvPr>
            <p:ph sz="half" idx="2"/>
          </p:nvPr>
        </p:nvSpPr>
        <p:spPr>
          <a:xfrm>
            <a:off x="1512277" y="3180015"/>
            <a:ext cx="4485298" cy="300964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p:cNvSpPr>
            <a:spLocks noGrp="1"/>
          </p:cNvSpPr>
          <p:nvPr>
            <p:ph type="body" sz="quarter" idx="3"/>
          </p:nvPr>
        </p:nvSpPr>
        <p:spPr>
          <a:xfrm>
            <a:off x="6894277" y="2235599"/>
            <a:ext cx="4449600" cy="82391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6" name="Platshållare för innehåll 5"/>
          <p:cNvSpPr>
            <a:spLocks noGrp="1"/>
          </p:cNvSpPr>
          <p:nvPr>
            <p:ph sz="quarter" idx="4"/>
          </p:nvPr>
        </p:nvSpPr>
        <p:spPr>
          <a:xfrm>
            <a:off x="6858277" y="3180014"/>
            <a:ext cx="4485600" cy="300964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sidfot 7"/>
          <p:cNvSpPr>
            <a:spLocks noGrp="1"/>
          </p:cNvSpPr>
          <p:nvPr>
            <p:ph type="ftr" sz="quarter" idx="11"/>
          </p:nvPr>
        </p:nvSpPr>
        <p:spPr/>
        <p:txBody>
          <a:bodyPr/>
          <a:lstStyle/>
          <a:p>
            <a:endParaRPr lang="sv-SE" dirty="0"/>
          </a:p>
        </p:txBody>
      </p:sp>
      <p:sp>
        <p:nvSpPr>
          <p:cNvPr id="7" name="Platshållare för datum 6"/>
          <p:cNvSpPr>
            <a:spLocks noGrp="1"/>
          </p:cNvSpPr>
          <p:nvPr>
            <p:ph type="dt" sz="half" idx="10"/>
          </p:nvPr>
        </p:nvSpPr>
        <p:spPr/>
        <p:txBody>
          <a:bodyPr/>
          <a:lstStyle/>
          <a:p>
            <a:fld id="{2D44CBEE-E6DE-47E3-981B-80C11ECF5B1C}" type="datetimeFigureOut">
              <a:rPr lang="sv-SE" smtClean="0"/>
              <a:pPr/>
              <a:t>2021-06-15</a:t>
            </a:fld>
            <a:endParaRPr lang="sv-SE" dirty="0"/>
          </a:p>
        </p:txBody>
      </p:sp>
      <p:sp>
        <p:nvSpPr>
          <p:cNvPr id="9" name="Platshållare för bildnummer 8"/>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992348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6" name="Rubrik 1"/>
          <p:cNvSpPr>
            <a:spLocks noGrp="1"/>
          </p:cNvSpPr>
          <p:nvPr>
            <p:ph type="title"/>
          </p:nvPr>
        </p:nvSpPr>
        <p:spPr>
          <a:xfrm>
            <a:off x="1500553" y="1540800"/>
            <a:ext cx="9831600" cy="736844"/>
          </a:xfrm>
        </p:spPr>
        <p:txBody>
          <a:bodyPr/>
          <a:lstStyle/>
          <a:p>
            <a:r>
              <a:rPr lang="sv-SE"/>
              <a:t>Klicka här för att ändra mall för rubrikformat</a:t>
            </a:r>
            <a:endParaRPr lang="sv-SE" dirty="0"/>
          </a:p>
        </p:txBody>
      </p:sp>
      <p:sp>
        <p:nvSpPr>
          <p:cNvPr id="3" name="Platshållare för sidfot 2"/>
          <p:cNvSpPr>
            <a:spLocks noGrp="1"/>
          </p:cNvSpPr>
          <p:nvPr>
            <p:ph type="ftr" sz="quarter" idx="11"/>
          </p:nvPr>
        </p:nvSpPr>
        <p:spPr/>
        <p:txBody>
          <a:bodyPr/>
          <a:lstStyle/>
          <a:p>
            <a:endParaRPr lang="sv-SE" dirty="0"/>
          </a:p>
        </p:txBody>
      </p:sp>
      <p:sp>
        <p:nvSpPr>
          <p:cNvPr id="2" name="Platshållare för datum 1"/>
          <p:cNvSpPr>
            <a:spLocks noGrp="1"/>
          </p:cNvSpPr>
          <p:nvPr>
            <p:ph type="dt" sz="half" idx="10"/>
          </p:nvPr>
        </p:nvSpPr>
        <p:spPr/>
        <p:txBody>
          <a:bodyPr/>
          <a:lstStyle/>
          <a:p>
            <a:fld id="{2D44CBEE-E6DE-47E3-981B-80C11ECF5B1C}" type="datetimeFigureOut">
              <a:rPr lang="sv-SE" smtClean="0"/>
              <a:pPr/>
              <a:t>2021-06-15</a:t>
            </a:fld>
            <a:endParaRPr lang="sv-SE" dirty="0"/>
          </a:p>
        </p:txBody>
      </p:sp>
      <p:sp>
        <p:nvSpPr>
          <p:cNvPr id="4" name="Platshållare för bildnummer 3"/>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704436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pic>
        <p:nvPicPr>
          <p:cNvPr id="3" name="Bildobjekt 2" descr="Logotyp forskningscentret Etour.">
            <a:extLst>
              <a:ext uri="{FF2B5EF4-FFF2-40B4-BE49-F238E27FC236}">
                <a16:creationId xmlns:a16="http://schemas.microsoft.com/office/drawing/2014/main" id="{FE4CEFC7-3911-4924-8E70-28F3005DA3B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2850" y="299208"/>
            <a:ext cx="1565082" cy="788928"/>
          </a:xfrm>
          <a:prstGeom prst="rect">
            <a:avLst/>
          </a:prstGeom>
        </p:spPr>
      </p:pic>
    </p:spTree>
    <p:extLst>
      <p:ext uri="{BB962C8B-B14F-4D97-AF65-F5344CB8AC3E}">
        <p14:creationId xmlns:p14="http://schemas.microsoft.com/office/powerpoint/2010/main" val="3219992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 med bild">
    <p:spTree>
      <p:nvGrpSpPr>
        <p:cNvPr id="1" name=""/>
        <p:cNvGrpSpPr/>
        <p:nvPr/>
      </p:nvGrpSpPr>
      <p:grpSpPr>
        <a:xfrm>
          <a:off x="0" y="0"/>
          <a:ext cx="0" cy="0"/>
          <a:chOff x="0" y="0"/>
          <a:chExt cx="0" cy="0"/>
        </a:xfrm>
      </p:grpSpPr>
      <p:sp>
        <p:nvSpPr>
          <p:cNvPr id="3" name="Rubrik 2"/>
          <p:cNvSpPr>
            <a:spLocks noGrp="1"/>
          </p:cNvSpPr>
          <p:nvPr>
            <p:ph type="title" hasCustomPrompt="1"/>
          </p:nvPr>
        </p:nvSpPr>
        <p:spPr>
          <a:xfrm>
            <a:off x="1524000" y="1360799"/>
            <a:ext cx="9829801" cy="691200"/>
          </a:xfrm>
        </p:spPr>
        <p:txBody>
          <a:bodyPr>
            <a:noAutofit/>
          </a:bodyPr>
          <a:lstStyle>
            <a:lvl1pPr>
              <a:lnSpc>
                <a:spcPct val="100000"/>
              </a:lnSpc>
              <a:defRPr sz="3800"/>
            </a:lvl1pPr>
          </a:lstStyle>
          <a:p>
            <a:r>
              <a:rPr lang="sv-SE" dirty="0"/>
              <a:t>Stor rubrik</a:t>
            </a:r>
          </a:p>
        </p:txBody>
      </p:sp>
      <p:sp>
        <p:nvSpPr>
          <p:cNvPr id="6" name="Underrubrik 2"/>
          <p:cNvSpPr>
            <a:spLocks noGrp="1"/>
          </p:cNvSpPr>
          <p:nvPr>
            <p:ph type="subTitle" idx="1" hasCustomPrompt="1"/>
          </p:nvPr>
        </p:nvSpPr>
        <p:spPr>
          <a:xfrm>
            <a:off x="1524000" y="2208554"/>
            <a:ext cx="9829800"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9" name="Platshållare för bild 8"/>
          <p:cNvSpPr>
            <a:spLocks noGrp="1"/>
          </p:cNvSpPr>
          <p:nvPr>
            <p:ph type="pic" sz="quarter" idx="13"/>
          </p:nvPr>
        </p:nvSpPr>
        <p:spPr>
          <a:xfrm>
            <a:off x="0" y="3438000"/>
            <a:ext cx="12192000" cy="3420000"/>
          </a:xfrm>
        </p:spPr>
        <p:txBody>
          <a:bodyPr/>
          <a:lstStyle/>
          <a:p>
            <a:r>
              <a:rPr lang="sv-SE"/>
              <a:t>Klicka på ikonen för att lägga till en bild</a:t>
            </a:r>
            <a:endParaRPr lang="sv-SE" dirty="0"/>
          </a:p>
        </p:txBody>
      </p:sp>
      <p:pic>
        <p:nvPicPr>
          <p:cNvPr id="4" name="Bildobjekt 3" descr="Logotyp forskningscentret Etour.">
            <a:extLst>
              <a:ext uri="{FF2B5EF4-FFF2-40B4-BE49-F238E27FC236}">
                <a16:creationId xmlns:a16="http://schemas.microsoft.com/office/drawing/2014/main" id="{48F79984-BD67-4DA6-BF29-55F34F49AB9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81660" y="333548"/>
            <a:ext cx="1564033" cy="788399"/>
          </a:xfrm>
          <a:prstGeom prst="rect">
            <a:avLst/>
          </a:prstGeom>
        </p:spPr>
      </p:pic>
    </p:spTree>
    <p:extLst>
      <p:ext uri="{BB962C8B-B14F-4D97-AF65-F5344CB8AC3E}">
        <p14:creationId xmlns:p14="http://schemas.microsoft.com/office/powerpoint/2010/main" val="343152219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med platta">
    <p:spTree>
      <p:nvGrpSpPr>
        <p:cNvPr id="1" name=""/>
        <p:cNvGrpSpPr/>
        <p:nvPr/>
      </p:nvGrpSpPr>
      <p:grpSpPr>
        <a:xfrm>
          <a:off x="0" y="0"/>
          <a:ext cx="0" cy="0"/>
          <a:chOff x="0" y="0"/>
          <a:chExt cx="0" cy="0"/>
        </a:xfrm>
      </p:grpSpPr>
      <p:sp>
        <p:nvSpPr>
          <p:cNvPr id="5" name="Rubrik 1"/>
          <p:cNvSpPr>
            <a:spLocks noGrp="1"/>
          </p:cNvSpPr>
          <p:nvPr>
            <p:ph type="ctrTitle" hasCustomPrompt="1"/>
          </p:nvPr>
        </p:nvSpPr>
        <p:spPr>
          <a:xfrm>
            <a:off x="1524001" y="1359581"/>
            <a:ext cx="9829800" cy="691957"/>
          </a:xfrm>
        </p:spPr>
        <p:txBody>
          <a:bodyPr anchor="t">
            <a:noAutofit/>
          </a:bodyPr>
          <a:lstStyle>
            <a:lvl1pPr algn="l">
              <a:lnSpc>
                <a:spcPct val="100000"/>
              </a:lnSpc>
              <a:defRPr sz="3800" b="1" baseline="0">
                <a:solidFill>
                  <a:schemeClr val="tx1"/>
                </a:solidFill>
              </a:defRPr>
            </a:lvl1pPr>
          </a:lstStyle>
          <a:p>
            <a:r>
              <a:rPr lang="sv-SE" dirty="0"/>
              <a:t>Stor rubrik</a:t>
            </a:r>
          </a:p>
        </p:txBody>
      </p:sp>
      <p:sp>
        <p:nvSpPr>
          <p:cNvPr id="6" name="Underrubrik 2"/>
          <p:cNvSpPr>
            <a:spLocks noGrp="1"/>
          </p:cNvSpPr>
          <p:nvPr>
            <p:ph type="subTitle" idx="1" hasCustomPrompt="1"/>
          </p:nvPr>
        </p:nvSpPr>
        <p:spPr>
          <a:xfrm>
            <a:off x="1524001" y="2208554"/>
            <a:ext cx="9829799" cy="788400"/>
          </a:xfrm>
        </p:spPr>
        <p:txBody>
          <a:bodyPr>
            <a:noAutofit/>
          </a:bodyPr>
          <a:lstStyle>
            <a:lvl1pPr marL="0" indent="0" algn="l">
              <a:lnSpc>
                <a:spcPct val="100000"/>
              </a:lnSpc>
              <a:buNone/>
              <a:defRPr sz="2200" b="1">
                <a:solidFill>
                  <a:schemeClr val="tx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Rektangel 3">
            <a:extLst>
              <a:ext uri="{C183D7F6-B498-43B3-948B-1728B52AA6E4}">
                <adec:decorative xmlns:adec="http://schemas.microsoft.com/office/drawing/2017/decorative" xmlns="" val="1"/>
              </a:ext>
            </a:extLst>
          </p:cNvPr>
          <p:cNvSpPr/>
          <p:nvPr userDrawn="1"/>
        </p:nvSpPr>
        <p:spPr>
          <a:xfrm>
            <a:off x="0" y="3474720"/>
            <a:ext cx="12192000" cy="342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83890735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524000" y="1540800"/>
            <a:ext cx="9829800" cy="652145"/>
          </a:xfrm>
        </p:spPr>
        <p:txBody>
          <a:bodyPr/>
          <a:lstStyle>
            <a:lvl1pPr>
              <a:defRPr/>
            </a:lvl1pPr>
          </a:lstStyle>
          <a:p>
            <a:r>
              <a:rPr lang="sv-SE" dirty="0"/>
              <a:t>Mindre rubrik</a:t>
            </a:r>
          </a:p>
        </p:txBody>
      </p:sp>
      <p:sp>
        <p:nvSpPr>
          <p:cNvPr id="3" name="Platshållare för innehåll 2"/>
          <p:cNvSpPr>
            <a:spLocks noGrp="1"/>
          </p:cNvSpPr>
          <p:nvPr>
            <p:ph idx="1"/>
          </p:nvPr>
        </p:nvSpPr>
        <p:spPr/>
        <p:txBody>
          <a:bodyPr/>
          <a:lstStyle>
            <a:lvl1pPr>
              <a:lnSpc>
                <a:spcPct val="100000"/>
              </a:lnSpc>
              <a:spcBef>
                <a:spcPts val="1500"/>
              </a:spcBef>
              <a:spcAft>
                <a:spcPts val="0"/>
              </a:spcAft>
              <a:defRPr/>
            </a:lvl1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2021-06-15</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66332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1522800" y="3020400"/>
            <a:ext cx="9831600" cy="1117846"/>
          </a:xfrm>
        </p:spPr>
        <p:txBody>
          <a:bodyPr anchor="t">
            <a:noAutofit/>
          </a:bodyPr>
          <a:lstStyle>
            <a:lvl1pPr>
              <a:lnSpc>
                <a:spcPct val="100000"/>
              </a:lnSpc>
              <a:defRPr sz="3800"/>
            </a:lvl1pPr>
          </a:lstStyle>
          <a:p>
            <a:r>
              <a:rPr lang="sv-SE"/>
              <a:t>Klicka här för att ändra mall för rubrikformat</a:t>
            </a:r>
            <a:endParaRPr lang="sv-SE" dirty="0"/>
          </a:p>
        </p:txBody>
      </p:sp>
      <p:sp>
        <p:nvSpPr>
          <p:cNvPr id="3" name="Platshållare för text 2"/>
          <p:cNvSpPr>
            <a:spLocks noGrp="1"/>
          </p:cNvSpPr>
          <p:nvPr>
            <p:ph type="body" idx="1"/>
          </p:nvPr>
        </p:nvSpPr>
        <p:spPr>
          <a:xfrm>
            <a:off x="1522800" y="4589464"/>
            <a:ext cx="9831600" cy="110795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Redigera format för bakgrundstext</a:t>
            </a:r>
          </a:p>
        </p:txBody>
      </p:sp>
      <p:sp>
        <p:nvSpPr>
          <p:cNvPr id="5" name="Platshållare för sidfot 4"/>
          <p:cNvSpPr>
            <a:spLocks noGrp="1"/>
          </p:cNvSpPr>
          <p:nvPr>
            <p:ph type="ftr" sz="quarter" idx="11"/>
          </p:nvPr>
        </p:nvSpPr>
        <p:spPr/>
        <p:txBody>
          <a:bodyPr/>
          <a:lstStyle/>
          <a:p>
            <a:endParaRPr lang="sv-SE" dirty="0"/>
          </a:p>
        </p:txBody>
      </p:sp>
      <p:sp>
        <p:nvSpPr>
          <p:cNvPr id="4" name="Platshållare för datum 3"/>
          <p:cNvSpPr>
            <a:spLocks noGrp="1"/>
          </p:cNvSpPr>
          <p:nvPr>
            <p:ph type="dt" sz="half" idx="10"/>
          </p:nvPr>
        </p:nvSpPr>
        <p:spPr/>
        <p:txBody>
          <a:bodyPr/>
          <a:lstStyle/>
          <a:p>
            <a:fld id="{2D44CBEE-E6DE-47E3-981B-80C11ECF5B1C}" type="datetimeFigureOut">
              <a:rPr lang="sv-SE" smtClean="0"/>
              <a:pPr/>
              <a:t>2021-06-15</a:t>
            </a:fld>
            <a:endParaRPr lang="sv-SE" dirty="0"/>
          </a:p>
        </p:txBody>
      </p:sp>
      <p:sp>
        <p:nvSpPr>
          <p:cNvPr id="6" name="Platshållare för bildnummer 5"/>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421094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med avsnit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522800" y="3021178"/>
            <a:ext cx="9831600" cy="1382378"/>
          </a:xfrm>
        </p:spPr>
        <p:txBody>
          <a:bodyPr anchor="t">
            <a:normAutofit/>
          </a:bodyPr>
          <a:lstStyle>
            <a:lvl1pPr>
              <a:defRPr sz="3800">
                <a:solidFill>
                  <a:schemeClr val="bg1"/>
                </a:solidFill>
              </a:defRPr>
            </a:lvl1pPr>
          </a:lstStyle>
          <a:p>
            <a:r>
              <a:rPr lang="sv-SE" dirty="0"/>
              <a:t>Avsnittsrubrik</a:t>
            </a:r>
          </a:p>
        </p:txBody>
      </p:sp>
      <p:sp>
        <p:nvSpPr>
          <p:cNvPr id="7" name="Rektangel 6">
            <a:extLst>
              <a:ext uri="{C183D7F6-B498-43B3-948B-1728B52AA6E4}">
                <adec:decorative xmlns:adec="http://schemas.microsoft.com/office/drawing/2017/decorative" xmlns="" val="1"/>
              </a:ext>
            </a:extLst>
          </p:cNvPr>
          <p:cNvSpPr/>
          <p:nvPr userDrawn="1"/>
        </p:nvSpPr>
        <p:spPr>
          <a:xfrm>
            <a:off x="0" y="2358000"/>
            <a:ext cx="12192000" cy="450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73357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Mindre rubrik</a:t>
            </a:r>
          </a:p>
        </p:txBody>
      </p:sp>
      <p:sp>
        <p:nvSpPr>
          <p:cNvPr id="3" name="Platshållare för innehåll 2"/>
          <p:cNvSpPr>
            <a:spLocks noGrp="1"/>
          </p:cNvSpPr>
          <p:nvPr>
            <p:ph sz="half" idx="1"/>
          </p:nvPr>
        </p:nvSpPr>
        <p:spPr>
          <a:xfrm>
            <a:off x="1524000" y="2234708"/>
            <a:ext cx="4496400" cy="394225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p:cNvSpPr>
            <a:spLocks noGrp="1"/>
          </p:cNvSpPr>
          <p:nvPr>
            <p:ph sz="half" idx="2"/>
          </p:nvPr>
        </p:nvSpPr>
        <p:spPr>
          <a:xfrm>
            <a:off x="6857399" y="2234963"/>
            <a:ext cx="4496400" cy="394200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sidfot 5"/>
          <p:cNvSpPr>
            <a:spLocks noGrp="1"/>
          </p:cNvSpPr>
          <p:nvPr>
            <p:ph type="ftr" sz="quarter" idx="11"/>
          </p:nvPr>
        </p:nvSpPr>
        <p:spPr/>
        <p:txBody>
          <a:bodyPr/>
          <a:lstStyle/>
          <a:p>
            <a:endParaRPr lang="sv-SE" dirty="0"/>
          </a:p>
        </p:txBody>
      </p:sp>
      <p:sp>
        <p:nvSpPr>
          <p:cNvPr id="5" name="Platshållare för datum 4"/>
          <p:cNvSpPr>
            <a:spLocks noGrp="1"/>
          </p:cNvSpPr>
          <p:nvPr>
            <p:ph type="dt" sz="half" idx="10"/>
          </p:nvPr>
        </p:nvSpPr>
        <p:spPr/>
        <p:txBody>
          <a:bodyPr/>
          <a:lstStyle/>
          <a:p>
            <a:fld id="{2D44CBEE-E6DE-47E3-981B-80C11ECF5B1C}" type="datetimeFigureOut">
              <a:rPr lang="sv-SE" smtClean="0"/>
              <a:pPr/>
              <a:t>2021-06-15</a:t>
            </a:fld>
            <a:endParaRPr lang="sv-SE" dirty="0"/>
          </a:p>
        </p:txBody>
      </p:sp>
      <p:sp>
        <p:nvSpPr>
          <p:cNvPr id="7" name="Platshållare för bildnummer 6"/>
          <p:cNvSpPr>
            <a:spLocks noGrp="1"/>
          </p:cNvSpPr>
          <p:nvPr>
            <p:ph type="sldNum" sz="quarter" idx="12"/>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3877273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ed bild och diagram">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Mindre rubrik</a:t>
            </a:r>
          </a:p>
        </p:txBody>
      </p:sp>
      <p:sp>
        <p:nvSpPr>
          <p:cNvPr id="3" name="Platshållare för innehåll 2"/>
          <p:cNvSpPr>
            <a:spLocks noGrp="1"/>
          </p:cNvSpPr>
          <p:nvPr>
            <p:ph sz="half" idx="1"/>
          </p:nvPr>
        </p:nvSpPr>
        <p:spPr>
          <a:xfrm>
            <a:off x="1524000" y="2234708"/>
            <a:ext cx="4496400" cy="394225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diagram 10"/>
          <p:cNvSpPr>
            <a:spLocks noGrp="1"/>
          </p:cNvSpPr>
          <p:nvPr>
            <p:ph type="chart" sz="quarter" idx="13"/>
          </p:nvPr>
        </p:nvSpPr>
        <p:spPr>
          <a:xfrm>
            <a:off x="6857399" y="2234963"/>
            <a:ext cx="4496400" cy="3942000"/>
          </a:xfrm>
        </p:spPr>
        <p:txBody>
          <a:bodyPr/>
          <a:lstStyle/>
          <a:p>
            <a:r>
              <a:rPr lang="sv-SE"/>
              <a:t>Klicka på ikonen för att lägga till ett diagram</a:t>
            </a:r>
            <a:endParaRPr lang="sv-SE" dirty="0"/>
          </a:p>
        </p:txBody>
      </p:sp>
      <p:sp>
        <p:nvSpPr>
          <p:cNvPr id="5" name="Platshållare för sidfot 4"/>
          <p:cNvSpPr>
            <a:spLocks noGrp="1"/>
          </p:cNvSpPr>
          <p:nvPr>
            <p:ph type="ftr" sz="quarter" idx="15"/>
          </p:nvPr>
        </p:nvSpPr>
        <p:spPr/>
        <p:txBody>
          <a:bodyPr/>
          <a:lstStyle/>
          <a:p>
            <a:endParaRPr lang="sv-SE" dirty="0"/>
          </a:p>
        </p:txBody>
      </p:sp>
      <p:sp>
        <p:nvSpPr>
          <p:cNvPr id="4" name="Platshållare för datum 3"/>
          <p:cNvSpPr>
            <a:spLocks noGrp="1"/>
          </p:cNvSpPr>
          <p:nvPr>
            <p:ph type="dt" sz="half" idx="14"/>
          </p:nvPr>
        </p:nvSpPr>
        <p:spPr/>
        <p:txBody>
          <a:bodyPr/>
          <a:lstStyle/>
          <a:p>
            <a:fld id="{2D44CBEE-E6DE-47E3-981B-80C11ECF5B1C}" type="datetimeFigureOut">
              <a:rPr lang="sv-SE" smtClean="0"/>
              <a:pPr/>
              <a:t>2021-06-15</a:t>
            </a:fld>
            <a:endParaRPr lang="sv-SE" dirty="0"/>
          </a:p>
        </p:txBody>
      </p:sp>
      <p:sp>
        <p:nvSpPr>
          <p:cNvPr id="6" name="Platshållare för bildnummer 5"/>
          <p:cNvSpPr>
            <a:spLocks noGrp="1"/>
          </p:cNvSpPr>
          <p:nvPr>
            <p:ph type="sldNum" sz="quarter" idx="16"/>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0649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med bild och text">
    <p:spTree>
      <p:nvGrpSpPr>
        <p:cNvPr id="1" name=""/>
        <p:cNvGrpSpPr/>
        <p:nvPr/>
      </p:nvGrpSpPr>
      <p:grpSpPr>
        <a:xfrm>
          <a:off x="0" y="0"/>
          <a:ext cx="0" cy="0"/>
          <a:chOff x="0" y="0"/>
          <a:chExt cx="0" cy="0"/>
        </a:xfrm>
      </p:grpSpPr>
      <p:sp>
        <p:nvSpPr>
          <p:cNvPr id="2" name="Rubrik 1"/>
          <p:cNvSpPr>
            <a:spLocks noGrp="1"/>
          </p:cNvSpPr>
          <p:nvPr>
            <p:ph type="title" hasCustomPrompt="1"/>
          </p:nvPr>
        </p:nvSpPr>
        <p:spPr/>
        <p:txBody>
          <a:bodyPr/>
          <a:lstStyle>
            <a:lvl1pPr>
              <a:defRPr/>
            </a:lvl1pPr>
          </a:lstStyle>
          <a:p>
            <a:r>
              <a:rPr lang="sv-SE" dirty="0"/>
              <a:t>Mindre rubrik</a:t>
            </a:r>
          </a:p>
        </p:txBody>
      </p:sp>
      <p:sp>
        <p:nvSpPr>
          <p:cNvPr id="11" name="Platshållare för text 10"/>
          <p:cNvSpPr>
            <a:spLocks noGrp="1"/>
          </p:cNvSpPr>
          <p:nvPr>
            <p:ph type="body" sz="quarter" idx="13" hasCustomPrompt="1"/>
          </p:nvPr>
        </p:nvSpPr>
        <p:spPr>
          <a:xfrm>
            <a:off x="1524000" y="2235599"/>
            <a:ext cx="4495200" cy="3942000"/>
          </a:xfrm>
        </p:spPr>
        <p:txBody>
          <a:bodyPr/>
          <a:lstStyle>
            <a:lvl1pPr marL="0" indent="0">
              <a:buNone/>
              <a:defRPr/>
            </a:lvl1pPr>
          </a:lstStyle>
          <a:p>
            <a:pPr lvl="0"/>
            <a:r>
              <a:rPr lang="sv-SE" dirty="0"/>
              <a:t>Bildtext</a:t>
            </a:r>
          </a:p>
        </p:txBody>
      </p:sp>
      <p:sp>
        <p:nvSpPr>
          <p:cNvPr id="13" name="Platshållare för bild 12"/>
          <p:cNvSpPr>
            <a:spLocks noGrp="1"/>
          </p:cNvSpPr>
          <p:nvPr>
            <p:ph type="pic" sz="quarter" idx="14"/>
          </p:nvPr>
        </p:nvSpPr>
        <p:spPr>
          <a:xfrm>
            <a:off x="6857399" y="2235599"/>
            <a:ext cx="4496400" cy="3942000"/>
          </a:xfrm>
        </p:spPr>
        <p:txBody>
          <a:bodyPr/>
          <a:lstStyle/>
          <a:p>
            <a:r>
              <a:rPr lang="sv-SE"/>
              <a:t>Klicka på ikonen för att lägga till en bild</a:t>
            </a:r>
          </a:p>
        </p:txBody>
      </p:sp>
      <p:sp>
        <p:nvSpPr>
          <p:cNvPr id="4" name="Platshållare för sidfot 3"/>
          <p:cNvSpPr>
            <a:spLocks noGrp="1"/>
          </p:cNvSpPr>
          <p:nvPr>
            <p:ph type="ftr" sz="quarter" idx="16"/>
          </p:nvPr>
        </p:nvSpPr>
        <p:spPr/>
        <p:txBody>
          <a:bodyPr/>
          <a:lstStyle/>
          <a:p>
            <a:endParaRPr lang="sv-SE" dirty="0"/>
          </a:p>
        </p:txBody>
      </p:sp>
      <p:sp>
        <p:nvSpPr>
          <p:cNvPr id="3" name="Platshållare för datum 2"/>
          <p:cNvSpPr>
            <a:spLocks noGrp="1"/>
          </p:cNvSpPr>
          <p:nvPr>
            <p:ph type="dt" sz="half" idx="15"/>
          </p:nvPr>
        </p:nvSpPr>
        <p:spPr/>
        <p:txBody>
          <a:bodyPr/>
          <a:lstStyle/>
          <a:p>
            <a:fld id="{2D44CBEE-E6DE-47E3-981B-80C11ECF5B1C}" type="datetimeFigureOut">
              <a:rPr lang="sv-SE" smtClean="0"/>
              <a:pPr/>
              <a:t>2021-06-15</a:t>
            </a:fld>
            <a:endParaRPr lang="sv-SE" dirty="0"/>
          </a:p>
        </p:txBody>
      </p:sp>
      <p:sp>
        <p:nvSpPr>
          <p:cNvPr id="5" name="Platshållare för bildnummer 4"/>
          <p:cNvSpPr>
            <a:spLocks noGrp="1"/>
          </p:cNvSpPr>
          <p:nvPr>
            <p:ph type="sldNum" sz="quarter" idx="17"/>
          </p:nvPr>
        </p:nvSpPr>
        <p:spPr/>
        <p:txBody>
          <a:bodyPr/>
          <a:lstStyle/>
          <a:p>
            <a:fld id="{1334427D-BC02-4BB6-9552-FEF7E6C4F2BF}" type="slidenum">
              <a:rPr lang="sv-SE" smtClean="0"/>
              <a:pPr/>
              <a:t>‹#›</a:t>
            </a:fld>
            <a:endParaRPr lang="sv-SE" dirty="0"/>
          </a:p>
        </p:txBody>
      </p:sp>
    </p:spTree>
    <p:extLst>
      <p:ext uri="{BB962C8B-B14F-4D97-AF65-F5344CB8AC3E}">
        <p14:creationId xmlns:p14="http://schemas.microsoft.com/office/powerpoint/2010/main" val="1114919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524000" y="1542415"/>
            <a:ext cx="9829799" cy="652145"/>
          </a:xfrm>
          <a:prstGeom prst="rect">
            <a:avLst/>
          </a:prstGeom>
        </p:spPr>
        <p:txBody>
          <a:bodyPr vert="horz" lIns="91440" tIns="45720" rIns="91440" bIns="45720" rtlCol="0" anchor="t">
            <a:noAutofit/>
          </a:bodyPr>
          <a:lstStyle/>
          <a:p>
            <a:r>
              <a:rPr lang="sv-SE" dirty="0"/>
              <a:t>Klicka här för att ändra format</a:t>
            </a:r>
          </a:p>
        </p:txBody>
      </p:sp>
      <p:sp>
        <p:nvSpPr>
          <p:cNvPr id="3" name="Platshållare för text 2"/>
          <p:cNvSpPr>
            <a:spLocks noGrp="1"/>
          </p:cNvSpPr>
          <p:nvPr>
            <p:ph type="body" idx="1"/>
          </p:nvPr>
        </p:nvSpPr>
        <p:spPr>
          <a:xfrm>
            <a:off x="1524000" y="2237129"/>
            <a:ext cx="9829800" cy="3836963"/>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textruta 7"/>
          <p:cNvSpPr txBox="1"/>
          <p:nvPr userDrawn="1"/>
        </p:nvSpPr>
        <p:spPr>
          <a:xfrm>
            <a:off x="838800" y="6356348"/>
            <a:ext cx="2743200" cy="365125"/>
          </a:xfrm>
          <a:prstGeom prst="rect">
            <a:avLst/>
          </a:prstGeom>
          <a:noFill/>
        </p:spPr>
        <p:txBody>
          <a:bodyPr wrap="square" lIns="36000" rtlCol="0" anchor="ctr" anchorCtr="0">
            <a:noAutofit/>
          </a:bodyPr>
          <a:lstStyle/>
          <a:p>
            <a:r>
              <a:rPr lang="sv-SE" sz="1200" dirty="0">
                <a:latin typeface="Arial" panose="020B0604020202020204" pitchFamily="34" charset="0"/>
                <a:cs typeface="Arial" panose="020B0604020202020204" pitchFamily="34" charset="0"/>
              </a:rPr>
              <a:t>Mittuniversitetet</a:t>
            </a:r>
          </a:p>
        </p:txBody>
      </p:sp>
      <p:sp>
        <p:nvSpPr>
          <p:cNvPr id="5" name="Platshållare för sidfot 4"/>
          <p:cNvSpPr>
            <a:spLocks noGrp="1"/>
          </p:cNvSpPr>
          <p:nvPr>
            <p:ph type="ftr" sz="quarter" idx="3"/>
          </p:nvPr>
        </p:nvSpPr>
        <p:spPr>
          <a:xfrm>
            <a:off x="4212000" y="6357600"/>
            <a:ext cx="3405553" cy="360000"/>
          </a:xfrm>
          <a:prstGeom prst="rect">
            <a:avLst/>
          </a:prstGeom>
        </p:spPr>
        <p:txBody>
          <a:bodyPr vert="horz" lIns="108000" tIns="45720" rIns="91440" bIns="45720" rtlCol="0" anchor="ctr"/>
          <a:lstStyle>
            <a:lvl1pPr algn="l">
              <a:defRPr sz="1200">
                <a:solidFill>
                  <a:schemeClr val="tx1"/>
                </a:solidFill>
                <a:latin typeface="+mj-lt"/>
              </a:defRPr>
            </a:lvl1pPr>
          </a:lstStyle>
          <a:p>
            <a:endParaRPr lang="sv-SE" dirty="0"/>
          </a:p>
        </p:txBody>
      </p:sp>
      <p:sp>
        <p:nvSpPr>
          <p:cNvPr id="4" name="Platshållare för datum 3"/>
          <p:cNvSpPr>
            <a:spLocks noGrp="1"/>
          </p:cNvSpPr>
          <p:nvPr>
            <p:ph type="dt" sz="half" idx="2"/>
          </p:nvPr>
        </p:nvSpPr>
        <p:spPr>
          <a:xfrm>
            <a:off x="7704000" y="6356351"/>
            <a:ext cx="1529865" cy="360000"/>
          </a:xfrm>
          <a:prstGeom prst="rect">
            <a:avLst/>
          </a:prstGeom>
        </p:spPr>
        <p:txBody>
          <a:bodyPr vert="horz" lIns="36000" tIns="45720" rIns="90000" bIns="45720" rtlCol="0" anchor="ctr"/>
          <a:lstStyle>
            <a:lvl1pPr algn="l">
              <a:defRPr sz="1200">
                <a:solidFill>
                  <a:schemeClr val="tx1"/>
                </a:solidFill>
                <a:latin typeface="+mj-lt"/>
              </a:defRPr>
            </a:lvl1pPr>
          </a:lstStyle>
          <a:p>
            <a:fld id="{2D44CBEE-E6DE-47E3-981B-80C11ECF5B1C}" type="datetimeFigureOut">
              <a:rPr lang="sv-SE" smtClean="0"/>
              <a:pPr/>
              <a:t>2021-06-15</a:t>
            </a:fld>
            <a:endParaRPr lang="sv-SE" dirty="0"/>
          </a:p>
        </p:txBody>
      </p:sp>
      <p:sp>
        <p:nvSpPr>
          <p:cNvPr id="6" name="Platshållare för bildnummer 5"/>
          <p:cNvSpPr>
            <a:spLocks noGrp="1"/>
          </p:cNvSpPr>
          <p:nvPr>
            <p:ph type="sldNum" sz="quarter" idx="4"/>
          </p:nvPr>
        </p:nvSpPr>
        <p:spPr>
          <a:xfrm>
            <a:off x="9823932" y="6356350"/>
            <a:ext cx="1529867" cy="360000"/>
          </a:xfrm>
          <a:prstGeom prst="rect">
            <a:avLst/>
          </a:prstGeom>
        </p:spPr>
        <p:txBody>
          <a:bodyPr vert="horz" lIns="91440" tIns="45720" rIns="0" bIns="45720" rtlCol="0" anchor="ctr"/>
          <a:lstStyle>
            <a:lvl1pPr algn="r">
              <a:defRPr sz="1200">
                <a:solidFill>
                  <a:schemeClr val="tx1"/>
                </a:solidFill>
                <a:latin typeface="+mj-lt"/>
              </a:defRPr>
            </a:lvl1pPr>
          </a:lstStyle>
          <a:p>
            <a:fld id="{1334427D-BC02-4BB6-9552-FEF7E6C4F2BF}" type="slidenum">
              <a:rPr lang="sv-SE" smtClean="0"/>
              <a:pPr/>
              <a:t>‹#›</a:t>
            </a:fld>
            <a:endParaRPr lang="sv-SE" dirty="0"/>
          </a:p>
        </p:txBody>
      </p:sp>
      <p:cxnSp>
        <p:nvCxnSpPr>
          <p:cNvPr id="9" name="Rak 8">
            <a:extLst>
              <a:ext uri="{C183D7F6-B498-43B3-948B-1728B52AA6E4}">
                <adec:decorative xmlns:adec="http://schemas.microsoft.com/office/drawing/2017/decorative" xmlns="" val="1"/>
              </a:ext>
            </a:extLst>
          </p:cNvPr>
          <p:cNvCxnSpPr/>
          <p:nvPr userDrawn="1"/>
        </p:nvCxnSpPr>
        <p:spPr>
          <a:xfrm>
            <a:off x="852048" y="6310166"/>
            <a:ext cx="10512000" cy="0"/>
          </a:xfrm>
          <a:prstGeom prst="line">
            <a:avLst/>
          </a:prstGeom>
          <a:ln w="3175">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1" name="Bildobjekt 10" descr="Logotyp forskningscentret Etour.">
            <a:extLst>
              <a:ext uri="{FF2B5EF4-FFF2-40B4-BE49-F238E27FC236}">
                <a16:creationId xmlns:a16="http://schemas.microsoft.com/office/drawing/2014/main" id="{0A318E39-8F7C-41E8-9EAD-FFF93912D18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076491" y="325536"/>
            <a:ext cx="1565082" cy="788927"/>
          </a:xfrm>
          <a:prstGeom prst="rect">
            <a:avLst/>
          </a:prstGeom>
        </p:spPr>
      </p:pic>
    </p:spTree>
    <p:extLst>
      <p:ext uri="{BB962C8B-B14F-4D97-AF65-F5344CB8AC3E}">
        <p14:creationId xmlns:p14="http://schemas.microsoft.com/office/powerpoint/2010/main" val="3773031450"/>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7" r:id="rId3"/>
    <p:sldLayoutId id="2147483650" r:id="rId4"/>
    <p:sldLayoutId id="2147483651" r:id="rId5"/>
    <p:sldLayoutId id="2147483662" r:id="rId6"/>
    <p:sldLayoutId id="2147483652" r:id="rId7"/>
    <p:sldLayoutId id="2147483665" r:id="rId8"/>
    <p:sldLayoutId id="2147483663" r:id="rId9"/>
    <p:sldLayoutId id="2147483664" r:id="rId10"/>
    <p:sldLayoutId id="2147483653" r:id="rId11"/>
    <p:sldLayoutId id="2147483654" r:id="rId12"/>
    <p:sldLayoutId id="2147483655" r:id="rId13"/>
  </p:sldLayoutIdLst>
  <p:txStyles>
    <p:titleStyle>
      <a:lvl1pPr algn="l" defTabSz="914400" rtl="0" eaLnBrk="1" latinLnBrk="0" hangingPunct="1">
        <a:lnSpc>
          <a:spcPts val="3600"/>
        </a:lnSpc>
        <a:spcBef>
          <a:spcPct val="0"/>
        </a:spcBef>
        <a:buNone/>
        <a:defRPr sz="22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500"/>
        </a:spcBef>
        <a:spcAft>
          <a:spcPts val="0"/>
        </a:spcAft>
        <a:buClr>
          <a:schemeClr val="accent1"/>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1094" userDrawn="1">
          <p15:clr>
            <a:srgbClr val="F26B43"/>
          </p15:clr>
        </p15:guide>
        <p15:guide id="4" orient="horz" pos="1480" userDrawn="1">
          <p15:clr>
            <a:srgbClr val="F26B43"/>
          </p15:clr>
        </p15:guide>
        <p15:guide id="5" pos="50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www.miun.se/Personal/rosemarieankre/" TargetMode="External"/><Relationship Id="rId2" Type="http://schemas.openxmlformats.org/officeDocument/2006/relationships/hyperlink" Target="mailto:magnus.zingmark@ostersund.se" TargetMode="External"/><Relationship Id="rId1" Type="http://schemas.openxmlformats.org/officeDocument/2006/relationships/slideLayout" Target="../slideLayouts/slideLayout1.xml"/><Relationship Id="rId4" Type="http://schemas.openxmlformats.org/officeDocument/2006/relationships/hyperlink" Target="https://www.miun.se/Personal/sandrawallreiniu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mailto:rosemarie.ankre@miun.se" TargetMode="Externa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hyperlink" Target="https://www.miun.se/Forskning/forskningsprojekt/pagaende-forskningsprojekt/tillgangliga-och-inkluderande-naturmiljoer/konferens/" TargetMode="Externa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890603" y="1565247"/>
            <a:ext cx="9831600" cy="1463179"/>
          </a:xfrm>
        </p:spPr>
        <p:txBody>
          <a:bodyPr>
            <a:noAutofit/>
          </a:bodyPr>
          <a:lstStyle/>
          <a:p>
            <a:r>
              <a:rPr lang="sv-SE" sz="3600" dirty="0"/>
              <a:t>”Det är väldigt viktigt att komma ut för både kropp och själ”                                                        </a:t>
            </a:r>
            <a:br>
              <a:rPr lang="sv-SE" sz="3600" dirty="0"/>
            </a:br>
            <a:r>
              <a:rPr lang="sv-SE" sz="2400" dirty="0"/>
              <a:t/>
            </a:r>
            <a:br>
              <a:rPr lang="sv-SE" sz="2400" dirty="0"/>
            </a:br>
            <a:endParaRPr lang="sv-SE" sz="2400" dirty="0"/>
          </a:p>
        </p:txBody>
      </p:sp>
      <p:sp>
        <p:nvSpPr>
          <p:cNvPr id="3" name="Underrubrik 2"/>
          <p:cNvSpPr>
            <a:spLocks noGrp="1"/>
          </p:cNvSpPr>
          <p:nvPr>
            <p:ph type="subTitle" idx="1"/>
          </p:nvPr>
        </p:nvSpPr>
        <p:spPr>
          <a:xfrm>
            <a:off x="890603" y="2869036"/>
            <a:ext cx="9831601" cy="2646320"/>
          </a:xfrm>
        </p:spPr>
        <p:txBody>
          <a:bodyPr>
            <a:noAutofit/>
          </a:bodyPr>
          <a:lstStyle/>
          <a:p>
            <a:r>
              <a:rPr lang="sv-SE" sz="2400" b="0" dirty="0"/>
              <a:t>Äldre personers utomhusvistelse och tillgänglighet till Östersunds naturområden</a:t>
            </a:r>
          </a:p>
          <a:p>
            <a:endParaRPr lang="sv-SE" sz="2400" b="0" dirty="0"/>
          </a:p>
          <a:p>
            <a:r>
              <a:rPr lang="sv-SE" sz="2400" b="0" dirty="0">
                <a:hlinkClick r:id="rId2"/>
              </a:rPr>
              <a:t>Magnus Zingmark</a:t>
            </a:r>
            <a:r>
              <a:rPr lang="sv-SE" sz="2400" b="0" dirty="0"/>
              <a:t> </a:t>
            </a:r>
            <a:br>
              <a:rPr lang="sv-SE" sz="2400" b="0" dirty="0"/>
            </a:br>
            <a:r>
              <a:rPr lang="sv-SE" sz="2000" b="0" dirty="0"/>
              <a:t>Östersunds kommun</a:t>
            </a:r>
            <a:r>
              <a:rPr lang="sv-SE" sz="2400" dirty="0"/>
              <a:t/>
            </a:r>
            <a:br>
              <a:rPr lang="sv-SE" sz="2400" dirty="0"/>
            </a:br>
            <a:r>
              <a:rPr lang="sv-SE" sz="2400" b="0" dirty="0">
                <a:hlinkClick r:id="rId3"/>
              </a:rPr>
              <a:t>Rosemarie Ankre </a:t>
            </a:r>
            <a:r>
              <a:rPr lang="sv-SE" sz="2400" b="0" dirty="0"/>
              <a:t>och </a:t>
            </a:r>
            <a:r>
              <a:rPr lang="sv-SE" sz="2400" b="0" dirty="0">
                <a:hlinkClick r:id="rId4"/>
              </a:rPr>
              <a:t>Sandra Wall-Reinius</a:t>
            </a:r>
            <a:r>
              <a:rPr lang="sv-SE" sz="2400" b="0" dirty="0"/>
              <a:t>,</a:t>
            </a:r>
            <a:br>
              <a:rPr lang="sv-SE" sz="2400" b="0" dirty="0"/>
            </a:br>
            <a:r>
              <a:rPr lang="sv-SE" sz="2000" b="0" dirty="0"/>
              <a:t>ETOUR, Mittuniversitetet</a:t>
            </a:r>
            <a:endParaRPr lang="sv-SE" dirty="0"/>
          </a:p>
        </p:txBody>
      </p:sp>
    </p:spTree>
    <p:extLst>
      <p:ext uri="{BB962C8B-B14F-4D97-AF65-F5344CB8AC3E}">
        <p14:creationId xmlns:p14="http://schemas.microsoft.com/office/powerpoint/2010/main" val="3491129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23012" y="2529817"/>
            <a:ext cx="4930508" cy="1313871"/>
          </a:xfrm>
        </p:spPr>
        <p:txBody>
          <a:bodyPr/>
          <a:lstStyle/>
          <a:p>
            <a:r>
              <a:rPr lang="sv-SE" dirty="0"/>
              <a:t>Tack – frågor eller kommentarer</a:t>
            </a:r>
            <a:r>
              <a:rPr lang="sv-SE" dirty="0" smtClean="0"/>
              <a:t>?</a:t>
            </a:r>
            <a:br>
              <a:rPr lang="sv-SE" dirty="0" smtClean="0"/>
            </a:br>
            <a:r>
              <a:rPr lang="sv-SE" b="0" dirty="0" smtClean="0"/>
              <a:t>Kontakt: </a:t>
            </a:r>
            <a:r>
              <a:rPr lang="sv-SE" b="0" dirty="0" smtClean="0">
                <a:hlinkClick r:id="rId2"/>
              </a:rPr>
              <a:t>rosemarie.ankre@miun.se</a:t>
            </a:r>
            <a:r>
              <a:rPr lang="sv-SE" dirty="0" smtClean="0"/>
              <a:t/>
            </a:r>
            <a:br>
              <a:rPr lang="sv-SE" dirty="0" smtClean="0"/>
            </a:br>
            <a:endParaRPr lang="sv-SE" dirty="0"/>
          </a:p>
        </p:txBody>
      </p:sp>
      <p:pic>
        <p:nvPicPr>
          <p:cNvPr id="5" name="Platshållare för innehåll 4">
            <a:extLst>
              <a:ext uri="{FF2B5EF4-FFF2-40B4-BE49-F238E27FC236}">
                <a16:creationId xmlns:a16="http://schemas.microsoft.com/office/drawing/2014/main" id="{9F6BA6B4-EBFD-4765-BED9-A60A4204FFA9}"/>
              </a:ext>
            </a:extLst>
          </p:cNvPr>
          <p:cNvPicPr>
            <a:picLocks noGrp="1" noChangeAspect="1"/>
          </p:cNvPicPr>
          <p:nvPr>
            <p:ph idx="1"/>
          </p:nvPr>
        </p:nvPicPr>
        <p:blipFill>
          <a:blip r:embed="rId3" cstate="print">
            <a:extLst>
              <a:ext uri="{BEBA8EAE-BF5A-486C-A8C5-ECC9F3942E4B}">
                <a14:imgProps xmlns:a14="http://schemas.microsoft.com/office/drawing/2010/main">
                  <a14:imgLayer r:embed="rId4">
                    <a14:imgEffect>
                      <a14:saturation sat="240000"/>
                    </a14:imgEffect>
                  </a14:imgLayer>
                </a14:imgProps>
              </a:ext>
              <a:ext uri="{28A0092B-C50C-407E-A947-70E740481C1C}">
                <a14:useLocalDpi xmlns:a14="http://schemas.microsoft.com/office/drawing/2010/main" val="0"/>
              </a:ext>
            </a:extLst>
          </a:blip>
          <a:stretch>
            <a:fillRect/>
          </a:stretch>
        </p:blipFill>
        <p:spPr>
          <a:xfrm>
            <a:off x="884211" y="1709708"/>
            <a:ext cx="4584778" cy="3438584"/>
          </a:xfrm>
          <a:prstGeom prst="rect">
            <a:avLst/>
          </a:prstGeom>
          <a:ln>
            <a:noFill/>
          </a:ln>
          <a:effectLst>
            <a:outerShdw blurRad="292100" dist="139700" dir="2700000" algn="tl" rotWithShape="0">
              <a:srgbClr val="333333">
                <a:alpha val="65000"/>
              </a:srgbClr>
            </a:outerShdw>
          </a:effectLst>
        </p:spPr>
      </p:pic>
      <p:sp>
        <p:nvSpPr>
          <p:cNvPr id="3" name="Rektangel 2">
            <a:extLst>
              <a:ext uri="{FF2B5EF4-FFF2-40B4-BE49-F238E27FC236}">
                <a16:creationId xmlns:a16="http://schemas.microsoft.com/office/drawing/2014/main" id="{41A32FCE-9B81-40EB-92D4-02E84266DCD2}"/>
              </a:ext>
            </a:extLst>
          </p:cNvPr>
          <p:cNvSpPr/>
          <p:nvPr/>
        </p:nvSpPr>
        <p:spPr>
          <a:xfrm>
            <a:off x="6723012" y="3947963"/>
            <a:ext cx="5228493" cy="1200329"/>
          </a:xfrm>
          <a:prstGeom prst="rect">
            <a:avLst/>
          </a:prstGeom>
        </p:spPr>
        <p:txBody>
          <a:bodyPr wrap="square">
            <a:spAutoFit/>
          </a:bodyPr>
          <a:lstStyle/>
          <a:p>
            <a:r>
              <a:rPr lang="sv-SE" b="1" dirty="0">
                <a:hlinkClick r:id="rId5"/>
              </a:rPr>
              <a:t>Projektets hemsida </a:t>
            </a:r>
            <a:r>
              <a:rPr lang="sv-SE" dirty="0"/>
              <a:t>med nyhetsbrev, publikationer och beskrivning av aktiviteter i projektet.</a:t>
            </a:r>
          </a:p>
          <a:p>
            <a:endParaRPr lang="sv-SE" dirty="0"/>
          </a:p>
        </p:txBody>
      </p:sp>
      <p:pic>
        <p:nvPicPr>
          <p:cNvPr id="6" name="Picture 2" descr="logga för östersunds kommun, en av projektets finansiärer&#10;&#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45028" y="1417562"/>
            <a:ext cx="2220228" cy="855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11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59508" y="790523"/>
            <a:ext cx="9829800" cy="498781"/>
          </a:xfrm>
        </p:spPr>
        <p:txBody>
          <a:bodyPr/>
          <a:lstStyle/>
          <a:p>
            <a:r>
              <a:rPr lang="sv-SE" dirty="0"/>
              <a:t>Upplevelser och aktiviteter i naturmiljöer för äldre personer</a:t>
            </a:r>
          </a:p>
        </p:txBody>
      </p:sp>
      <p:sp>
        <p:nvSpPr>
          <p:cNvPr id="3" name="Rektangel 2">
            <a:extLst>
              <a:ext uri="{FF2B5EF4-FFF2-40B4-BE49-F238E27FC236}">
                <a16:creationId xmlns:a16="http://schemas.microsoft.com/office/drawing/2014/main" id="{3359A687-B901-4677-AE4D-C2CFBB72D49C}"/>
              </a:ext>
            </a:extLst>
          </p:cNvPr>
          <p:cNvSpPr/>
          <p:nvPr/>
        </p:nvSpPr>
        <p:spPr>
          <a:xfrm>
            <a:off x="5564553" y="1451344"/>
            <a:ext cx="6096000" cy="4708981"/>
          </a:xfrm>
          <a:prstGeom prst="rect">
            <a:avLst/>
          </a:prstGeom>
        </p:spPr>
        <p:txBody>
          <a:bodyPr>
            <a:spAutoFit/>
          </a:bodyPr>
          <a:lstStyle/>
          <a:p>
            <a:r>
              <a:rPr lang="sv-SE" sz="2000" dirty="0">
                <a:ea typeface="Calibri" panose="020F0502020204030204" pitchFamily="34" charset="0"/>
                <a:cs typeface="Calibri" panose="020F0502020204030204" pitchFamily="34" charset="0"/>
              </a:rPr>
              <a:t>Friluftsliv och hälsa</a:t>
            </a:r>
          </a:p>
          <a:p>
            <a:endParaRPr lang="sv-SE" sz="2000" dirty="0">
              <a:ea typeface="Calibri" panose="020F0502020204030204" pitchFamily="34" charset="0"/>
              <a:cs typeface="Calibri" panose="020F0502020204030204" pitchFamily="34" charset="0"/>
            </a:endParaRPr>
          </a:p>
          <a:p>
            <a:r>
              <a:rPr lang="sv-SE" sz="2000" dirty="0">
                <a:ea typeface="Calibri" panose="020F0502020204030204" pitchFamily="34" charset="0"/>
                <a:cs typeface="Calibri" panose="020F0502020204030204" pitchFamily="34" charset="0"/>
              </a:rPr>
              <a:t>Social sammanhållning och självkänsla</a:t>
            </a:r>
          </a:p>
          <a:p>
            <a:endParaRPr lang="sv-SE" sz="2000" dirty="0">
              <a:ea typeface="Calibri" panose="020F0502020204030204" pitchFamily="34" charset="0"/>
              <a:cs typeface="Calibri" panose="020F0502020204030204" pitchFamily="34" charset="0"/>
            </a:endParaRPr>
          </a:p>
          <a:p>
            <a:r>
              <a:rPr lang="sv-SE" sz="2000" dirty="0">
                <a:ea typeface="Calibri" panose="020F0502020204030204" pitchFamily="34" charset="0"/>
                <a:cs typeface="Calibri" panose="020F0502020204030204" pitchFamily="34" charset="0"/>
              </a:rPr>
              <a:t>Att röra sig i vardagen – den nära naturen</a:t>
            </a:r>
          </a:p>
          <a:p>
            <a:endParaRPr lang="sv-SE" sz="2000" i="1" dirty="0">
              <a:ea typeface="Calibri" panose="020F0502020204030204" pitchFamily="34" charset="0"/>
              <a:cs typeface="Calibri" panose="020F0502020204030204" pitchFamily="34" charset="0"/>
            </a:endParaRPr>
          </a:p>
          <a:p>
            <a:r>
              <a:rPr lang="sv-SE" sz="2000" i="1" dirty="0">
                <a:ea typeface="Calibri" panose="020F0502020204030204" pitchFamily="34" charset="0"/>
                <a:cs typeface="Calibri" panose="020F0502020204030204" pitchFamily="34" charset="0"/>
              </a:rPr>
              <a:t>Life-space </a:t>
            </a:r>
            <a:r>
              <a:rPr lang="sv-SE" sz="2000" i="1" dirty="0" err="1">
                <a:ea typeface="Calibri" panose="020F0502020204030204" pitchFamily="34" charset="0"/>
                <a:cs typeface="Calibri" panose="020F0502020204030204" pitchFamily="34" charset="0"/>
              </a:rPr>
              <a:t>mobility</a:t>
            </a:r>
            <a:r>
              <a:rPr lang="sv-SE" sz="2000" dirty="0">
                <a:ea typeface="Calibri" panose="020F0502020204030204" pitchFamily="34" charset="0"/>
                <a:cs typeface="Calibri" panose="020F0502020204030204" pitchFamily="34" charset="0"/>
              </a:rPr>
              <a:t> – din tillgänglighet till olika områden (i och utanför hemmet) och din möjlighet att röra dig i det vardagliga livet med eller utan hjälpmedel eller assistans. </a:t>
            </a:r>
          </a:p>
          <a:p>
            <a:endParaRPr lang="sv-SE" sz="2000" dirty="0">
              <a:ea typeface="Calibri" panose="020F0502020204030204" pitchFamily="34" charset="0"/>
              <a:cs typeface="Calibri" panose="020F0502020204030204" pitchFamily="34" charset="0"/>
            </a:endParaRPr>
          </a:p>
          <a:p>
            <a:r>
              <a:rPr lang="sv-SE" sz="2000" dirty="0">
                <a:cs typeface="Calibri" panose="020F0502020204030204" pitchFamily="34" charset="0"/>
              </a:rPr>
              <a:t>- Enkät 266 personer varav 63% kvinnor och medelålder 75 år</a:t>
            </a:r>
          </a:p>
          <a:p>
            <a:r>
              <a:rPr lang="sv-SE" sz="2000" dirty="0">
                <a:cs typeface="Calibri" panose="020F0502020204030204" pitchFamily="34" charset="0"/>
              </a:rPr>
              <a:t>- Semistrukturerade intervjuer med 12 personer  (fyra män och åtta kvinnor) i åldern 75-89 år</a:t>
            </a:r>
          </a:p>
        </p:txBody>
      </p:sp>
      <p:pic>
        <p:nvPicPr>
          <p:cNvPr id="1026" name="E677A334-F1F4-480A-95F1-41FCECD1FCE4" descr="Naturområde i stadsmiljö – park Östersund campus">
            <a:extLst>
              <a:ext uri="{FF2B5EF4-FFF2-40B4-BE49-F238E27FC236}">
                <a16:creationId xmlns:a16="http://schemas.microsoft.com/office/drawing/2014/main" id="{C0ADBB9A-21A1-4A3F-985A-62922768E91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9508" y="1949900"/>
            <a:ext cx="4850346" cy="37118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726021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B034268-013A-409C-8595-94798F0F363E}"/>
              </a:ext>
            </a:extLst>
          </p:cNvPr>
          <p:cNvSpPr>
            <a:spLocks noGrp="1"/>
          </p:cNvSpPr>
          <p:nvPr>
            <p:ph type="title"/>
          </p:nvPr>
        </p:nvSpPr>
        <p:spPr>
          <a:xfrm>
            <a:off x="375139" y="352862"/>
            <a:ext cx="9829800" cy="652145"/>
          </a:xfrm>
        </p:spPr>
        <p:txBody>
          <a:bodyPr/>
          <a:lstStyle/>
          <a:p>
            <a:r>
              <a:rPr lang="sv-SE" dirty="0"/>
              <a:t>Upplevelser av natur och friluftsliv för hälsa och mående</a:t>
            </a:r>
          </a:p>
        </p:txBody>
      </p:sp>
      <p:sp>
        <p:nvSpPr>
          <p:cNvPr id="3" name="Platshållare för innehåll 2">
            <a:extLst>
              <a:ext uri="{FF2B5EF4-FFF2-40B4-BE49-F238E27FC236}">
                <a16:creationId xmlns:a16="http://schemas.microsoft.com/office/drawing/2014/main" id="{EE4342C5-51BE-4B7B-A885-82A42FFC65E6}"/>
              </a:ext>
            </a:extLst>
          </p:cNvPr>
          <p:cNvSpPr>
            <a:spLocks noGrp="1"/>
          </p:cNvSpPr>
          <p:nvPr>
            <p:ph idx="1"/>
          </p:nvPr>
        </p:nvSpPr>
        <p:spPr>
          <a:xfrm>
            <a:off x="375139" y="1211386"/>
            <a:ext cx="11207261" cy="4049908"/>
          </a:xfrm>
        </p:spPr>
        <p:txBody>
          <a:bodyPr/>
          <a:lstStyle/>
          <a:p>
            <a:r>
              <a:rPr lang="sv-SE" dirty="0"/>
              <a:t>Stark koppling mellan hälsa och att vara ute i naturen</a:t>
            </a:r>
          </a:p>
          <a:p>
            <a:endParaRPr lang="sv-SE" dirty="0"/>
          </a:p>
          <a:p>
            <a:pPr marL="0" indent="0">
              <a:buNone/>
            </a:pPr>
            <a:r>
              <a:rPr lang="sv-SE" dirty="0"/>
              <a:t>”</a:t>
            </a:r>
            <a:r>
              <a:rPr lang="sv-SE" i="1" dirty="0"/>
              <a:t>Förmågan att vara ute har ju avtagit med åldern, en del hälsobesvär har trätt in, knäskada, hjärtåkommor</a:t>
            </a:r>
            <a:r>
              <a:rPr lang="sv-SE" dirty="0"/>
              <a:t>. … </a:t>
            </a:r>
            <a:r>
              <a:rPr lang="sv-SE" i="1" dirty="0"/>
              <a:t>Den vardagliga vandringen har ju blivit i mindre omfattning. Det blir kortare vandringar och promenader, men jag försöker att göra dem hela tiden. Jag försöker röra mig, även om det blir kortare. Det är bra för mig</a:t>
            </a:r>
            <a:r>
              <a:rPr lang="sv-SE" dirty="0"/>
              <a:t>.” Bengt, 76 år</a:t>
            </a:r>
          </a:p>
          <a:p>
            <a:pPr marL="0" indent="0">
              <a:buNone/>
            </a:pPr>
            <a:endParaRPr lang="sv-SE" dirty="0"/>
          </a:p>
          <a:p>
            <a:pPr marL="0" indent="0">
              <a:buNone/>
            </a:pPr>
            <a:r>
              <a:rPr lang="sv-SE" dirty="0"/>
              <a:t>”</a:t>
            </a:r>
            <a:r>
              <a:rPr lang="sv-SE" i="1" dirty="0"/>
              <a:t>Naturen är allt. Jag vet inte hur jag skulle överleva om jag inte kunde ta mig ut. Jag fasar för om man skulle bli dement och inlåst. Det är en stor del av min identitet, jag har alltid varit ute. Det är viktigt</a:t>
            </a:r>
            <a:r>
              <a:rPr lang="sv-SE" dirty="0"/>
              <a:t>.” Inga, 80 år</a:t>
            </a:r>
          </a:p>
          <a:p>
            <a:pPr marL="0" indent="0">
              <a:buNone/>
            </a:pPr>
            <a:endParaRPr lang="sv-SE" dirty="0"/>
          </a:p>
          <a:p>
            <a:r>
              <a:rPr lang="sv-SE" dirty="0"/>
              <a:t>Uppleva naturen med olika sinnen</a:t>
            </a:r>
          </a:p>
          <a:p>
            <a:pPr marL="0" indent="0">
              <a:buNone/>
            </a:pPr>
            <a:endParaRPr lang="sv-SE" dirty="0"/>
          </a:p>
        </p:txBody>
      </p:sp>
    </p:spTree>
    <p:extLst>
      <p:ext uri="{BB962C8B-B14F-4D97-AF65-F5344CB8AC3E}">
        <p14:creationId xmlns:p14="http://schemas.microsoft.com/office/powerpoint/2010/main" val="106552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010937-CECE-40A5-B70A-1FE4C19A54C0}"/>
              </a:ext>
            </a:extLst>
          </p:cNvPr>
          <p:cNvSpPr>
            <a:spLocks noGrp="1"/>
          </p:cNvSpPr>
          <p:nvPr>
            <p:ph type="title"/>
          </p:nvPr>
        </p:nvSpPr>
        <p:spPr>
          <a:xfrm>
            <a:off x="531446" y="415385"/>
            <a:ext cx="9829800" cy="652145"/>
          </a:xfrm>
        </p:spPr>
        <p:txBody>
          <a:bodyPr/>
          <a:lstStyle/>
          <a:p>
            <a:r>
              <a:rPr lang="sv-SE" dirty="0"/>
              <a:t>Friluftsaktiviteter och förändringar över tid</a:t>
            </a:r>
          </a:p>
        </p:txBody>
      </p:sp>
      <p:graphicFrame>
        <p:nvGraphicFramePr>
          <p:cNvPr id="16" name="Platshållare för innehåll 15">
            <a:extLst>
              <a:ext uri="{FF2B5EF4-FFF2-40B4-BE49-F238E27FC236}">
                <a16:creationId xmlns:a16="http://schemas.microsoft.com/office/drawing/2014/main" id="{98F4E595-E74F-4980-A253-0CED8144CAEA}"/>
              </a:ext>
            </a:extLst>
          </p:cNvPr>
          <p:cNvGraphicFramePr>
            <a:graphicFrameLocks noGrp="1"/>
          </p:cNvGraphicFramePr>
          <p:nvPr>
            <p:ph idx="1"/>
          </p:nvPr>
        </p:nvGraphicFramePr>
        <p:xfrm>
          <a:off x="6580554" y="2625274"/>
          <a:ext cx="4622800" cy="3857964"/>
        </p:xfrm>
        <a:graphic>
          <a:graphicData uri="http://schemas.openxmlformats.org/drawingml/2006/table">
            <a:tbl>
              <a:tblPr firstRow="1" firstCol="1" bandRow="1">
                <a:tableStyleId>{5C22544A-7EE6-4342-B048-85BDC9FD1C3A}</a:tableStyleId>
              </a:tblPr>
              <a:tblGrid>
                <a:gridCol w="3320351">
                  <a:extLst>
                    <a:ext uri="{9D8B030D-6E8A-4147-A177-3AD203B41FA5}">
                      <a16:colId xmlns:a16="http://schemas.microsoft.com/office/drawing/2014/main" val="167411098"/>
                    </a:ext>
                  </a:extLst>
                </a:gridCol>
                <a:gridCol w="1302449">
                  <a:extLst>
                    <a:ext uri="{9D8B030D-6E8A-4147-A177-3AD203B41FA5}">
                      <a16:colId xmlns:a16="http://schemas.microsoft.com/office/drawing/2014/main" val="4015121807"/>
                    </a:ext>
                  </a:extLst>
                </a:gridCol>
              </a:tblGrid>
              <a:tr h="321497">
                <a:tc>
                  <a:txBody>
                    <a:bodyPr/>
                    <a:lstStyle/>
                    <a:p>
                      <a:pPr>
                        <a:lnSpc>
                          <a:spcPct val="115000"/>
                        </a:lnSpc>
                        <a:spcAft>
                          <a:spcPts val="0"/>
                        </a:spcAft>
                      </a:pPr>
                      <a:r>
                        <a:rPr lang="en-US" sz="1100" i="1" dirty="0" err="1">
                          <a:effectLst/>
                        </a:rPr>
                        <a:t>Aktivitet</a:t>
                      </a:r>
                      <a:endParaRPr lang="sv-SE" sz="1100" i="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err="1">
                          <a:effectLst/>
                        </a:rPr>
                        <a:t>Antal</a:t>
                      </a:r>
                      <a:r>
                        <a:rPr lang="en-US" sz="1100" dirty="0">
                          <a:effectLst/>
                        </a:rPr>
                        <a:t> (%)</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4152262"/>
                  </a:ext>
                </a:extLst>
              </a:tr>
              <a:tr h="321497">
                <a:tc>
                  <a:txBody>
                    <a:bodyPr/>
                    <a:lstStyle/>
                    <a:p>
                      <a:pPr>
                        <a:lnSpc>
                          <a:spcPct val="115000"/>
                        </a:lnSpc>
                        <a:spcAft>
                          <a:spcPts val="0"/>
                        </a:spcAft>
                      </a:pPr>
                      <a:r>
                        <a:rPr lang="en-US" sz="1100" dirty="0" err="1">
                          <a:effectLst/>
                          <a:latin typeface="+mn-lt"/>
                        </a:rPr>
                        <a:t>Turskidåkning</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50 (19%)</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9698130"/>
                  </a:ext>
                </a:extLst>
              </a:tr>
              <a:tr h="321497">
                <a:tc>
                  <a:txBody>
                    <a:bodyPr/>
                    <a:lstStyle/>
                    <a:p>
                      <a:pPr>
                        <a:lnSpc>
                          <a:spcPct val="115000"/>
                        </a:lnSpc>
                        <a:spcAft>
                          <a:spcPts val="0"/>
                        </a:spcAft>
                      </a:pPr>
                      <a:r>
                        <a:rPr lang="en-US" sz="1100" dirty="0" err="1">
                          <a:effectLst/>
                          <a:latin typeface="+mn-lt"/>
                        </a:rPr>
                        <a:t>Cykling</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19 (7%)</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33574486"/>
                  </a:ext>
                </a:extLst>
              </a:tr>
              <a:tr h="321497">
                <a:tc>
                  <a:txBody>
                    <a:bodyPr/>
                    <a:lstStyle/>
                    <a:p>
                      <a:pPr>
                        <a:lnSpc>
                          <a:spcPct val="115000"/>
                        </a:lnSpc>
                        <a:spcAft>
                          <a:spcPts val="0"/>
                        </a:spcAft>
                      </a:pPr>
                      <a:r>
                        <a:rPr lang="en-US" sz="1100" dirty="0">
                          <a:effectLst/>
                          <a:latin typeface="+mn-lt"/>
                        </a:rPr>
                        <a:t>Slalom</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13 (5%)</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2823729"/>
                  </a:ext>
                </a:extLst>
              </a:tr>
              <a:tr h="321497">
                <a:tc>
                  <a:txBody>
                    <a:bodyPr/>
                    <a:lstStyle/>
                    <a:p>
                      <a:pPr>
                        <a:lnSpc>
                          <a:spcPct val="115000"/>
                        </a:lnSpc>
                        <a:spcAft>
                          <a:spcPts val="0"/>
                        </a:spcAft>
                      </a:pPr>
                      <a:r>
                        <a:rPr lang="en-US" sz="1100" dirty="0" err="1">
                          <a:effectLst/>
                          <a:latin typeface="+mn-lt"/>
                        </a:rPr>
                        <a:t>Löpning</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9 (3%)</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5921026"/>
                  </a:ext>
                </a:extLst>
              </a:tr>
              <a:tr h="321497">
                <a:tc>
                  <a:txBody>
                    <a:bodyPr/>
                    <a:lstStyle/>
                    <a:p>
                      <a:pPr>
                        <a:lnSpc>
                          <a:spcPct val="115000"/>
                        </a:lnSpc>
                        <a:spcAft>
                          <a:spcPts val="0"/>
                        </a:spcAft>
                      </a:pPr>
                      <a:r>
                        <a:rPr lang="en-US" sz="1100" dirty="0" err="1">
                          <a:effectLst/>
                          <a:latin typeface="+mn-lt"/>
                        </a:rPr>
                        <a:t>Promenader</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8 (3%)</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59771484"/>
                  </a:ext>
                </a:extLst>
              </a:tr>
              <a:tr h="321497">
                <a:tc>
                  <a:txBody>
                    <a:bodyPr/>
                    <a:lstStyle/>
                    <a:p>
                      <a:pPr>
                        <a:lnSpc>
                          <a:spcPct val="115000"/>
                        </a:lnSpc>
                        <a:spcAft>
                          <a:spcPts val="0"/>
                        </a:spcAft>
                      </a:pPr>
                      <a:r>
                        <a:rPr lang="en-US" sz="1100" dirty="0" err="1">
                          <a:effectLst/>
                          <a:latin typeface="+mn-lt"/>
                        </a:rPr>
                        <a:t>Jakt</a:t>
                      </a:r>
                      <a:r>
                        <a:rPr lang="en-US" sz="1100" dirty="0">
                          <a:effectLst/>
                          <a:latin typeface="+mn-lt"/>
                        </a:rPr>
                        <a:t>/</a:t>
                      </a:r>
                      <a:r>
                        <a:rPr lang="en-US" sz="1100" dirty="0" err="1">
                          <a:effectLst/>
                          <a:latin typeface="+mn-lt"/>
                        </a:rPr>
                        <a:t>fiske</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7 (2%)</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74399645"/>
                  </a:ext>
                </a:extLst>
              </a:tr>
              <a:tr h="321497">
                <a:tc>
                  <a:txBody>
                    <a:bodyPr/>
                    <a:lstStyle/>
                    <a:p>
                      <a:pPr>
                        <a:lnSpc>
                          <a:spcPct val="115000"/>
                        </a:lnSpc>
                        <a:spcAft>
                          <a:spcPts val="0"/>
                        </a:spcAft>
                      </a:pPr>
                      <a:r>
                        <a:rPr lang="en-US" sz="1100" dirty="0" err="1">
                          <a:effectLst/>
                          <a:latin typeface="+mn-lt"/>
                          <a:ea typeface="Calibri" panose="020F0502020204030204" pitchFamily="34" charset="0"/>
                          <a:cs typeface="Times New Roman" panose="02020603050405020304" pitchFamily="18" charset="0"/>
                        </a:rPr>
                        <a:t>Plocka</a:t>
                      </a:r>
                      <a:r>
                        <a:rPr lang="en-US" sz="1100" dirty="0">
                          <a:effectLst/>
                          <a:latin typeface="+mn-lt"/>
                          <a:ea typeface="Calibri" panose="020F0502020204030204" pitchFamily="34" charset="0"/>
                          <a:cs typeface="Times New Roman" panose="02020603050405020304" pitchFamily="18" charset="0"/>
                        </a:rPr>
                        <a:t> </a:t>
                      </a:r>
                      <a:r>
                        <a:rPr lang="en-US" sz="1100" dirty="0" err="1">
                          <a:effectLst/>
                          <a:latin typeface="+mn-lt"/>
                          <a:ea typeface="Calibri" panose="020F0502020204030204" pitchFamily="34" charset="0"/>
                          <a:cs typeface="Times New Roman" panose="02020603050405020304" pitchFamily="18" charset="0"/>
                        </a:rPr>
                        <a:t>bär</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6 (2%)</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9869794"/>
                  </a:ext>
                </a:extLst>
              </a:tr>
              <a:tr h="321497">
                <a:tc>
                  <a:txBody>
                    <a:bodyPr/>
                    <a:lstStyle/>
                    <a:p>
                      <a:pPr>
                        <a:lnSpc>
                          <a:spcPct val="115000"/>
                        </a:lnSpc>
                        <a:spcAft>
                          <a:spcPts val="0"/>
                        </a:spcAft>
                      </a:pPr>
                      <a:r>
                        <a:rPr lang="en-US" sz="1100" dirty="0" err="1">
                          <a:effectLst/>
                          <a:latin typeface="+mn-lt"/>
                        </a:rPr>
                        <a:t>Simma</a:t>
                      </a:r>
                      <a:r>
                        <a:rPr lang="en-US" sz="1100" dirty="0">
                          <a:effectLst/>
                          <a:latin typeface="+mn-lt"/>
                        </a:rPr>
                        <a:t> </a:t>
                      </a:r>
                      <a:r>
                        <a:rPr lang="en-US" sz="1100" dirty="0" err="1">
                          <a:effectLst/>
                          <a:latin typeface="+mn-lt"/>
                        </a:rPr>
                        <a:t>och</a:t>
                      </a:r>
                      <a:r>
                        <a:rPr lang="en-US" sz="1100" dirty="0">
                          <a:effectLst/>
                          <a:latin typeface="+mn-lt"/>
                        </a:rPr>
                        <a:t> </a:t>
                      </a:r>
                      <a:r>
                        <a:rPr lang="en-US" sz="1100" dirty="0" err="1">
                          <a:effectLst/>
                          <a:latin typeface="+mn-lt"/>
                        </a:rPr>
                        <a:t>bada</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6 (2%)</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41008747"/>
                  </a:ext>
                </a:extLst>
              </a:tr>
              <a:tr h="321497">
                <a:tc>
                  <a:txBody>
                    <a:bodyPr/>
                    <a:lstStyle/>
                    <a:p>
                      <a:pPr>
                        <a:lnSpc>
                          <a:spcPct val="115000"/>
                        </a:lnSpc>
                        <a:spcAft>
                          <a:spcPts val="0"/>
                        </a:spcAft>
                      </a:pPr>
                      <a:r>
                        <a:rPr lang="en-US" sz="1100" dirty="0" err="1">
                          <a:effectLst/>
                          <a:latin typeface="+mn-lt"/>
                          <a:ea typeface="Calibri" panose="020F0502020204030204" pitchFamily="34" charset="0"/>
                          <a:cs typeface="Times New Roman" panose="02020603050405020304" pitchFamily="18" charset="0"/>
                        </a:rPr>
                        <a:t>Åka</a:t>
                      </a:r>
                      <a:r>
                        <a:rPr lang="en-US" sz="1100" dirty="0">
                          <a:effectLst/>
                          <a:latin typeface="+mn-lt"/>
                          <a:ea typeface="Calibri" panose="020F0502020204030204" pitchFamily="34" charset="0"/>
                          <a:cs typeface="Times New Roman" panose="02020603050405020304" pitchFamily="18" charset="0"/>
                        </a:rPr>
                        <a:t> </a:t>
                      </a:r>
                      <a:r>
                        <a:rPr lang="en-US" sz="1100" dirty="0" err="1">
                          <a:effectLst/>
                          <a:latin typeface="+mn-lt"/>
                          <a:ea typeface="Calibri" panose="020F0502020204030204" pitchFamily="34" charset="0"/>
                          <a:cs typeface="Times New Roman" panose="02020603050405020304" pitchFamily="18" charset="0"/>
                        </a:rPr>
                        <a:t>skridskor</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5 (2%)</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45695647"/>
                  </a:ext>
                </a:extLst>
              </a:tr>
              <a:tr h="321497">
                <a:tc>
                  <a:txBody>
                    <a:bodyPr/>
                    <a:lstStyle/>
                    <a:p>
                      <a:pPr>
                        <a:lnSpc>
                          <a:spcPct val="115000"/>
                        </a:lnSpc>
                        <a:spcAft>
                          <a:spcPts val="0"/>
                        </a:spcAft>
                      </a:pPr>
                      <a:r>
                        <a:rPr lang="en-US" sz="1100" dirty="0" err="1">
                          <a:effectLst/>
                          <a:latin typeface="+mn-lt"/>
                        </a:rPr>
                        <a:t>Plocka</a:t>
                      </a:r>
                      <a:r>
                        <a:rPr lang="en-US" sz="1100" dirty="0">
                          <a:effectLst/>
                          <a:latin typeface="+mn-lt"/>
                        </a:rPr>
                        <a:t> </a:t>
                      </a:r>
                      <a:r>
                        <a:rPr lang="en-US" sz="1100" dirty="0" err="1">
                          <a:effectLst/>
                          <a:latin typeface="+mn-lt"/>
                        </a:rPr>
                        <a:t>svamp</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4 (2%)</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4778390"/>
                  </a:ext>
                </a:extLst>
              </a:tr>
              <a:tr h="321497">
                <a:tc>
                  <a:txBody>
                    <a:bodyPr/>
                    <a:lstStyle/>
                    <a:p>
                      <a:pPr>
                        <a:lnSpc>
                          <a:spcPct val="115000"/>
                        </a:lnSpc>
                        <a:spcAft>
                          <a:spcPts val="0"/>
                        </a:spcAft>
                      </a:pPr>
                      <a:r>
                        <a:rPr lang="en-US" sz="1100" dirty="0" err="1">
                          <a:effectLst/>
                          <a:latin typeface="+mn-lt"/>
                        </a:rPr>
                        <a:t>Vandring</a:t>
                      </a:r>
                      <a:endParaRPr lang="sv-SE"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US" sz="1100" dirty="0">
                          <a:effectLst/>
                        </a:rPr>
                        <a:t>2 (1%)</a:t>
                      </a: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29263722"/>
                  </a:ext>
                </a:extLst>
              </a:tr>
            </a:tbl>
          </a:graphicData>
        </a:graphic>
      </p:graphicFrame>
      <p:sp>
        <p:nvSpPr>
          <p:cNvPr id="17" name="Rektangel 16">
            <a:extLst>
              <a:ext uri="{FF2B5EF4-FFF2-40B4-BE49-F238E27FC236}">
                <a16:creationId xmlns:a16="http://schemas.microsoft.com/office/drawing/2014/main" id="{4C9C25BD-94B4-470F-8639-32E9B4A50421}"/>
              </a:ext>
            </a:extLst>
          </p:cNvPr>
          <p:cNvSpPr/>
          <p:nvPr/>
        </p:nvSpPr>
        <p:spPr>
          <a:xfrm>
            <a:off x="6430108" y="1369869"/>
            <a:ext cx="4923692" cy="1200329"/>
          </a:xfrm>
          <a:prstGeom prst="rect">
            <a:avLst/>
          </a:prstGeom>
        </p:spPr>
        <p:txBody>
          <a:bodyPr wrap="square">
            <a:spAutoFit/>
          </a:bodyPr>
          <a:lstStyle/>
          <a:p>
            <a:r>
              <a:rPr lang="sv-SE" dirty="0"/>
              <a:t>Är det någon eller några av de aktiviteter som du tidigare utövade, som du </a:t>
            </a:r>
            <a:r>
              <a:rPr lang="sv-SE" i="1" dirty="0"/>
              <a:t>inte</a:t>
            </a:r>
            <a:r>
              <a:rPr lang="sv-SE" dirty="0"/>
              <a:t> längre utövar i den utsträckning du önskar under de senaste 12 månaderna?</a:t>
            </a:r>
          </a:p>
        </p:txBody>
      </p:sp>
      <p:sp>
        <p:nvSpPr>
          <p:cNvPr id="18" name="Rektangel 17">
            <a:extLst>
              <a:ext uri="{FF2B5EF4-FFF2-40B4-BE49-F238E27FC236}">
                <a16:creationId xmlns:a16="http://schemas.microsoft.com/office/drawing/2014/main" id="{2C6BD96F-DFA5-4375-84C8-C25B14449ADF}"/>
              </a:ext>
            </a:extLst>
          </p:cNvPr>
          <p:cNvSpPr/>
          <p:nvPr/>
        </p:nvSpPr>
        <p:spPr>
          <a:xfrm>
            <a:off x="320431" y="3756781"/>
            <a:ext cx="6197599" cy="2585323"/>
          </a:xfrm>
          <a:prstGeom prst="rect">
            <a:avLst/>
          </a:prstGeom>
        </p:spPr>
        <p:txBody>
          <a:bodyPr wrap="square">
            <a:spAutoFit/>
          </a:bodyPr>
          <a:lstStyle/>
          <a:p>
            <a:r>
              <a:rPr lang="sv-SE" dirty="0">
                <a:ea typeface="Calibri" panose="020F0502020204030204" pitchFamily="34" charset="0"/>
                <a:cs typeface="Times New Roman" panose="02020603050405020304" pitchFamily="18" charset="0"/>
              </a:rPr>
              <a:t>”</a:t>
            </a:r>
            <a:r>
              <a:rPr lang="sv-SE" i="1" dirty="0">
                <a:ea typeface="Calibri" panose="020F0502020204030204" pitchFamily="34" charset="0"/>
                <a:cs typeface="Times New Roman" panose="02020603050405020304" pitchFamily="18" charset="0"/>
              </a:rPr>
              <a:t>Förr var det ju att vara ute i naturen, att man kanske plockade bär och svamp, men det kan jag inte göra nu. Synen är ett stort hinder, som jag fått lov att anpassa mig till, och försöka att njuta av annat som finns. Hälsan styr över mig nu, förr var det jag som styrde. Det påverkar mitt förhållningssätt till naturen. Man får finna sig i att det kommer krämpor</a:t>
            </a:r>
            <a:r>
              <a:rPr lang="sv-SE" dirty="0">
                <a:ea typeface="Calibri" panose="020F0502020204030204" pitchFamily="34" charset="0"/>
                <a:cs typeface="Times New Roman" panose="02020603050405020304" pitchFamily="18" charset="0"/>
              </a:rPr>
              <a:t>.” Ingrid, 86 år</a:t>
            </a:r>
          </a:p>
          <a:p>
            <a:endParaRPr lang="sv-SE" dirty="0">
              <a:cs typeface="Times New Roman" panose="02020603050405020304" pitchFamily="18" charset="0"/>
            </a:endParaRPr>
          </a:p>
          <a:p>
            <a:endParaRPr lang="sv-SE" dirty="0"/>
          </a:p>
        </p:txBody>
      </p:sp>
      <p:sp>
        <p:nvSpPr>
          <p:cNvPr id="6" name="Rektangel 5">
            <a:extLst>
              <a:ext uri="{FF2B5EF4-FFF2-40B4-BE49-F238E27FC236}">
                <a16:creationId xmlns:a16="http://schemas.microsoft.com/office/drawing/2014/main" id="{05D2CE4E-684F-418A-935C-9E8EFEAB37B2}"/>
              </a:ext>
            </a:extLst>
          </p:cNvPr>
          <p:cNvSpPr/>
          <p:nvPr/>
        </p:nvSpPr>
        <p:spPr>
          <a:xfrm>
            <a:off x="531445" y="1396493"/>
            <a:ext cx="5681786" cy="2031325"/>
          </a:xfrm>
          <a:prstGeom prst="rect">
            <a:avLst/>
          </a:prstGeom>
        </p:spPr>
        <p:txBody>
          <a:bodyPr wrap="square">
            <a:spAutoFit/>
          </a:bodyPr>
          <a:lstStyle/>
          <a:p>
            <a:r>
              <a:rPr lang="sv-SE" dirty="0"/>
              <a:t>Vanliga aktiviteter:</a:t>
            </a:r>
          </a:p>
          <a:p>
            <a:pPr marL="285750" indent="-285750">
              <a:buFont typeface="Arial" panose="020B0604020202020204" pitchFamily="34" charset="0"/>
              <a:buChar char="•"/>
            </a:pPr>
            <a:r>
              <a:rPr lang="sv-SE" dirty="0"/>
              <a:t>Promenader</a:t>
            </a:r>
          </a:p>
          <a:p>
            <a:pPr marL="285750" indent="-285750">
              <a:buFont typeface="Arial" panose="020B0604020202020204" pitchFamily="34" charset="0"/>
              <a:buChar char="•"/>
            </a:pPr>
            <a:r>
              <a:rPr lang="sv-SE" dirty="0"/>
              <a:t>Vandring</a:t>
            </a:r>
          </a:p>
          <a:p>
            <a:pPr marL="285750" indent="-285750">
              <a:buFont typeface="Arial" panose="020B0604020202020204" pitchFamily="34" charset="0"/>
              <a:buChar char="•"/>
            </a:pPr>
            <a:r>
              <a:rPr lang="sv-SE" dirty="0"/>
              <a:t>Skidåkning</a:t>
            </a:r>
          </a:p>
          <a:p>
            <a:pPr marL="285750" indent="-285750">
              <a:buFont typeface="Arial" panose="020B0604020202020204" pitchFamily="34" charset="0"/>
              <a:buChar char="•"/>
            </a:pPr>
            <a:r>
              <a:rPr lang="sv-SE" dirty="0"/>
              <a:t>Cykling</a:t>
            </a:r>
          </a:p>
          <a:p>
            <a:endParaRPr lang="sv-SE" dirty="0"/>
          </a:p>
          <a:p>
            <a:r>
              <a:rPr lang="sv-SE" dirty="0">
                <a:sym typeface="Wingdings" panose="05000000000000000000" pitchFamily="2" charset="2"/>
              </a:rPr>
              <a:t> Till naturområden främst genom att gå eller åka bil </a:t>
            </a:r>
            <a:endParaRPr lang="sv-SE" dirty="0"/>
          </a:p>
        </p:txBody>
      </p:sp>
    </p:spTree>
    <p:extLst>
      <p:ext uri="{BB962C8B-B14F-4D97-AF65-F5344CB8AC3E}">
        <p14:creationId xmlns:p14="http://schemas.microsoft.com/office/powerpoint/2010/main" val="94367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B1A57C-59C3-4148-9631-8B17F9B64761}"/>
              </a:ext>
            </a:extLst>
          </p:cNvPr>
          <p:cNvSpPr>
            <a:spLocks noGrp="1"/>
          </p:cNvSpPr>
          <p:nvPr>
            <p:ph type="title"/>
          </p:nvPr>
        </p:nvSpPr>
        <p:spPr>
          <a:xfrm>
            <a:off x="455020" y="369692"/>
            <a:ext cx="9829800" cy="652145"/>
          </a:xfrm>
        </p:spPr>
        <p:txBody>
          <a:bodyPr/>
          <a:lstStyle/>
          <a:p>
            <a:r>
              <a:rPr lang="sv-SE" dirty="0"/>
              <a:t>Närområdet - ju äldre man blir, desto snävare </a:t>
            </a:r>
            <a:br>
              <a:rPr lang="sv-SE" dirty="0"/>
            </a:br>
            <a:r>
              <a:rPr lang="sv-SE" dirty="0"/>
              <a:t>blir området man rör sig inom</a:t>
            </a:r>
          </a:p>
        </p:txBody>
      </p:sp>
      <p:sp>
        <p:nvSpPr>
          <p:cNvPr id="3" name="Platshållare för innehåll 2">
            <a:extLst>
              <a:ext uri="{FF2B5EF4-FFF2-40B4-BE49-F238E27FC236}">
                <a16:creationId xmlns:a16="http://schemas.microsoft.com/office/drawing/2014/main" id="{AD33A935-9FD1-4C0F-90EA-DE69B8316F4D}"/>
              </a:ext>
            </a:extLst>
          </p:cNvPr>
          <p:cNvSpPr>
            <a:spLocks noGrp="1"/>
          </p:cNvSpPr>
          <p:nvPr>
            <p:ph idx="1"/>
          </p:nvPr>
        </p:nvSpPr>
        <p:spPr>
          <a:xfrm>
            <a:off x="539852" y="1768425"/>
            <a:ext cx="5679830" cy="3836963"/>
          </a:xfrm>
        </p:spPr>
        <p:txBody>
          <a:bodyPr/>
          <a:lstStyle/>
          <a:p>
            <a:r>
              <a:rPr lang="sv-SE" dirty="0"/>
              <a:t>Närområdet – praktiskt </a:t>
            </a:r>
            <a:r>
              <a:rPr lang="sv-SE"/>
              <a:t>och välbekant</a:t>
            </a:r>
            <a:endParaRPr lang="sv-SE" dirty="0"/>
          </a:p>
          <a:p>
            <a:r>
              <a:rPr lang="sv-SE" dirty="0"/>
              <a:t>Förändrade förutsättningar</a:t>
            </a:r>
          </a:p>
          <a:p>
            <a:pPr marL="0" indent="0">
              <a:buNone/>
            </a:pPr>
            <a:endParaRPr lang="sv-SE" dirty="0"/>
          </a:p>
          <a:p>
            <a:pPr marL="0" indent="0">
              <a:buNone/>
            </a:pPr>
            <a:r>
              <a:rPr lang="sv-SE" dirty="0"/>
              <a:t>”</a:t>
            </a:r>
            <a:r>
              <a:rPr lang="sv-SE" i="1" dirty="0"/>
              <a:t>Min förmåga att resa långt är begränsad</a:t>
            </a:r>
            <a:r>
              <a:rPr lang="sv-SE" dirty="0"/>
              <a:t>... </a:t>
            </a:r>
            <a:r>
              <a:rPr lang="sv-SE" i="1" dirty="0"/>
              <a:t>Det blir mindre här också, länge sedan jag var till Åre och Storlien, eller sedan jag fiskade. Det är åren som gör sitt, det blir lite så. Det finns såklart en saknad, men man får acceptera situationen som den är, och ta lärdom av de problem som uppstår</a:t>
            </a:r>
            <a:r>
              <a:rPr lang="sv-SE" dirty="0"/>
              <a:t>.” Hans, 82 år</a:t>
            </a:r>
          </a:p>
          <a:p>
            <a:pPr marL="0" indent="0">
              <a:buNone/>
            </a:pPr>
            <a:endParaRPr lang="sv-SE" dirty="0"/>
          </a:p>
        </p:txBody>
      </p:sp>
      <p:pic>
        <p:nvPicPr>
          <p:cNvPr id="6" name="Platshållare för innehåll 4" descr="Äldre par går uppför Åreskutan till Toppstugan">
            <a:extLst>
              <a:ext uri="{FF2B5EF4-FFF2-40B4-BE49-F238E27FC236}">
                <a16:creationId xmlns:a16="http://schemas.microsoft.com/office/drawing/2014/main" id="{F320BF91-46E8-45B3-87B0-9B7B1F7278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64921" y="1271016"/>
            <a:ext cx="3519899" cy="469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56914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2FB7D2-C60A-44A4-B678-4B337549DD66}"/>
              </a:ext>
            </a:extLst>
          </p:cNvPr>
          <p:cNvSpPr>
            <a:spLocks noGrp="1"/>
          </p:cNvSpPr>
          <p:nvPr>
            <p:ph type="title"/>
          </p:nvPr>
        </p:nvSpPr>
        <p:spPr>
          <a:xfrm>
            <a:off x="234462" y="821783"/>
            <a:ext cx="2103385" cy="652145"/>
          </a:xfrm>
        </p:spPr>
        <p:txBody>
          <a:bodyPr/>
          <a:lstStyle/>
          <a:p>
            <a:r>
              <a:rPr lang="sv-SE" dirty="0"/>
              <a:t>Utmaningar i naturen efter individens förmåga och behov</a:t>
            </a:r>
          </a:p>
        </p:txBody>
      </p:sp>
      <p:pic>
        <p:nvPicPr>
          <p:cNvPr id="13" name="Bildobjekt 12" descr="Träspänger samt skyltar i naturreservatet Ändsjön">
            <a:extLst>
              <a:ext uri="{FF2B5EF4-FFF2-40B4-BE49-F238E27FC236}">
                <a16:creationId xmlns:a16="http://schemas.microsoft.com/office/drawing/2014/main" id="{FC2807E6-3F48-4ABB-B846-169E66DA0F6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37610" y="-20708"/>
            <a:ext cx="4727195" cy="3545397"/>
          </a:xfrm>
          <a:prstGeom prst="rect">
            <a:avLst/>
          </a:prstGeom>
          <a:ln>
            <a:noFill/>
          </a:ln>
          <a:effectLst>
            <a:outerShdw blurRad="292100" dist="139700" dir="2700000" algn="tl" rotWithShape="0">
              <a:srgbClr val="333333">
                <a:alpha val="65000"/>
              </a:srgbClr>
            </a:outerShdw>
          </a:effectLst>
        </p:spPr>
      </p:pic>
      <p:pic>
        <p:nvPicPr>
          <p:cNvPr id="11" name="Bildobjekt 10" descr="Stig med rötter inom naturreservatet Ändsjön">
            <a:extLst>
              <a:ext uri="{FF2B5EF4-FFF2-40B4-BE49-F238E27FC236}">
                <a16:creationId xmlns:a16="http://schemas.microsoft.com/office/drawing/2014/main" id="{5F3E9FE4-3F74-4122-8BB9-D9A3533ACFF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4806" y="-20708"/>
            <a:ext cx="4727195" cy="3545397"/>
          </a:xfrm>
          <a:prstGeom prst="rect">
            <a:avLst/>
          </a:prstGeom>
          <a:ln>
            <a:noFill/>
          </a:ln>
          <a:effectLst>
            <a:outerShdw blurRad="292100" dist="139700" dir="2700000" algn="tl" rotWithShape="0">
              <a:srgbClr val="333333">
                <a:alpha val="65000"/>
              </a:srgbClr>
            </a:outerShdw>
          </a:effectLst>
        </p:spPr>
      </p:pic>
      <p:pic>
        <p:nvPicPr>
          <p:cNvPr id="7" name="Platshållare för innehåll 6" descr="Bred, upptrampad och platt stig där ett äldre par ses vandra tillsammans (Östberget)">
            <a:extLst>
              <a:ext uri="{FF2B5EF4-FFF2-40B4-BE49-F238E27FC236}">
                <a16:creationId xmlns:a16="http://schemas.microsoft.com/office/drawing/2014/main" id="{19A98EB2-4FBF-4698-AE1A-DA38ABAEE07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2737609" y="3532362"/>
            <a:ext cx="4727193" cy="3325638"/>
          </a:xfrm>
          <a:prstGeom prst="rect">
            <a:avLst/>
          </a:prstGeom>
          <a:ln>
            <a:noFill/>
          </a:ln>
          <a:effectLst>
            <a:outerShdw blurRad="292100" dist="139700" dir="2700000" algn="tl" rotWithShape="0">
              <a:srgbClr val="333333">
                <a:alpha val="65000"/>
              </a:srgbClr>
            </a:outerShdw>
          </a:effectLst>
        </p:spPr>
      </p:pic>
      <p:pic>
        <p:nvPicPr>
          <p:cNvPr id="5" name="Bildobjekt 4">
            <a:extLst>
              <a:ext uri="{FF2B5EF4-FFF2-40B4-BE49-F238E27FC236}">
                <a16:creationId xmlns:a16="http://schemas.microsoft.com/office/drawing/2014/main" id="{325994F7-7AF4-4BA6-AA20-3D216B657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4802" y="3532363"/>
            <a:ext cx="4727198" cy="3325637"/>
          </a:xfrm>
          <a:prstGeom prst="rect">
            <a:avLst/>
          </a:prstGeom>
          <a:ln>
            <a:noFill/>
          </a:ln>
          <a:effectLst>
            <a:outerShdw blurRad="292100" dist="139700" dir="2700000" algn="tl" rotWithShape="0">
              <a:srgbClr val="333333">
                <a:alpha val="65000"/>
              </a:srgbClr>
            </a:outerShdw>
          </a:effectLst>
        </p:spPr>
      </p:pic>
      <p:sp>
        <p:nvSpPr>
          <p:cNvPr id="6" name="Rektangel 5">
            <a:extLst>
              <a:ext uri="{FF2B5EF4-FFF2-40B4-BE49-F238E27FC236}">
                <a16:creationId xmlns:a16="http://schemas.microsoft.com/office/drawing/2014/main" id="{A0161CC6-4E55-4D2B-A201-C92E5AEFAD80}"/>
              </a:ext>
            </a:extLst>
          </p:cNvPr>
          <p:cNvSpPr/>
          <p:nvPr/>
        </p:nvSpPr>
        <p:spPr>
          <a:xfrm>
            <a:off x="102648" y="3325638"/>
            <a:ext cx="2460798" cy="2380716"/>
          </a:xfrm>
          <a:prstGeom prst="rect">
            <a:avLst/>
          </a:prstGeom>
        </p:spPr>
        <p:txBody>
          <a:bodyPr wrap="square">
            <a:spAutoFit/>
          </a:bodyPr>
          <a:lstStyle/>
          <a:p>
            <a:pPr>
              <a:lnSpc>
                <a:spcPct val="107000"/>
              </a:lnSpc>
              <a:spcAft>
                <a:spcPts val="800"/>
              </a:spcAft>
            </a:pPr>
            <a:r>
              <a:rPr lang="sv-SE" sz="1400" dirty="0">
                <a:ea typeface="Calibri" panose="020F0502020204030204" pitchFamily="34" charset="0"/>
                <a:cs typeface="Times New Roman" panose="02020603050405020304" pitchFamily="18" charset="0"/>
              </a:rPr>
              <a:t>”</a:t>
            </a:r>
            <a:r>
              <a:rPr lang="sv-SE" sz="1400" i="1" dirty="0">
                <a:ea typeface="Calibri" panose="020F0502020204030204" pitchFamily="34" charset="0"/>
                <a:cs typeface="Times New Roman" panose="02020603050405020304" pitchFamily="18" charset="0"/>
              </a:rPr>
              <a:t>Det är även viktigt med information om rastplatser, bord och bänkar. När man börjar närma sig 80 år, så vill man gärna ha sådan tillgång. De första 60 åren går det bra att sätta sig på marken, men sedan börjar det bli ett helsike att ta sig upp</a:t>
            </a:r>
            <a:r>
              <a:rPr lang="sv-SE" sz="1400" dirty="0">
                <a:ea typeface="Calibri" panose="020F0502020204030204" pitchFamily="34" charset="0"/>
                <a:cs typeface="Times New Roman" panose="02020603050405020304" pitchFamily="18" charset="0"/>
              </a:rPr>
              <a:t>.” Karl, 80 år</a:t>
            </a:r>
          </a:p>
        </p:txBody>
      </p:sp>
    </p:spTree>
    <p:extLst>
      <p:ext uri="{BB962C8B-B14F-4D97-AF65-F5344CB8AC3E}">
        <p14:creationId xmlns:p14="http://schemas.microsoft.com/office/powerpoint/2010/main" val="1680744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862D6F-8152-4FA7-9466-F3C37A670D75}"/>
              </a:ext>
            </a:extLst>
          </p:cNvPr>
          <p:cNvSpPr>
            <a:spLocks noGrp="1"/>
          </p:cNvSpPr>
          <p:nvPr>
            <p:ph type="title"/>
          </p:nvPr>
        </p:nvSpPr>
        <p:spPr>
          <a:xfrm>
            <a:off x="203199" y="479644"/>
            <a:ext cx="9829800" cy="652145"/>
          </a:xfrm>
        </p:spPr>
        <p:txBody>
          <a:bodyPr/>
          <a:lstStyle/>
          <a:p>
            <a:r>
              <a:rPr lang="sv-SE" dirty="0"/>
              <a:t>Ute själv eller naturen som en social arena?</a:t>
            </a:r>
          </a:p>
        </p:txBody>
      </p:sp>
      <p:pic>
        <p:nvPicPr>
          <p:cNvPr id="11" name="Bildobjekt 10" descr="Äldre kvinna sittandes i naturområde tillsammans med två barn och en man i bakgrunden">
            <a:extLst>
              <a:ext uri="{FF2B5EF4-FFF2-40B4-BE49-F238E27FC236}">
                <a16:creationId xmlns:a16="http://schemas.microsoft.com/office/drawing/2014/main" id="{AF22D49B-6E56-400A-8C05-3EC0FCD7E0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3199" y="1656270"/>
            <a:ext cx="5478645" cy="4108983"/>
          </a:xfrm>
          <a:prstGeom prst="rect">
            <a:avLst/>
          </a:prstGeom>
          <a:ln>
            <a:noFill/>
          </a:ln>
          <a:effectLst>
            <a:outerShdw blurRad="292100" dist="139700" dir="2700000" algn="tl" rotWithShape="0">
              <a:srgbClr val="333333">
                <a:alpha val="65000"/>
              </a:srgbClr>
            </a:outerShdw>
          </a:effectLst>
        </p:spPr>
      </p:pic>
      <p:sp>
        <p:nvSpPr>
          <p:cNvPr id="6" name="Platshållare för innehåll 5">
            <a:extLst>
              <a:ext uri="{FF2B5EF4-FFF2-40B4-BE49-F238E27FC236}">
                <a16:creationId xmlns:a16="http://schemas.microsoft.com/office/drawing/2014/main" id="{887A7939-5307-4A6C-8770-9C1C7FDAD999}"/>
              </a:ext>
            </a:extLst>
          </p:cNvPr>
          <p:cNvSpPr>
            <a:spLocks noGrp="1"/>
          </p:cNvSpPr>
          <p:nvPr>
            <p:ph idx="1"/>
          </p:nvPr>
        </p:nvSpPr>
        <p:spPr>
          <a:xfrm>
            <a:off x="5994400" y="1131789"/>
            <a:ext cx="5839168" cy="5405465"/>
          </a:xfrm>
        </p:spPr>
        <p:txBody>
          <a:bodyPr/>
          <a:lstStyle/>
          <a:p>
            <a:pPr marL="0" indent="0">
              <a:buNone/>
            </a:pPr>
            <a:r>
              <a:rPr lang="sv-SE" sz="1900" dirty="0"/>
              <a:t>Enkät: Själva i naturen (48%), tillsammans med en partner (33%), med vänner (15%) eller med barn eller barnbarn (4%).</a:t>
            </a:r>
          </a:p>
          <a:p>
            <a:pPr marL="0" indent="0">
              <a:buNone/>
            </a:pPr>
            <a:r>
              <a:rPr lang="sv-SE" sz="1900" dirty="0"/>
              <a:t>”</a:t>
            </a:r>
            <a:r>
              <a:rPr lang="sv-SE" sz="1900" i="1" dirty="0"/>
              <a:t>Jag är för det mesta själv. Jag har liksom inget behov av att ha sällskap för att ta mig ut. Jag är ju änka, så jag lever själv. Jag tycker att det är ganska rofyllt att vara ute själv. Jag har inga problem med det. På hösten är jag ute och plockar mycket bär</a:t>
            </a:r>
            <a:r>
              <a:rPr lang="sv-SE" sz="1900" dirty="0"/>
              <a:t>.” Inga, 80 år </a:t>
            </a:r>
          </a:p>
          <a:p>
            <a:pPr marL="0" indent="0">
              <a:buNone/>
            </a:pPr>
            <a:r>
              <a:rPr lang="sv-SE" sz="1900" dirty="0"/>
              <a:t>”</a:t>
            </a:r>
            <a:r>
              <a:rPr lang="sv-SE" sz="1900" i="1" dirty="0"/>
              <a:t>Sedan jag blivit ensam har det blivit mindre. Jag och min man hade en stuga i Norge och en i fjällen, så då åkte vi skoter, fiskade och gjorde det man kunde. Sedan jag blivit ensam har det inte blivit samma sak. Det hade en stor betydelse för mig förut, vi var friluftsmänniskor både jag och min man</a:t>
            </a:r>
            <a:r>
              <a:rPr lang="sv-SE" sz="1900" dirty="0"/>
              <a:t>. … </a:t>
            </a:r>
            <a:r>
              <a:rPr lang="sv-SE" sz="1900" i="1" dirty="0"/>
              <a:t>Det är annorlunda nu</a:t>
            </a:r>
            <a:r>
              <a:rPr lang="sv-SE" sz="1900" dirty="0"/>
              <a:t>.” Karin, 81 år</a:t>
            </a:r>
          </a:p>
          <a:p>
            <a:endParaRPr lang="sv-SE" sz="1900" dirty="0"/>
          </a:p>
        </p:txBody>
      </p:sp>
    </p:spTree>
    <p:extLst>
      <p:ext uri="{BB962C8B-B14F-4D97-AF65-F5344CB8AC3E}">
        <p14:creationId xmlns:p14="http://schemas.microsoft.com/office/powerpoint/2010/main" val="304276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BED53E9-F6D3-42CD-B644-619B14D7428A}"/>
              </a:ext>
            </a:extLst>
          </p:cNvPr>
          <p:cNvSpPr>
            <a:spLocks noGrp="1"/>
          </p:cNvSpPr>
          <p:nvPr>
            <p:ph type="title"/>
          </p:nvPr>
        </p:nvSpPr>
        <p:spPr>
          <a:xfrm>
            <a:off x="250092" y="274708"/>
            <a:ext cx="9829800" cy="652145"/>
          </a:xfrm>
        </p:spPr>
        <p:txBody>
          <a:bodyPr/>
          <a:lstStyle/>
          <a:p>
            <a:r>
              <a:rPr lang="sv-SE" dirty="0"/>
              <a:t>Konkreta tips och önskemål på förbättringar av tillgänglighet </a:t>
            </a:r>
          </a:p>
        </p:txBody>
      </p:sp>
      <p:sp>
        <p:nvSpPr>
          <p:cNvPr id="3" name="Rektangel 2">
            <a:extLst>
              <a:ext uri="{FF2B5EF4-FFF2-40B4-BE49-F238E27FC236}">
                <a16:creationId xmlns:a16="http://schemas.microsoft.com/office/drawing/2014/main" id="{CE3FAD8C-903C-4F10-8597-C81074F118D1}"/>
              </a:ext>
            </a:extLst>
          </p:cNvPr>
          <p:cNvSpPr/>
          <p:nvPr/>
        </p:nvSpPr>
        <p:spPr>
          <a:xfrm>
            <a:off x="7393355" y="1288126"/>
            <a:ext cx="4665783" cy="2308324"/>
          </a:xfrm>
          <a:prstGeom prst="rect">
            <a:avLst/>
          </a:prstGeom>
        </p:spPr>
        <p:txBody>
          <a:bodyPr wrap="square">
            <a:spAutoFit/>
          </a:bodyPr>
          <a:lstStyle/>
          <a:p>
            <a:r>
              <a:rPr lang="sv-SE" dirty="0">
                <a:ea typeface="Calibri" panose="020F0502020204030204" pitchFamily="34" charset="0"/>
                <a:cs typeface="Times New Roman" panose="02020603050405020304" pitchFamily="18" charset="0"/>
              </a:rPr>
              <a:t>”</a:t>
            </a:r>
            <a:r>
              <a:rPr lang="sv-SE" i="1" dirty="0">
                <a:ea typeface="Calibri" panose="020F0502020204030204" pitchFamily="34" charset="0"/>
                <a:cs typeface="Times New Roman" panose="02020603050405020304" pitchFamily="18" charset="0"/>
              </a:rPr>
              <a:t>… så finns det inte ett enda ställe att sätta sig och vila. I våras tänkte jag ”Fasiken att de inte kan sätta ut en bänk någonstans utefter gångstigen”, så man kan sitta och lyssna på fåglarna. Det finns ingenting</a:t>
            </a:r>
            <a:r>
              <a:rPr lang="sv-SE" dirty="0">
                <a:ea typeface="Calibri" panose="020F0502020204030204" pitchFamily="34" charset="0"/>
                <a:cs typeface="Times New Roman" panose="02020603050405020304" pitchFamily="18" charset="0"/>
              </a:rPr>
              <a:t>.” Eva, 89 år</a:t>
            </a:r>
          </a:p>
          <a:p>
            <a:endParaRPr lang="sv-SE" dirty="0"/>
          </a:p>
          <a:p>
            <a:endParaRPr lang="sv-SE" dirty="0"/>
          </a:p>
        </p:txBody>
      </p:sp>
      <p:pic>
        <p:nvPicPr>
          <p:cNvPr id="7" name="Platshållare för innehåll 6" descr="bred stig med grus inom naturreservatet Andersön">
            <a:extLst>
              <a:ext uri="{FF2B5EF4-FFF2-40B4-BE49-F238E27FC236}">
                <a16:creationId xmlns:a16="http://schemas.microsoft.com/office/drawing/2014/main" id="{D4705B4F-4DA2-451A-B65B-758E79114853}"/>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64957" y="926853"/>
            <a:ext cx="2292564" cy="3056753"/>
          </a:xfrm>
          <a:prstGeom prst="rect">
            <a:avLst/>
          </a:prstGeom>
          <a:ln>
            <a:noFill/>
          </a:ln>
          <a:effectLst>
            <a:outerShdw blurRad="292100" dist="139700" dir="2700000" algn="tl" rotWithShape="0">
              <a:srgbClr val="333333">
                <a:alpha val="65000"/>
              </a:srgbClr>
            </a:outerShdw>
          </a:effectLst>
        </p:spPr>
      </p:pic>
      <p:pic>
        <p:nvPicPr>
          <p:cNvPr id="10" name="Bildobjekt 9" descr="Bänk med utsikt">
            <a:extLst>
              <a:ext uri="{FF2B5EF4-FFF2-40B4-BE49-F238E27FC236}">
                <a16:creationId xmlns:a16="http://schemas.microsoft.com/office/drawing/2014/main" id="{AA9AAD88-04F2-4B56-BCF4-F86D8FAD5D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902" y="926853"/>
            <a:ext cx="4054506" cy="3040880"/>
          </a:xfrm>
          <a:prstGeom prst="rect">
            <a:avLst/>
          </a:prstGeom>
          <a:ln>
            <a:noFill/>
          </a:ln>
          <a:effectLst>
            <a:outerShdw blurRad="292100" dist="139700" dir="2700000" algn="tl" rotWithShape="0">
              <a:srgbClr val="333333">
                <a:alpha val="65000"/>
              </a:srgbClr>
            </a:outerShdw>
          </a:effectLst>
        </p:spPr>
      </p:pic>
      <p:sp>
        <p:nvSpPr>
          <p:cNvPr id="4" name="Rektangel 3">
            <a:extLst>
              <a:ext uri="{FF2B5EF4-FFF2-40B4-BE49-F238E27FC236}">
                <a16:creationId xmlns:a16="http://schemas.microsoft.com/office/drawing/2014/main" id="{B253632B-BF72-464C-9A66-4A7C1E5CFFAB}"/>
              </a:ext>
            </a:extLst>
          </p:cNvPr>
          <p:cNvSpPr/>
          <p:nvPr/>
        </p:nvSpPr>
        <p:spPr>
          <a:xfrm>
            <a:off x="250092" y="4512915"/>
            <a:ext cx="6096000" cy="1600438"/>
          </a:xfrm>
          <a:prstGeom prst="rect">
            <a:avLst/>
          </a:prstGeom>
        </p:spPr>
        <p:txBody>
          <a:bodyPr>
            <a:spAutoFit/>
          </a:bodyPr>
          <a:lstStyle/>
          <a:p>
            <a:pPr marL="285750" lvl="0" indent="-285750">
              <a:buFont typeface="Arial" panose="020B0604020202020204" pitchFamily="34" charset="0"/>
              <a:buChar char="•"/>
            </a:pPr>
            <a:r>
              <a:rPr lang="sv-SE" sz="1400" dirty="0"/>
              <a:t>att inte bebygga grönområden, lekplatser och fotbollsplaner </a:t>
            </a:r>
          </a:p>
          <a:p>
            <a:pPr marL="285750" lvl="0" indent="-285750">
              <a:buFont typeface="Arial" panose="020B0604020202020204" pitchFamily="34" charset="0"/>
              <a:buChar char="•"/>
            </a:pPr>
            <a:r>
              <a:rPr lang="sv-SE" sz="1400" dirty="0"/>
              <a:t>bänkar och platser för vila</a:t>
            </a:r>
          </a:p>
          <a:p>
            <a:pPr marL="285750" lvl="0" indent="-285750">
              <a:buFont typeface="Arial" panose="020B0604020202020204" pitchFamily="34" charset="0"/>
              <a:buChar char="•"/>
            </a:pPr>
            <a:r>
              <a:rPr lang="sv-SE" sz="1400" dirty="0"/>
              <a:t>bättre busstransporter och parkeringsplatser</a:t>
            </a:r>
          </a:p>
          <a:p>
            <a:pPr marL="285750" lvl="0" indent="-285750">
              <a:buFont typeface="Arial" panose="020B0604020202020204" pitchFamily="34" charset="0"/>
              <a:buChar char="•"/>
            </a:pPr>
            <a:r>
              <a:rPr lang="sv-SE" sz="1400" dirty="0"/>
              <a:t>preparera och underhålla stigar/leder (t ex hårt packade underlag och ramper för rullatorer) både i närområden och naturområden</a:t>
            </a:r>
          </a:p>
          <a:p>
            <a:pPr marL="285750" lvl="0" indent="-285750">
              <a:buFont typeface="Arial" panose="020B0604020202020204" pitchFamily="34" charset="0"/>
              <a:buChar char="•"/>
            </a:pPr>
            <a:r>
              <a:rPr lang="sv-SE" sz="1400" dirty="0"/>
              <a:t>säkerställa belysta och markerade leder </a:t>
            </a:r>
          </a:p>
          <a:p>
            <a:pPr marL="285750" lvl="0" indent="-285750">
              <a:buFont typeface="Arial" panose="020B0604020202020204" pitchFamily="34" charset="0"/>
              <a:buChar char="•"/>
            </a:pPr>
            <a:r>
              <a:rPr lang="sv-SE" sz="1400" dirty="0"/>
              <a:t>organiserade enklare gruppaktiviteter</a:t>
            </a:r>
          </a:p>
        </p:txBody>
      </p:sp>
      <p:pic>
        <p:nvPicPr>
          <p:cNvPr id="13" name="Bildobjekt 12" descr="Avstängd del av träramp inom naturreservatet Lillsjön ">
            <a:extLst>
              <a:ext uri="{FF2B5EF4-FFF2-40B4-BE49-F238E27FC236}">
                <a16:creationId xmlns:a16="http://schemas.microsoft.com/office/drawing/2014/main" id="{46EACD9C-ECD3-4551-9A10-11DF822B2F41}"/>
              </a:ext>
            </a:extLst>
          </p:cNvPr>
          <p:cNvPicPr/>
          <p:nvPr/>
        </p:nvPicPr>
        <p:blipFill rotWithShape="1">
          <a:blip r:embed="rId4"/>
          <a:srcRect l="31894" t="5946" r="31783" b="6423"/>
          <a:stretch/>
        </p:blipFill>
        <p:spPr>
          <a:xfrm>
            <a:off x="736017" y="926853"/>
            <a:ext cx="3564666" cy="5339194"/>
          </a:xfrm>
          <a:prstGeom prst="rect">
            <a:avLst/>
          </a:prstGeom>
        </p:spPr>
      </p:pic>
      <p:sp>
        <p:nvSpPr>
          <p:cNvPr id="8" name="Rektangel 7">
            <a:extLst>
              <a:ext uri="{FF2B5EF4-FFF2-40B4-BE49-F238E27FC236}">
                <a16:creationId xmlns:a16="http://schemas.microsoft.com/office/drawing/2014/main" id="{CE3FAD8C-903C-4F10-8597-C81074F118D1}"/>
              </a:ext>
            </a:extLst>
          </p:cNvPr>
          <p:cNvSpPr/>
          <p:nvPr/>
        </p:nvSpPr>
        <p:spPr>
          <a:xfrm>
            <a:off x="7393355" y="3297197"/>
            <a:ext cx="4665783" cy="3416320"/>
          </a:xfrm>
          <a:prstGeom prst="rect">
            <a:avLst/>
          </a:prstGeom>
        </p:spPr>
        <p:txBody>
          <a:bodyPr wrap="square">
            <a:spAutoFit/>
          </a:bodyPr>
          <a:lstStyle/>
          <a:p>
            <a:r>
              <a:rPr lang="sv-SE" dirty="0"/>
              <a:t>”</a:t>
            </a:r>
            <a:r>
              <a:rPr lang="sv-SE" i="1" dirty="0"/>
              <a:t>Information om bänkar och sådant får man söka upp allt eftersom man rör sig. Däremot kunde det finns bättre respons, när man påpekar något... Det kan handla om bänkar som varit trasiga i flera år. Det är tråkigt tycker jag. Om man ringer till kommunen så säger de att det inte är deras område, och ringer man fastighetsägaren så är det inte deras område. Den biten är inte så kul</a:t>
            </a:r>
            <a:r>
              <a:rPr lang="sv-SE" dirty="0"/>
              <a:t>.” Hans, 82 år </a:t>
            </a:r>
          </a:p>
          <a:p>
            <a:endParaRPr lang="sv-SE" dirty="0"/>
          </a:p>
          <a:p>
            <a:endParaRPr lang="sv-SE" dirty="0"/>
          </a:p>
        </p:txBody>
      </p:sp>
    </p:spTree>
    <p:extLst>
      <p:ext uri="{BB962C8B-B14F-4D97-AF65-F5344CB8AC3E}">
        <p14:creationId xmlns:p14="http://schemas.microsoft.com/office/powerpoint/2010/main" val="4173044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par>
                                <p:cTn id="10" presetID="10" presetClass="exit" presetSubtype="0" fill="hold" nodeType="with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82D4B1-D983-4270-A4AA-32ED2FD44DD7}"/>
              </a:ext>
            </a:extLst>
          </p:cNvPr>
          <p:cNvSpPr>
            <a:spLocks noGrp="1"/>
          </p:cNvSpPr>
          <p:nvPr>
            <p:ph type="title"/>
          </p:nvPr>
        </p:nvSpPr>
        <p:spPr>
          <a:xfrm>
            <a:off x="320431" y="502019"/>
            <a:ext cx="9829800" cy="652145"/>
          </a:xfrm>
        </p:spPr>
        <p:txBody>
          <a:bodyPr/>
          <a:lstStyle/>
          <a:p>
            <a:r>
              <a:rPr lang="sv-SE" dirty="0"/>
              <a:t>Slutsatser och framåtblick</a:t>
            </a:r>
          </a:p>
        </p:txBody>
      </p:sp>
      <p:sp>
        <p:nvSpPr>
          <p:cNvPr id="3" name="Platshållare för innehåll 2">
            <a:extLst>
              <a:ext uri="{FF2B5EF4-FFF2-40B4-BE49-F238E27FC236}">
                <a16:creationId xmlns:a16="http://schemas.microsoft.com/office/drawing/2014/main" id="{26EF5CC1-2040-45E7-A0AA-EA5ABC1C0CAF}"/>
              </a:ext>
            </a:extLst>
          </p:cNvPr>
          <p:cNvSpPr>
            <a:spLocks noGrp="1"/>
          </p:cNvSpPr>
          <p:nvPr>
            <p:ph idx="1"/>
          </p:nvPr>
        </p:nvSpPr>
        <p:spPr>
          <a:xfrm>
            <a:off x="383439" y="1510518"/>
            <a:ext cx="6369054" cy="3836963"/>
          </a:xfrm>
        </p:spPr>
        <p:txBody>
          <a:bodyPr/>
          <a:lstStyle/>
          <a:p>
            <a:pPr marL="0" indent="0">
              <a:buNone/>
            </a:pPr>
            <a:r>
              <a:rPr lang="sv-SE" dirty="0"/>
              <a:t>a) Individuellt perspektiv – vårt eget strävande efter </a:t>
            </a:r>
            <a:br>
              <a:rPr lang="sv-SE" dirty="0"/>
            </a:br>
            <a:r>
              <a:rPr lang="sv-SE" dirty="0"/>
              <a:t>att kunna göra det vi vill</a:t>
            </a:r>
          </a:p>
          <a:p>
            <a:pPr marL="0" indent="0">
              <a:buNone/>
            </a:pPr>
            <a:r>
              <a:rPr lang="sv-SE" dirty="0"/>
              <a:t>b) Boende och transporter – samhällsperspektiv på aktivt åldrande och ge goda förutsättningar</a:t>
            </a:r>
          </a:p>
          <a:p>
            <a:pPr marL="0" indent="0">
              <a:buNone/>
            </a:pPr>
            <a:r>
              <a:rPr lang="sv-SE" dirty="0"/>
              <a:t>               Arbeta utifrån båda perspektiven</a:t>
            </a:r>
          </a:p>
          <a:p>
            <a:pPr marL="0" indent="0">
              <a:buNone/>
            </a:pPr>
            <a:r>
              <a:rPr lang="sv-SE" dirty="0"/>
              <a:t>               Inkludera äldre personer för dialog</a:t>
            </a:r>
          </a:p>
          <a:p>
            <a:pPr marL="0" indent="0">
              <a:buNone/>
            </a:pPr>
            <a:endParaRPr lang="sv-SE" dirty="0"/>
          </a:p>
          <a:p>
            <a:pPr marL="0" indent="0">
              <a:buNone/>
            </a:pPr>
            <a:r>
              <a:rPr lang="sv-SE" dirty="0"/>
              <a:t>Utveckla tjänster, exempelvis organiserade grupper </a:t>
            </a:r>
            <a:br>
              <a:rPr lang="sv-SE" dirty="0"/>
            </a:br>
            <a:r>
              <a:rPr lang="sv-SE" dirty="0"/>
              <a:t>till naturområden, mer tillgängliga transporter och se samhällsplaneringens betydelse vad gäller grönområden och boenden</a:t>
            </a:r>
          </a:p>
        </p:txBody>
      </p:sp>
      <p:pic>
        <p:nvPicPr>
          <p:cNvPr id="4" name="Platshållare för innehåll 4" descr="Äldre par ägnar sig åt fågelskådning i naturreservatet Tysjöarna">
            <a:extLst>
              <a:ext uri="{FF2B5EF4-FFF2-40B4-BE49-F238E27FC236}">
                <a16:creationId xmlns:a16="http://schemas.microsoft.com/office/drawing/2014/main" id="{41292AFC-488B-4C35-A7C7-DC9F27D81B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52493" y="1792383"/>
            <a:ext cx="4453892" cy="3340419"/>
          </a:xfrm>
          <a:prstGeom prst="rect">
            <a:avLst/>
          </a:prstGeom>
          <a:ln>
            <a:noFill/>
          </a:ln>
          <a:effectLst>
            <a:outerShdw blurRad="292100" dist="139700" dir="2700000" algn="tl" rotWithShape="0">
              <a:srgbClr val="333333">
                <a:alpha val="65000"/>
              </a:srgbClr>
            </a:outerShdw>
          </a:effectLst>
        </p:spPr>
      </p:pic>
      <p:sp>
        <p:nvSpPr>
          <p:cNvPr id="5" name="Pil: höger 4">
            <a:extLst>
              <a:ext uri="{FF2B5EF4-FFF2-40B4-BE49-F238E27FC236}">
                <a16:creationId xmlns:a16="http://schemas.microsoft.com/office/drawing/2014/main" id="{24D1F093-FAF0-4C70-B53F-7EE40E2C55EE}"/>
              </a:ext>
            </a:extLst>
          </p:cNvPr>
          <p:cNvSpPr/>
          <p:nvPr/>
        </p:nvSpPr>
        <p:spPr>
          <a:xfrm>
            <a:off x="679938" y="3251578"/>
            <a:ext cx="625231" cy="2110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il: höger 5">
            <a:extLst>
              <a:ext uri="{FF2B5EF4-FFF2-40B4-BE49-F238E27FC236}">
                <a16:creationId xmlns:a16="http://schemas.microsoft.com/office/drawing/2014/main" id="{EFFFCA24-412A-4593-92D3-24B97DF64DA6}"/>
              </a:ext>
            </a:extLst>
          </p:cNvPr>
          <p:cNvSpPr/>
          <p:nvPr/>
        </p:nvSpPr>
        <p:spPr>
          <a:xfrm>
            <a:off x="679938" y="3750185"/>
            <a:ext cx="625231" cy="19929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72351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tema">
  <a:themeElements>
    <a:clrScheme name="Mittuniversitetet">
      <a:dk1>
        <a:sysClr val="windowText" lastClr="000000"/>
      </a:dk1>
      <a:lt1>
        <a:sysClr val="window" lastClr="FFFFFF"/>
      </a:lt1>
      <a:dk2>
        <a:srgbClr val="44546A"/>
      </a:dk2>
      <a:lt2>
        <a:srgbClr val="E7E6E6"/>
      </a:lt2>
      <a:accent1>
        <a:srgbClr val="005CB9"/>
      </a:accent1>
      <a:accent2>
        <a:srgbClr val="00BFD6"/>
      </a:accent2>
      <a:accent3>
        <a:srgbClr val="007934"/>
      </a:accent3>
      <a:accent4>
        <a:srgbClr val="3FAE2A"/>
      </a:accent4>
      <a:accent5>
        <a:srgbClr val="706259"/>
      </a:accent5>
      <a:accent6>
        <a:srgbClr val="AEA299"/>
      </a:accent6>
      <a:hlink>
        <a:srgbClr val="0563C1"/>
      </a:hlink>
      <a:folHlink>
        <a:srgbClr val="954F72"/>
      </a:folHlink>
    </a:clrScheme>
    <a:fontScheme name="PP Mittuniversitete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7CB4FA34-C10D-49F4-9E77-E7539DB1A65E}" vid="{6FA7E739-F640-4117-BA05-8C079D9BFE7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Etour_mall (2)</Template>
  <TotalTime>3219</TotalTime>
  <Words>1002</Words>
  <Application>Microsoft Office PowerPoint</Application>
  <PresentationFormat>Bredbild</PresentationFormat>
  <Paragraphs>86</Paragraphs>
  <Slides>10</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Times New Roman</vt:lpstr>
      <vt:lpstr>Wingdings</vt:lpstr>
      <vt:lpstr>Office-tema</vt:lpstr>
      <vt:lpstr>”Det är väldigt viktigt att komma ut för både kropp och själ”                                                          </vt:lpstr>
      <vt:lpstr>Upplevelser och aktiviteter i naturmiljöer för äldre personer</vt:lpstr>
      <vt:lpstr>Upplevelser av natur och friluftsliv för hälsa och mående</vt:lpstr>
      <vt:lpstr>Friluftsaktiviteter och förändringar över tid</vt:lpstr>
      <vt:lpstr>Närområdet - ju äldre man blir, desto snävare  blir området man rör sig inom</vt:lpstr>
      <vt:lpstr>Utmaningar i naturen efter individens förmåga och behov</vt:lpstr>
      <vt:lpstr>Ute själv eller naturen som en social arena?</vt:lpstr>
      <vt:lpstr>Konkreta tips och önskemål på förbättringar av tillgänglighet </vt:lpstr>
      <vt:lpstr>Slutsatser och framåtblick</vt:lpstr>
      <vt:lpstr>Tack – frågor eller kommentarer? Kontakt: rosemarie.ankre@miun.se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Wåger, Sandra</dc:creator>
  <cp:lastModifiedBy>Wall-Reinius, Sandra</cp:lastModifiedBy>
  <cp:revision>53</cp:revision>
  <cp:lastPrinted>2015-05-26T13:42:18Z</cp:lastPrinted>
  <dcterms:created xsi:type="dcterms:W3CDTF">2021-05-17T11:16:56Z</dcterms:created>
  <dcterms:modified xsi:type="dcterms:W3CDTF">2021-06-15T07:28:32Z</dcterms:modified>
</cp:coreProperties>
</file>

<file path=userCustomization/customUI.xml><?xml version="1.0" encoding="utf-8"?>
<mso:customUI xmlns:doc="http://schemas.microsoft.com/office/2006/01/customui/currentDocument" xmlns:mso="http://schemas.microsoft.com/office/2006/01/customui">
  <mso:ribbon>
    <mso:qat>
      <mso:documentControls>
        <mso:separator idQ="doc:sep1" visible="true"/>
        <mso:control idQ="mso:FileProperties" visible="true"/>
      </mso:documentControls>
    </mso:qat>
  </mso:ribbon>
</mso:customUI>
</file>