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25" r:id="rId2"/>
    <p:sldId id="326" r:id="rId3"/>
    <p:sldId id="284" r:id="rId4"/>
    <p:sldId id="327" r:id="rId5"/>
    <p:sldId id="328" r:id="rId6"/>
    <p:sldId id="329" r:id="rId7"/>
    <p:sldId id="281" r:id="rId8"/>
    <p:sldId id="287" r:id="rId9"/>
    <p:sldId id="330" r:id="rId10"/>
    <p:sldId id="331" r:id="rId11"/>
    <p:sldId id="332" r:id="rId12"/>
    <p:sldId id="333" r:id="rId13"/>
    <p:sldId id="334" r:id="rId14"/>
    <p:sldId id="335"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6" d="100"/>
          <a:sy n="66" d="100"/>
        </p:scale>
        <p:origin x="560" y="3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89CD7-9FE5-429F-B9E0-AA1946CCC9BD}" type="datetimeFigureOut">
              <a:rPr lang="sv-SE" smtClean="0"/>
              <a:t>2021-06-15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C2188-90C9-4DE2-9CC5-BA3A554B7687}" type="slidenum">
              <a:rPr lang="sv-SE" smtClean="0"/>
              <a:t>‹#›</a:t>
            </a:fld>
            <a:endParaRPr lang="sv-SE"/>
          </a:p>
        </p:txBody>
      </p:sp>
    </p:spTree>
    <p:extLst>
      <p:ext uri="{BB962C8B-B14F-4D97-AF65-F5344CB8AC3E}">
        <p14:creationId xmlns:p14="http://schemas.microsoft.com/office/powerpoint/2010/main" val="1524389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9C7C2188-90C9-4DE2-9CC5-BA3A554B7687}" type="slidenum">
              <a:rPr lang="sv-SE" smtClean="0"/>
              <a:t>2</a:t>
            </a:fld>
            <a:endParaRPr lang="sv-SE"/>
          </a:p>
        </p:txBody>
      </p:sp>
    </p:spTree>
    <p:extLst>
      <p:ext uri="{BB962C8B-B14F-4D97-AF65-F5344CB8AC3E}">
        <p14:creationId xmlns:p14="http://schemas.microsoft.com/office/powerpoint/2010/main" val="3095954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12</a:t>
            </a:fld>
            <a:endParaRPr lang="sv-SE"/>
          </a:p>
        </p:txBody>
      </p:sp>
    </p:spTree>
    <p:extLst>
      <p:ext uri="{BB962C8B-B14F-4D97-AF65-F5344CB8AC3E}">
        <p14:creationId xmlns:p14="http://schemas.microsoft.com/office/powerpoint/2010/main" val="3404542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61950" indent="-361950">
              <a:buFont typeface="Arial" panose="020B0604020202020204" pitchFamily="34" charset="0"/>
              <a:buChar char="•"/>
            </a:pPr>
            <a:r>
              <a:rPr lang="sv-SE" sz="2000" dirty="0"/>
              <a:t>Goda intentioner finns och det är stor variation mellan olika webbsidor</a:t>
            </a:r>
          </a:p>
          <a:p>
            <a:pPr marL="361950" marR="0" lvl="0" indent="-3619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2000" dirty="0"/>
              <a:t>Generellt är det svårt att navigera på webbsidor/hitta rätt – krävs många sökningar och många klick</a:t>
            </a:r>
          </a:p>
          <a:p>
            <a:pPr marL="361950" indent="-361950">
              <a:buFont typeface="Arial" panose="020B0604020202020204" pitchFamily="34" charset="0"/>
              <a:buChar char="•"/>
            </a:pPr>
            <a:r>
              <a:rPr lang="sv-SE" sz="2000" dirty="0"/>
              <a:t>Generellt otillräcklig information på turistdestinationer webbsidor (sidor som direkt vänder sig till turister/besökare) </a:t>
            </a:r>
          </a:p>
          <a:p>
            <a:pPr marL="819150" lvl="1" indent="-361950">
              <a:buFont typeface="Arial" panose="020B0604020202020204" pitchFamily="34" charset="0"/>
              <a:buChar char="•"/>
            </a:pPr>
            <a:r>
              <a:rPr lang="sv-SE" dirty="0"/>
              <a:t>Det mesta av informationen om tillgänglighet i naturområden vänder sig till lokalbefolkning och mindre information finns för långväga turister</a:t>
            </a:r>
          </a:p>
          <a:p>
            <a:pPr marL="361950" indent="-361950">
              <a:buFont typeface="Arial" panose="020B0604020202020204" pitchFamily="34" charset="0"/>
              <a:buChar char="•"/>
            </a:pPr>
            <a:r>
              <a:rPr lang="sv-SE" sz="2000" dirty="0"/>
              <a:t>Generellt stora brister vad gäller detaljer hur naturmiljön ser ut, dess förutsättningar, infrastruktur och transportmöjligheter</a:t>
            </a:r>
          </a:p>
          <a:p>
            <a:pPr marL="819150" lvl="1" indent="-361950">
              <a:buFont typeface="Arial" panose="020B0604020202020204" pitchFamily="34" charset="0"/>
              <a:buChar char="•"/>
            </a:pPr>
            <a:r>
              <a:rPr lang="sv-SE" dirty="0"/>
              <a:t>Terräng, avstånd, tillgängliga toaletter, transporter, om vad som finns att se, göra och uppleva </a:t>
            </a:r>
          </a:p>
          <a:p>
            <a:pPr marL="819150" lvl="1" indent="-361950">
              <a:buFont typeface="Arial" panose="020B0604020202020204" pitchFamily="34" charset="0"/>
              <a:buChar char="•"/>
            </a:pPr>
            <a:r>
              <a:rPr lang="sv-SE" dirty="0"/>
              <a:t>Informationen måste vara tillförlitlig och uppdaterad</a:t>
            </a:r>
          </a:p>
          <a:p>
            <a:pPr marL="819150" lvl="1" indent="-361950">
              <a:buFont typeface="Arial" panose="020B0604020202020204" pitchFamily="34" charset="0"/>
              <a:buChar char="•"/>
            </a:pPr>
            <a:r>
              <a:rPr lang="sv-SE" dirty="0"/>
              <a:t>Olika presentationer av innehåll så besökaren själv kan göra sig en uppfattning </a:t>
            </a:r>
          </a:p>
          <a:p>
            <a:pPr marL="819150" lvl="1" indent="-361950">
              <a:buFont typeface="Arial" panose="020B0604020202020204" pitchFamily="34" charset="0"/>
              <a:buChar char="•"/>
            </a:pPr>
            <a:r>
              <a:rPr lang="sv-SE" sz="2000" dirty="0"/>
              <a:t>Information om hela resan saknas ofta</a:t>
            </a:r>
          </a:p>
          <a:p>
            <a:pPr marL="361950" indent="-361950">
              <a:buFont typeface="Arial" panose="020B0604020202020204" pitchFamily="34" charset="0"/>
              <a:buChar char="•"/>
            </a:pPr>
            <a:r>
              <a:rPr lang="sv-SE" sz="2000" dirty="0"/>
              <a:t>Finns ingen samlad information om tillgänglig naturturism i Sverige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13</a:t>
            </a:fld>
            <a:endParaRPr lang="sv-SE"/>
          </a:p>
        </p:txBody>
      </p:sp>
    </p:spTree>
    <p:extLst>
      <p:ext uri="{BB962C8B-B14F-4D97-AF65-F5344CB8AC3E}">
        <p14:creationId xmlns:p14="http://schemas.microsoft.com/office/powerpoint/2010/main" val="1744323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indent="-342900">
              <a:buFont typeface="Arial" panose="020B0604020202020204" pitchFamily="34" charset="0"/>
              <a:buChar char="•"/>
            </a:pPr>
            <a:r>
              <a:rPr lang="sv-SE" sz="1200" b="0" i="0" kern="1200" dirty="0">
                <a:solidFill>
                  <a:schemeClr val="tx1"/>
                </a:solidFill>
                <a:effectLst/>
                <a:latin typeface="+mn-lt"/>
                <a:ea typeface="+mn-ea"/>
                <a:cs typeface="+mn-cs"/>
              </a:rPr>
              <a:t/>
            </a:r>
            <a:br>
              <a:rPr lang="sv-SE" sz="1200" b="0" i="0" kern="1200" dirty="0">
                <a:solidFill>
                  <a:schemeClr val="tx1"/>
                </a:solidFill>
                <a:effectLst/>
                <a:latin typeface="+mn-lt"/>
                <a:ea typeface="+mn-ea"/>
                <a:cs typeface="+mn-cs"/>
              </a:rPr>
            </a:br>
            <a:r>
              <a:rPr lang="sv-SE" sz="1200" dirty="0"/>
              <a:t>Informationens kvalitet påverkar hur nöjda turister med funktionsnedsättningar är inför,</a:t>
            </a:r>
            <a:r>
              <a:rPr lang="sv-SE" sz="1200" baseline="0" dirty="0"/>
              <a:t> under och efter besöket </a:t>
            </a:r>
            <a:r>
              <a:rPr lang="sv-SE" sz="1200" dirty="0"/>
              <a:t>och det påverkar deras beslut att välja besöksmål. </a:t>
            </a:r>
          </a:p>
          <a:p>
            <a:endParaRPr lang="sv-SE" sz="1200" dirty="0"/>
          </a:p>
          <a:p>
            <a:pPr marL="342900" indent="-342900">
              <a:buFont typeface="Arial" panose="020B0604020202020204" pitchFamily="34" charset="0"/>
              <a:buChar char="•"/>
            </a:pPr>
            <a:r>
              <a:rPr lang="sv-SE" sz="1200" dirty="0"/>
              <a:t>Det är viktigt att få tillgång till korrekt och tillförlitlig information eftersom information är nyckeln till att planera och delta i en lyckad semester eller ett besök i ett naturområde.</a:t>
            </a:r>
          </a:p>
          <a:p>
            <a:pPr>
              <a:lnSpc>
                <a:spcPct val="107000"/>
              </a:lnSpc>
              <a:spcAft>
                <a:spcPts val="0"/>
              </a:spcAft>
            </a:pPr>
            <a:endParaRPr lang="en-US" sz="1200" dirty="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sv-SE" sz="1200" dirty="0"/>
              <a:t>Ofta kan inte personal inom turism och friluftsliv ge korrekt information till personer med funktionsnedsättningar och bristen på information beror på negativa attityder hos individer/organisationen enligt Wright (2012). </a:t>
            </a:r>
          </a:p>
          <a:p>
            <a:pPr marL="342900" indent="-342900">
              <a:lnSpc>
                <a:spcPct val="107000"/>
              </a:lnSpc>
              <a:buFont typeface="Arial" panose="020B0604020202020204" pitchFamily="34" charset="0"/>
              <a:buChar char="•"/>
            </a:pPr>
            <a:endParaRPr lang="sv-SE" sz="1200" dirty="0"/>
          </a:p>
          <a:p>
            <a:pPr marL="342900" indent="-342900">
              <a:lnSpc>
                <a:spcPct val="107000"/>
              </a:lnSpc>
              <a:buFont typeface="Arial" panose="020B0604020202020204" pitchFamily="34" charset="0"/>
              <a:buChar char="•"/>
            </a:pPr>
            <a:r>
              <a:rPr lang="sv-SE" sz="1200" dirty="0"/>
              <a:t>Eftersom människor med funktionsnedsättningar i allmänhet behöver mer detaljerad information om destinationen, kan ett misslyckande att förse dem med tillförlitlig information visa sig vara ett stort hinder för resan (Wright, 2012).</a:t>
            </a:r>
            <a:endParaRPr lang="en-US" sz="1200" dirty="0"/>
          </a:p>
          <a:p>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9C7C2188-90C9-4DE2-9CC5-BA3A554B7687}" type="slidenum">
              <a:rPr lang="sv-SE" smtClean="0"/>
              <a:t>3</a:t>
            </a:fld>
            <a:endParaRPr lang="sv-SE"/>
          </a:p>
        </p:txBody>
      </p:sp>
    </p:spTree>
    <p:extLst>
      <p:ext uri="{BB962C8B-B14F-4D97-AF65-F5344CB8AC3E}">
        <p14:creationId xmlns:p14="http://schemas.microsoft.com/office/powerpoint/2010/main" val="651734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4</a:t>
            </a:fld>
            <a:endParaRPr lang="sv-SE"/>
          </a:p>
        </p:txBody>
      </p:sp>
    </p:spTree>
    <p:extLst>
      <p:ext uri="{BB962C8B-B14F-4D97-AF65-F5344CB8AC3E}">
        <p14:creationId xmlns:p14="http://schemas.microsoft.com/office/powerpoint/2010/main" val="495683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5</a:t>
            </a:fld>
            <a:endParaRPr lang="sv-SE"/>
          </a:p>
        </p:txBody>
      </p:sp>
    </p:spTree>
    <p:extLst>
      <p:ext uri="{BB962C8B-B14F-4D97-AF65-F5344CB8AC3E}">
        <p14:creationId xmlns:p14="http://schemas.microsoft.com/office/powerpoint/2010/main" val="1100631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6</a:t>
            </a:fld>
            <a:endParaRPr lang="sv-SE"/>
          </a:p>
        </p:txBody>
      </p:sp>
    </p:spTree>
    <p:extLst>
      <p:ext uri="{BB962C8B-B14F-4D97-AF65-F5344CB8AC3E}">
        <p14:creationId xmlns:p14="http://schemas.microsoft.com/office/powerpoint/2010/main" val="669019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7</a:t>
            </a:fld>
            <a:endParaRPr lang="sv-SE"/>
          </a:p>
        </p:txBody>
      </p:sp>
    </p:spTree>
    <p:extLst>
      <p:ext uri="{BB962C8B-B14F-4D97-AF65-F5344CB8AC3E}">
        <p14:creationId xmlns:p14="http://schemas.microsoft.com/office/powerpoint/2010/main" val="1323843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9</a:t>
            </a:fld>
            <a:endParaRPr lang="sv-SE"/>
          </a:p>
        </p:txBody>
      </p:sp>
    </p:spTree>
    <p:extLst>
      <p:ext uri="{BB962C8B-B14F-4D97-AF65-F5344CB8AC3E}">
        <p14:creationId xmlns:p14="http://schemas.microsoft.com/office/powerpoint/2010/main" val="2829438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10</a:t>
            </a:fld>
            <a:endParaRPr lang="sv-SE"/>
          </a:p>
        </p:txBody>
      </p:sp>
    </p:spTree>
    <p:extLst>
      <p:ext uri="{BB962C8B-B14F-4D97-AF65-F5344CB8AC3E}">
        <p14:creationId xmlns:p14="http://schemas.microsoft.com/office/powerpoint/2010/main" val="3691036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C7C2188-90C9-4DE2-9CC5-BA3A554B7687}" type="slidenum">
              <a:rPr lang="sv-SE" smtClean="0"/>
              <a:t>11</a:t>
            </a:fld>
            <a:endParaRPr lang="sv-SE"/>
          </a:p>
        </p:txBody>
      </p:sp>
    </p:spTree>
    <p:extLst>
      <p:ext uri="{BB962C8B-B14F-4D97-AF65-F5344CB8AC3E}">
        <p14:creationId xmlns:p14="http://schemas.microsoft.com/office/powerpoint/2010/main" val="3999947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2199" y="1360800"/>
            <a:ext cx="9831600" cy="691957"/>
          </a:xfrm>
        </p:spPr>
        <p:txBody>
          <a:bodyPr anchor="t">
            <a:noAutofit/>
          </a:bodyPr>
          <a:lstStyle>
            <a:lvl1pPr algn="l">
              <a:lnSpc>
                <a:spcPct val="100000"/>
              </a:lnSpc>
              <a:defRPr sz="3800" b="1" baseline="0">
                <a:solidFill>
                  <a:schemeClr val="accent1"/>
                </a:solidFill>
              </a:defRPr>
            </a:lvl1pPr>
          </a:lstStyle>
          <a:p>
            <a:r>
              <a:rPr lang="sv-SE" dirty="0"/>
              <a:t>Stor rubrik</a:t>
            </a:r>
          </a:p>
        </p:txBody>
      </p:sp>
      <p:sp>
        <p:nvSpPr>
          <p:cNvPr id="3" name="Underrubrik 2"/>
          <p:cNvSpPr>
            <a:spLocks noGrp="1"/>
          </p:cNvSpPr>
          <p:nvPr>
            <p:ph type="subTitle" idx="1" hasCustomPrompt="1"/>
          </p:nvPr>
        </p:nvSpPr>
        <p:spPr>
          <a:xfrm>
            <a:off x="1522199" y="2208554"/>
            <a:ext cx="9831601" cy="788400"/>
          </a:xfrm>
        </p:spPr>
        <p:txBody>
          <a:bodyPr>
            <a:noAutofit/>
          </a:bodyPr>
          <a:lstStyle>
            <a:lvl1pPr marL="0" indent="0" algn="l">
              <a:lnSpc>
                <a:spcPct val="100000"/>
              </a:lnSpc>
              <a:buNone/>
              <a:defRPr sz="22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2021-06-15</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05973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med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a:t>Mindre rubrik</a:t>
            </a:r>
          </a:p>
        </p:txBody>
      </p:sp>
      <p:sp>
        <p:nvSpPr>
          <p:cNvPr id="8" name="Platshållare för bild 12"/>
          <p:cNvSpPr>
            <a:spLocks noGrp="1"/>
          </p:cNvSpPr>
          <p:nvPr>
            <p:ph type="pic" sz="quarter" idx="15"/>
          </p:nvPr>
        </p:nvSpPr>
        <p:spPr>
          <a:xfrm>
            <a:off x="1524000" y="2235600"/>
            <a:ext cx="4495200" cy="3942000"/>
          </a:xfrm>
        </p:spPr>
        <p:txBody>
          <a:bodyPr/>
          <a:lstStyle/>
          <a:p>
            <a:r>
              <a:rPr lang="sv-SE"/>
              <a:t>Klicka på ikonen för att lägga till en bild</a:t>
            </a:r>
          </a:p>
        </p:txBody>
      </p:sp>
      <p:sp>
        <p:nvSpPr>
          <p:cNvPr id="13" name="Platshållare för bild 12"/>
          <p:cNvSpPr>
            <a:spLocks noGrp="1"/>
          </p:cNvSpPr>
          <p:nvPr>
            <p:ph type="pic" sz="quarter" idx="14"/>
          </p:nvPr>
        </p:nvSpPr>
        <p:spPr>
          <a:xfrm>
            <a:off x="6857399" y="2241462"/>
            <a:ext cx="4496400" cy="3942000"/>
          </a:xfrm>
        </p:spPr>
        <p:txBody>
          <a:bodyPr/>
          <a:lstStyle/>
          <a:p>
            <a:r>
              <a:rPr lang="sv-SE"/>
              <a:t>Klicka på ikonen för att lägga till en bild</a:t>
            </a:r>
          </a:p>
        </p:txBody>
      </p:sp>
      <p:sp>
        <p:nvSpPr>
          <p:cNvPr id="4" name="Platshållare för sidfot 3"/>
          <p:cNvSpPr>
            <a:spLocks noGrp="1"/>
          </p:cNvSpPr>
          <p:nvPr>
            <p:ph type="ftr" sz="quarter" idx="17"/>
          </p:nvPr>
        </p:nvSpPr>
        <p:spPr/>
        <p:txBody>
          <a:bodyPr/>
          <a:lstStyle/>
          <a:p>
            <a:endParaRPr lang="sv-SE" dirty="0"/>
          </a:p>
        </p:txBody>
      </p:sp>
      <p:sp>
        <p:nvSpPr>
          <p:cNvPr id="3" name="Platshållare för datum 2"/>
          <p:cNvSpPr>
            <a:spLocks noGrp="1"/>
          </p:cNvSpPr>
          <p:nvPr>
            <p:ph type="dt" sz="half" idx="16"/>
          </p:nvPr>
        </p:nvSpPr>
        <p:spPr/>
        <p:txBody>
          <a:bodyPr/>
          <a:lstStyle/>
          <a:p>
            <a:fld id="{2D44CBEE-E6DE-47E3-981B-80C11ECF5B1C}" type="datetimeFigureOut">
              <a:rPr lang="sv-SE" smtClean="0"/>
              <a:pPr/>
              <a:t>2021-06-15</a:t>
            </a:fld>
            <a:endParaRPr lang="sv-SE" dirty="0"/>
          </a:p>
        </p:txBody>
      </p:sp>
      <p:sp>
        <p:nvSpPr>
          <p:cNvPr id="5" name="Platshållare för bildnummer 4"/>
          <p:cNvSpPr>
            <a:spLocks noGrp="1"/>
          </p:cNvSpPr>
          <p:nvPr>
            <p:ph type="sldNum" sz="quarter" idx="18"/>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6260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512277" y="1540800"/>
            <a:ext cx="9831600" cy="574296"/>
          </a:xfrm>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1512277" y="2235600"/>
            <a:ext cx="4448785"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1512277" y="3180015"/>
            <a:ext cx="4485298" cy="3009647"/>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894277" y="2235599"/>
            <a:ext cx="4449600"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858277" y="3180014"/>
            <a:ext cx="4485600" cy="300964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7" name="Platshållare för datum 6"/>
          <p:cNvSpPr>
            <a:spLocks noGrp="1"/>
          </p:cNvSpPr>
          <p:nvPr>
            <p:ph type="dt" sz="half" idx="10"/>
          </p:nvPr>
        </p:nvSpPr>
        <p:spPr/>
        <p:txBody>
          <a:bodyPr/>
          <a:lstStyle/>
          <a:p>
            <a:fld id="{2D44CBEE-E6DE-47E3-981B-80C11ECF5B1C}" type="datetimeFigureOut">
              <a:rPr lang="sv-SE" smtClean="0"/>
              <a:pPr/>
              <a:t>2021-06-15</a:t>
            </a:fld>
            <a:endParaRPr lang="sv-SE" dirty="0"/>
          </a:p>
        </p:txBody>
      </p:sp>
      <p:sp>
        <p:nvSpPr>
          <p:cNvPr id="9" name="Platshållare för bildnummer 8"/>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92348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ubrik 1"/>
          <p:cNvSpPr>
            <a:spLocks noGrp="1"/>
          </p:cNvSpPr>
          <p:nvPr>
            <p:ph type="title"/>
          </p:nvPr>
        </p:nvSpPr>
        <p:spPr>
          <a:xfrm>
            <a:off x="1500553" y="1540800"/>
            <a:ext cx="9831600" cy="736844"/>
          </a:xfrm>
        </p:spPr>
        <p:txBody>
          <a:bodyPr/>
          <a:lstStyle/>
          <a:p>
            <a:r>
              <a:rPr lang="sv-SE"/>
              <a:t>Klicka här för att ändra mall för rubrikformat</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2" name="Platshållare för datum 1"/>
          <p:cNvSpPr>
            <a:spLocks noGrp="1"/>
          </p:cNvSpPr>
          <p:nvPr>
            <p:ph type="dt" sz="half" idx="10"/>
          </p:nvPr>
        </p:nvSpPr>
        <p:spPr/>
        <p:txBody>
          <a:bodyPr/>
          <a:lstStyle/>
          <a:p>
            <a:fld id="{2D44CBEE-E6DE-47E3-981B-80C11ECF5B1C}" type="datetimeFigureOut">
              <a:rPr lang="sv-SE" smtClean="0"/>
              <a:pPr/>
              <a:t>2021-06-15</a:t>
            </a:fld>
            <a:endParaRPr lang="sv-SE" dirty="0"/>
          </a:p>
        </p:txBody>
      </p:sp>
      <p:sp>
        <p:nvSpPr>
          <p:cNvPr id="4" name="Platshållare för bildnummer 3"/>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704436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pic>
        <p:nvPicPr>
          <p:cNvPr id="3" name="Bildobjekt 2" descr="Logotyp forskningscentret Etour.">
            <a:extLst>
              <a:ext uri="{FF2B5EF4-FFF2-40B4-BE49-F238E27FC236}">
                <a16:creationId xmlns:a16="http://schemas.microsoft.com/office/drawing/2014/main" id="{FE4CEFC7-3911-4924-8E70-28F3005DA3B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82850" y="299208"/>
            <a:ext cx="1565082" cy="788928"/>
          </a:xfrm>
          <a:prstGeom prst="rect">
            <a:avLst/>
          </a:prstGeom>
        </p:spPr>
      </p:pic>
    </p:spTree>
    <p:extLst>
      <p:ext uri="{BB962C8B-B14F-4D97-AF65-F5344CB8AC3E}">
        <p14:creationId xmlns:p14="http://schemas.microsoft.com/office/powerpoint/2010/main" val="321999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med bild">
    <p:spTree>
      <p:nvGrpSpPr>
        <p:cNvPr id="1" name=""/>
        <p:cNvGrpSpPr/>
        <p:nvPr/>
      </p:nvGrpSpPr>
      <p:grpSpPr>
        <a:xfrm>
          <a:off x="0" y="0"/>
          <a:ext cx="0" cy="0"/>
          <a:chOff x="0" y="0"/>
          <a:chExt cx="0" cy="0"/>
        </a:xfrm>
      </p:grpSpPr>
      <p:sp>
        <p:nvSpPr>
          <p:cNvPr id="3" name="Rubrik 2"/>
          <p:cNvSpPr>
            <a:spLocks noGrp="1"/>
          </p:cNvSpPr>
          <p:nvPr>
            <p:ph type="title" hasCustomPrompt="1"/>
          </p:nvPr>
        </p:nvSpPr>
        <p:spPr>
          <a:xfrm>
            <a:off x="1524000" y="1360799"/>
            <a:ext cx="9829801" cy="691200"/>
          </a:xfrm>
        </p:spPr>
        <p:txBody>
          <a:bodyPr>
            <a:noAutofit/>
          </a:bodyPr>
          <a:lstStyle>
            <a:lvl1pPr>
              <a:lnSpc>
                <a:spcPct val="100000"/>
              </a:lnSpc>
              <a:defRPr sz="3800"/>
            </a:lvl1pPr>
          </a:lstStyle>
          <a:p>
            <a:r>
              <a:rPr lang="sv-SE" dirty="0"/>
              <a:t>Stor rubrik</a:t>
            </a:r>
          </a:p>
        </p:txBody>
      </p:sp>
      <p:sp>
        <p:nvSpPr>
          <p:cNvPr id="6" name="Underrubrik 2"/>
          <p:cNvSpPr>
            <a:spLocks noGrp="1"/>
          </p:cNvSpPr>
          <p:nvPr>
            <p:ph type="subTitle" idx="1" hasCustomPrompt="1"/>
          </p:nvPr>
        </p:nvSpPr>
        <p:spPr>
          <a:xfrm>
            <a:off x="1524000" y="2208554"/>
            <a:ext cx="9829800"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9" name="Platshållare för bild 8"/>
          <p:cNvSpPr>
            <a:spLocks noGrp="1"/>
          </p:cNvSpPr>
          <p:nvPr>
            <p:ph type="pic" sz="quarter" idx="13"/>
          </p:nvPr>
        </p:nvSpPr>
        <p:spPr>
          <a:xfrm>
            <a:off x="0" y="3438000"/>
            <a:ext cx="12192000" cy="3420000"/>
          </a:xfrm>
        </p:spPr>
        <p:txBody>
          <a:bodyPr/>
          <a:lstStyle/>
          <a:p>
            <a:r>
              <a:rPr lang="sv-SE"/>
              <a:t>Klicka på ikonen för att lägga till en bild</a:t>
            </a:r>
            <a:endParaRPr lang="sv-SE" dirty="0"/>
          </a:p>
        </p:txBody>
      </p:sp>
      <p:pic>
        <p:nvPicPr>
          <p:cNvPr id="4" name="Bildobjekt 3" descr="Logotyp forskningscentret Etour.">
            <a:extLst>
              <a:ext uri="{FF2B5EF4-FFF2-40B4-BE49-F238E27FC236}">
                <a16:creationId xmlns:a16="http://schemas.microsoft.com/office/drawing/2014/main" id="{48F79984-BD67-4DA6-BF29-55F34F49AB9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81660" y="333548"/>
            <a:ext cx="1564033" cy="788399"/>
          </a:xfrm>
          <a:prstGeom prst="rect">
            <a:avLst/>
          </a:prstGeom>
        </p:spPr>
      </p:pic>
    </p:spTree>
    <p:extLst>
      <p:ext uri="{BB962C8B-B14F-4D97-AF65-F5344CB8AC3E}">
        <p14:creationId xmlns:p14="http://schemas.microsoft.com/office/powerpoint/2010/main" val="3431522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platta">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524001" y="1359581"/>
            <a:ext cx="9829800" cy="691957"/>
          </a:xfrm>
        </p:spPr>
        <p:txBody>
          <a:bodyPr anchor="t">
            <a:noAutofit/>
          </a:bodyPr>
          <a:lstStyle>
            <a:lvl1pPr algn="l">
              <a:lnSpc>
                <a:spcPct val="100000"/>
              </a:lnSpc>
              <a:defRPr sz="3800" b="1" baseline="0">
                <a:solidFill>
                  <a:schemeClr val="tx1"/>
                </a:solidFill>
              </a:defRPr>
            </a:lvl1pPr>
          </a:lstStyle>
          <a:p>
            <a:r>
              <a:rPr lang="sv-SE" dirty="0"/>
              <a:t>Stor rubrik</a:t>
            </a:r>
          </a:p>
        </p:txBody>
      </p:sp>
      <p:sp>
        <p:nvSpPr>
          <p:cNvPr id="6" name="Underrubrik 2"/>
          <p:cNvSpPr>
            <a:spLocks noGrp="1"/>
          </p:cNvSpPr>
          <p:nvPr>
            <p:ph type="subTitle" idx="1" hasCustomPrompt="1"/>
          </p:nvPr>
        </p:nvSpPr>
        <p:spPr>
          <a:xfrm>
            <a:off x="1524001" y="2208554"/>
            <a:ext cx="9829799"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4" name="Rektangel 3">
            <a:extLst>
              <a:ext uri="{C183D7F6-B498-43B3-948B-1728B52AA6E4}">
                <adec:decorative xmlns:adec="http://schemas.microsoft.com/office/drawing/2017/decorative" xmlns="" val="1"/>
              </a:ext>
            </a:extLst>
          </p:cNvPr>
          <p:cNvSpPr/>
          <p:nvPr userDrawn="1"/>
        </p:nvSpPr>
        <p:spPr>
          <a:xfrm>
            <a:off x="0" y="3474720"/>
            <a:ext cx="12192000" cy="34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389073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524000" y="1540800"/>
            <a:ext cx="9829800" cy="652145"/>
          </a:xfrm>
        </p:spPr>
        <p:txBody>
          <a:bodyPr/>
          <a:lstStyle>
            <a:lvl1pPr>
              <a:defRPr/>
            </a:lvl1pPr>
          </a:lstStyle>
          <a:p>
            <a:r>
              <a:rPr lang="sv-SE" dirty="0"/>
              <a:t>Mindre rubrik</a:t>
            </a:r>
          </a:p>
        </p:txBody>
      </p:sp>
      <p:sp>
        <p:nvSpPr>
          <p:cNvPr id="3" name="Platshållare för innehåll 2"/>
          <p:cNvSpPr>
            <a:spLocks noGrp="1"/>
          </p:cNvSpPr>
          <p:nvPr>
            <p:ph idx="1"/>
          </p:nvPr>
        </p:nvSpPr>
        <p:spPr/>
        <p:txBody>
          <a:bodyPr/>
          <a:lstStyle>
            <a:lvl1pPr>
              <a:lnSpc>
                <a:spcPct val="100000"/>
              </a:lnSpc>
              <a:spcBef>
                <a:spcPts val="1500"/>
              </a:spcBef>
              <a:spcAft>
                <a:spcPts val="0"/>
              </a:spcAft>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2021-06-15</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6633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522800" y="3020400"/>
            <a:ext cx="9831600" cy="1117846"/>
          </a:xfrm>
        </p:spPr>
        <p:txBody>
          <a:bodyPr anchor="t">
            <a:noAutofit/>
          </a:bodyPr>
          <a:lstStyle>
            <a:lvl1pPr>
              <a:lnSpc>
                <a:spcPct val="100000"/>
              </a:lnSpc>
              <a:defRPr sz="38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1522800" y="4589464"/>
            <a:ext cx="9831600" cy="110795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2021-06-15</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21094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med avsnit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522800" y="3021178"/>
            <a:ext cx="9831600" cy="1382378"/>
          </a:xfrm>
        </p:spPr>
        <p:txBody>
          <a:bodyPr anchor="t">
            <a:normAutofit/>
          </a:bodyPr>
          <a:lstStyle>
            <a:lvl1pPr>
              <a:defRPr sz="3800">
                <a:solidFill>
                  <a:schemeClr val="bg1"/>
                </a:solidFill>
              </a:defRPr>
            </a:lvl1pPr>
          </a:lstStyle>
          <a:p>
            <a:r>
              <a:rPr lang="sv-SE" dirty="0"/>
              <a:t>Avsnittsrubrik</a:t>
            </a:r>
          </a:p>
        </p:txBody>
      </p:sp>
      <p:sp>
        <p:nvSpPr>
          <p:cNvPr id="7" name="Rektangel 6">
            <a:extLst>
              <a:ext uri="{C183D7F6-B498-43B3-948B-1728B52AA6E4}">
                <adec:decorative xmlns:adec="http://schemas.microsoft.com/office/drawing/2017/decorative" xmlns="" val="1"/>
              </a:ext>
            </a:extLst>
          </p:cNvPr>
          <p:cNvSpPr/>
          <p:nvPr userDrawn="1"/>
        </p:nvSpPr>
        <p:spPr>
          <a:xfrm>
            <a:off x="0" y="2358000"/>
            <a:ext cx="12192000" cy="45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87335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a:t>Mindre rubrik</a:t>
            </a:r>
          </a:p>
        </p:txBody>
      </p:sp>
      <p:sp>
        <p:nvSpPr>
          <p:cNvPr id="3" name="Platshållare för innehåll 2"/>
          <p:cNvSpPr>
            <a:spLocks noGrp="1"/>
          </p:cNvSpPr>
          <p:nvPr>
            <p:ph sz="half" idx="1"/>
          </p:nvPr>
        </p:nvSpPr>
        <p:spPr>
          <a:xfrm>
            <a:off x="1524000" y="2234708"/>
            <a:ext cx="4496400" cy="394225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857399" y="2234963"/>
            <a:ext cx="4496400" cy="39420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5" name="Platshållare för datum 4"/>
          <p:cNvSpPr>
            <a:spLocks noGrp="1"/>
          </p:cNvSpPr>
          <p:nvPr>
            <p:ph type="dt" sz="half" idx="10"/>
          </p:nvPr>
        </p:nvSpPr>
        <p:spPr/>
        <p:txBody>
          <a:bodyPr/>
          <a:lstStyle/>
          <a:p>
            <a:fld id="{2D44CBEE-E6DE-47E3-981B-80C11ECF5B1C}" type="datetimeFigureOut">
              <a:rPr lang="sv-SE" smtClean="0"/>
              <a:pPr/>
              <a:t>2021-06-15</a:t>
            </a:fld>
            <a:endParaRPr lang="sv-SE" dirty="0"/>
          </a:p>
        </p:txBody>
      </p:sp>
      <p:sp>
        <p:nvSpPr>
          <p:cNvPr id="7" name="Platshållare för bildnummer 6"/>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87727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med bild och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a:t>Mindre rubrik</a:t>
            </a:r>
          </a:p>
        </p:txBody>
      </p:sp>
      <p:sp>
        <p:nvSpPr>
          <p:cNvPr id="3" name="Platshållare för innehåll 2"/>
          <p:cNvSpPr>
            <a:spLocks noGrp="1"/>
          </p:cNvSpPr>
          <p:nvPr>
            <p:ph sz="half" idx="1"/>
          </p:nvPr>
        </p:nvSpPr>
        <p:spPr>
          <a:xfrm>
            <a:off x="1524000" y="2234708"/>
            <a:ext cx="4496400" cy="394225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diagram 10"/>
          <p:cNvSpPr>
            <a:spLocks noGrp="1"/>
          </p:cNvSpPr>
          <p:nvPr>
            <p:ph type="chart" sz="quarter" idx="13"/>
          </p:nvPr>
        </p:nvSpPr>
        <p:spPr>
          <a:xfrm>
            <a:off x="6857399" y="2234963"/>
            <a:ext cx="4496400" cy="3942000"/>
          </a:xfrm>
        </p:spPr>
        <p:txBody>
          <a:bodyPr/>
          <a:lstStyle/>
          <a:p>
            <a:r>
              <a:rPr lang="sv-SE"/>
              <a:t>Klicka på ikonen för att lägga till ett diagram</a:t>
            </a:r>
            <a:endParaRPr lang="sv-SE" dirty="0"/>
          </a:p>
        </p:txBody>
      </p:sp>
      <p:sp>
        <p:nvSpPr>
          <p:cNvPr id="5" name="Platshållare för sidfot 4"/>
          <p:cNvSpPr>
            <a:spLocks noGrp="1"/>
          </p:cNvSpPr>
          <p:nvPr>
            <p:ph type="ftr" sz="quarter" idx="15"/>
          </p:nvPr>
        </p:nvSpPr>
        <p:spPr/>
        <p:txBody>
          <a:bodyPr/>
          <a:lstStyle/>
          <a:p>
            <a:endParaRPr lang="sv-SE" dirty="0"/>
          </a:p>
        </p:txBody>
      </p:sp>
      <p:sp>
        <p:nvSpPr>
          <p:cNvPr id="4" name="Platshållare för datum 3"/>
          <p:cNvSpPr>
            <a:spLocks noGrp="1"/>
          </p:cNvSpPr>
          <p:nvPr>
            <p:ph type="dt" sz="half" idx="14"/>
          </p:nvPr>
        </p:nvSpPr>
        <p:spPr/>
        <p:txBody>
          <a:bodyPr/>
          <a:lstStyle/>
          <a:p>
            <a:fld id="{2D44CBEE-E6DE-47E3-981B-80C11ECF5B1C}" type="datetimeFigureOut">
              <a:rPr lang="sv-SE" smtClean="0"/>
              <a:pPr/>
              <a:t>2021-06-15</a:t>
            </a:fld>
            <a:endParaRPr lang="sv-SE" dirty="0"/>
          </a:p>
        </p:txBody>
      </p:sp>
      <p:sp>
        <p:nvSpPr>
          <p:cNvPr id="6" name="Platshållare för bildnummer 5"/>
          <p:cNvSpPr>
            <a:spLocks noGrp="1"/>
          </p:cNvSpPr>
          <p:nvPr>
            <p:ph type="sldNum" sz="quarter" idx="16"/>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06499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med bild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a:t>Mindre rubrik</a:t>
            </a:r>
          </a:p>
        </p:txBody>
      </p:sp>
      <p:sp>
        <p:nvSpPr>
          <p:cNvPr id="11" name="Platshållare för text 10"/>
          <p:cNvSpPr>
            <a:spLocks noGrp="1"/>
          </p:cNvSpPr>
          <p:nvPr>
            <p:ph type="body" sz="quarter" idx="13" hasCustomPrompt="1"/>
          </p:nvPr>
        </p:nvSpPr>
        <p:spPr>
          <a:xfrm>
            <a:off x="1524000" y="2235599"/>
            <a:ext cx="4495200" cy="3942000"/>
          </a:xfrm>
        </p:spPr>
        <p:txBody>
          <a:bodyPr/>
          <a:lstStyle>
            <a:lvl1pPr marL="0" indent="0">
              <a:buNone/>
              <a:defRPr/>
            </a:lvl1pPr>
          </a:lstStyle>
          <a:p>
            <a:pPr lvl="0"/>
            <a:r>
              <a:rPr lang="sv-SE" dirty="0"/>
              <a:t>Bildtext</a:t>
            </a:r>
          </a:p>
        </p:txBody>
      </p:sp>
      <p:sp>
        <p:nvSpPr>
          <p:cNvPr id="13" name="Platshållare för bild 12"/>
          <p:cNvSpPr>
            <a:spLocks noGrp="1"/>
          </p:cNvSpPr>
          <p:nvPr>
            <p:ph type="pic" sz="quarter" idx="14"/>
          </p:nvPr>
        </p:nvSpPr>
        <p:spPr>
          <a:xfrm>
            <a:off x="6857399" y="2235599"/>
            <a:ext cx="4496400" cy="3942000"/>
          </a:xfrm>
        </p:spPr>
        <p:txBody>
          <a:bodyPr/>
          <a:lstStyle/>
          <a:p>
            <a:r>
              <a:rPr lang="sv-SE"/>
              <a:t>Klicka på ikonen för att lägga till en bild</a:t>
            </a:r>
          </a:p>
        </p:txBody>
      </p:sp>
      <p:sp>
        <p:nvSpPr>
          <p:cNvPr id="4" name="Platshållare för sidfot 3"/>
          <p:cNvSpPr>
            <a:spLocks noGrp="1"/>
          </p:cNvSpPr>
          <p:nvPr>
            <p:ph type="ftr" sz="quarter" idx="16"/>
          </p:nvPr>
        </p:nvSpPr>
        <p:spPr/>
        <p:txBody>
          <a:bodyPr/>
          <a:lstStyle/>
          <a:p>
            <a:endParaRPr lang="sv-SE" dirty="0"/>
          </a:p>
        </p:txBody>
      </p:sp>
      <p:sp>
        <p:nvSpPr>
          <p:cNvPr id="3" name="Platshållare för datum 2"/>
          <p:cNvSpPr>
            <a:spLocks noGrp="1"/>
          </p:cNvSpPr>
          <p:nvPr>
            <p:ph type="dt" sz="half" idx="15"/>
          </p:nvPr>
        </p:nvSpPr>
        <p:spPr/>
        <p:txBody>
          <a:bodyPr/>
          <a:lstStyle/>
          <a:p>
            <a:fld id="{2D44CBEE-E6DE-47E3-981B-80C11ECF5B1C}" type="datetimeFigureOut">
              <a:rPr lang="sv-SE" smtClean="0"/>
              <a:pPr/>
              <a:t>2021-06-15</a:t>
            </a:fld>
            <a:endParaRPr lang="sv-SE" dirty="0"/>
          </a:p>
        </p:txBody>
      </p:sp>
      <p:sp>
        <p:nvSpPr>
          <p:cNvPr id="5" name="Platshållare för bildnummer 4"/>
          <p:cNvSpPr>
            <a:spLocks noGrp="1"/>
          </p:cNvSpPr>
          <p:nvPr>
            <p:ph type="sldNum" sz="quarter" idx="17"/>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14919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524000" y="1542415"/>
            <a:ext cx="9829799" cy="652145"/>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1524000" y="2237129"/>
            <a:ext cx="9829800" cy="3836963"/>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textruta 7"/>
          <p:cNvSpPr txBox="1"/>
          <p:nvPr userDrawn="1"/>
        </p:nvSpPr>
        <p:spPr>
          <a:xfrm>
            <a:off x="838800" y="6356348"/>
            <a:ext cx="2743200" cy="365125"/>
          </a:xfrm>
          <a:prstGeom prst="rect">
            <a:avLst/>
          </a:prstGeom>
          <a:noFill/>
        </p:spPr>
        <p:txBody>
          <a:bodyPr wrap="square" lIns="36000" rtlCol="0" anchor="ctr" anchorCtr="0">
            <a:noAutofit/>
          </a:bodyPr>
          <a:lstStyle/>
          <a:p>
            <a:r>
              <a:rPr lang="sv-SE" sz="1200" dirty="0">
                <a:latin typeface="Arial" panose="020B0604020202020204" pitchFamily="34" charset="0"/>
                <a:cs typeface="Arial" panose="020B0604020202020204" pitchFamily="34" charset="0"/>
              </a:rPr>
              <a:t>Mittuniversitetet</a:t>
            </a:r>
          </a:p>
        </p:txBody>
      </p:sp>
      <p:sp>
        <p:nvSpPr>
          <p:cNvPr id="5" name="Platshållare för sidfot 4"/>
          <p:cNvSpPr>
            <a:spLocks noGrp="1"/>
          </p:cNvSpPr>
          <p:nvPr>
            <p:ph type="ftr" sz="quarter" idx="3"/>
          </p:nvPr>
        </p:nvSpPr>
        <p:spPr>
          <a:xfrm>
            <a:off x="4212000" y="6357600"/>
            <a:ext cx="3405553" cy="360000"/>
          </a:xfrm>
          <a:prstGeom prst="rect">
            <a:avLst/>
          </a:prstGeom>
        </p:spPr>
        <p:txBody>
          <a:bodyPr vert="horz" lIns="108000" tIns="45720" rIns="91440" bIns="45720" rtlCol="0" anchor="ctr"/>
          <a:lstStyle>
            <a:lvl1pPr algn="l">
              <a:defRPr sz="1200">
                <a:solidFill>
                  <a:schemeClr val="tx1"/>
                </a:solidFill>
                <a:latin typeface="+mj-lt"/>
              </a:defRPr>
            </a:lvl1pPr>
          </a:lstStyle>
          <a:p>
            <a:endParaRPr lang="sv-SE" dirty="0"/>
          </a:p>
        </p:txBody>
      </p:sp>
      <p:sp>
        <p:nvSpPr>
          <p:cNvPr id="4" name="Platshållare för datum 3"/>
          <p:cNvSpPr>
            <a:spLocks noGrp="1"/>
          </p:cNvSpPr>
          <p:nvPr>
            <p:ph type="dt" sz="half" idx="2"/>
          </p:nvPr>
        </p:nvSpPr>
        <p:spPr>
          <a:xfrm>
            <a:off x="7704000" y="6356351"/>
            <a:ext cx="1529865" cy="360000"/>
          </a:xfrm>
          <a:prstGeom prst="rect">
            <a:avLst/>
          </a:prstGeom>
        </p:spPr>
        <p:txBody>
          <a:bodyPr vert="horz" lIns="36000" tIns="45720" rIns="90000" bIns="45720" rtlCol="0" anchor="ctr"/>
          <a:lstStyle>
            <a:lvl1pPr algn="l">
              <a:defRPr sz="1200">
                <a:solidFill>
                  <a:schemeClr val="tx1"/>
                </a:solidFill>
                <a:latin typeface="+mj-lt"/>
              </a:defRPr>
            </a:lvl1pPr>
          </a:lstStyle>
          <a:p>
            <a:fld id="{2D44CBEE-E6DE-47E3-981B-80C11ECF5B1C}" type="datetimeFigureOut">
              <a:rPr lang="sv-SE" smtClean="0"/>
              <a:pPr/>
              <a:t>2021-06-15</a:t>
            </a:fld>
            <a:endParaRPr lang="sv-SE" dirty="0"/>
          </a:p>
        </p:txBody>
      </p:sp>
      <p:sp>
        <p:nvSpPr>
          <p:cNvPr id="6" name="Platshållare för bildnummer 5"/>
          <p:cNvSpPr>
            <a:spLocks noGrp="1"/>
          </p:cNvSpPr>
          <p:nvPr>
            <p:ph type="sldNum" sz="quarter" idx="4"/>
          </p:nvPr>
        </p:nvSpPr>
        <p:spPr>
          <a:xfrm>
            <a:off x="9823932" y="6356350"/>
            <a:ext cx="1529867" cy="360000"/>
          </a:xfrm>
          <a:prstGeom prst="rect">
            <a:avLst/>
          </a:prstGeom>
        </p:spPr>
        <p:txBody>
          <a:bodyPr vert="horz" lIns="91440" tIns="45720" rIns="0" bIns="45720" rtlCol="0" anchor="ctr"/>
          <a:lstStyle>
            <a:lvl1pPr algn="r">
              <a:defRPr sz="1200">
                <a:solidFill>
                  <a:schemeClr val="tx1"/>
                </a:solidFill>
                <a:latin typeface="+mj-lt"/>
              </a:defRPr>
            </a:lvl1pPr>
          </a:lstStyle>
          <a:p>
            <a:fld id="{1334427D-BC02-4BB6-9552-FEF7E6C4F2BF}" type="slidenum">
              <a:rPr lang="sv-SE" smtClean="0"/>
              <a:pPr/>
              <a:t>‹#›</a:t>
            </a:fld>
            <a:endParaRPr lang="sv-SE" dirty="0"/>
          </a:p>
        </p:txBody>
      </p:sp>
      <p:cxnSp>
        <p:nvCxnSpPr>
          <p:cNvPr id="9" name="Rak 8">
            <a:extLst>
              <a:ext uri="{C183D7F6-B498-43B3-948B-1728B52AA6E4}">
                <adec:decorative xmlns:adec="http://schemas.microsoft.com/office/drawing/2017/decorative" xmlns="" val="1"/>
              </a:ext>
            </a:extLst>
          </p:cNvPr>
          <p:cNvCxnSpPr/>
          <p:nvPr userDrawn="1"/>
        </p:nvCxnSpPr>
        <p:spPr>
          <a:xfrm>
            <a:off x="852048" y="6310166"/>
            <a:ext cx="10512000" cy="0"/>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1" name="Bildobjekt 10" descr="Logotyp forskningscentret Etour.">
            <a:extLst>
              <a:ext uri="{FF2B5EF4-FFF2-40B4-BE49-F238E27FC236}">
                <a16:creationId xmlns:a16="http://schemas.microsoft.com/office/drawing/2014/main" id="{0A318E39-8F7C-41E8-9EAD-FFF93912D185}"/>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076491" y="325536"/>
            <a:ext cx="1565082" cy="788927"/>
          </a:xfrm>
          <a:prstGeom prst="rect">
            <a:avLst/>
          </a:prstGeom>
        </p:spPr>
      </p:pic>
    </p:spTree>
    <p:extLst>
      <p:ext uri="{BB962C8B-B14F-4D97-AF65-F5344CB8AC3E}">
        <p14:creationId xmlns:p14="http://schemas.microsoft.com/office/powerpoint/2010/main" val="377303145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51" r:id="rId5"/>
    <p:sldLayoutId id="2147483662" r:id="rId6"/>
    <p:sldLayoutId id="2147483652" r:id="rId7"/>
    <p:sldLayoutId id="2147483665" r:id="rId8"/>
    <p:sldLayoutId id="2147483663" r:id="rId9"/>
    <p:sldLayoutId id="2147483664" r:id="rId10"/>
    <p:sldLayoutId id="2147483653" r:id="rId11"/>
    <p:sldLayoutId id="2147483654" r:id="rId12"/>
    <p:sldLayoutId id="2147483655" r:id="rId13"/>
  </p:sldLayoutIdLst>
  <p:txStyles>
    <p:titleStyle>
      <a:lvl1pPr algn="l" defTabSz="914400" rtl="0" eaLnBrk="1" latinLnBrk="0" hangingPunct="1">
        <a:lnSpc>
          <a:spcPts val="3600"/>
        </a:lnSpc>
        <a:spcBef>
          <a:spcPct val="0"/>
        </a:spcBef>
        <a:buNone/>
        <a:defRPr sz="2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500"/>
        </a:spcBef>
        <a:spcAft>
          <a:spcPts val="0"/>
        </a:spcAft>
        <a:buClr>
          <a:schemeClr val="accent1"/>
        </a:buClr>
        <a:buFont typeface="Arial" panose="020B0604020202020204" pitchFamily="34" charset="0"/>
        <a:buChar char="•"/>
        <a:defRPr sz="20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094" userDrawn="1">
          <p15:clr>
            <a:srgbClr val="F26B43"/>
          </p15:clr>
        </p15:guide>
        <p15:guide id="4" orient="horz" pos="1480" userDrawn="1">
          <p15:clr>
            <a:srgbClr val="F26B43"/>
          </p15:clr>
        </p15:guide>
        <p15:guide id="5" pos="50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hyperlink" Target="mailto:Sandra.wall-reinius@miun.se" TargetMode="External"/><Relationship Id="rId2" Type="http://schemas.openxmlformats.org/officeDocument/2006/relationships/hyperlink" Target="https://www.miun.se/Forskning/forskningsprojekt/pagaende-forskningsprojekt/tillgangliga-och-inkluderande-naturmiljoer/konferens/" TargetMode="External"/><Relationship Id="rId1" Type="http://schemas.openxmlformats.org/officeDocument/2006/relationships/slideLayout" Target="../slideLayouts/slideLayout13.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724725" y="1770215"/>
            <a:ext cx="8661013" cy="1247630"/>
          </a:xfrm>
        </p:spPr>
        <p:txBody>
          <a:bodyPr>
            <a:noAutofit/>
          </a:bodyPr>
          <a:lstStyle/>
          <a:p>
            <a:r>
              <a:rPr lang="sv-SE" sz="3600" dirty="0"/>
              <a:t>Tillgänglig naturturism – analys av information på webbsidor</a:t>
            </a:r>
            <a:endParaRPr lang="sv-SE" dirty="0"/>
          </a:p>
        </p:txBody>
      </p:sp>
      <p:sp>
        <p:nvSpPr>
          <p:cNvPr id="3" name="Underrubrik 2"/>
          <p:cNvSpPr>
            <a:spLocks noGrp="1"/>
          </p:cNvSpPr>
          <p:nvPr>
            <p:ph type="subTitle" idx="1"/>
          </p:nvPr>
        </p:nvSpPr>
        <p:spPr>
          <a:xfrm>
            <a:off x="724725" y="3122950"/>
            <a:ext cx="9831601" cy="2142734"/>
          </a:xfrm>
        </p:spPr>
        <p:txBody>
          <a:bodyPr>
            <a:noAutofit/>
          </a:bodyPr>
          <a:lstStyle/>
          <a:p>
            <a:r>
              <a:rPr lang="sv-SE" sz="2400" b="0" dirty="0"/>
              <a:t>	   Betydelsen av information vid besök i naturen för personer med fysiska funktionsvariationer</a:t>
            </a:r>
          </a:p>
          <a:p>
            <a:endParaRPr lang="sv-SE" sz="2400" b="0" dirty="0"/>
          </a:p>
          <a:p>
            <a:r>
              <a:rPr lang="sv-SE" sz="2400" b="0" dirty="0"/>
              <a:t>Sandra Wall-Reinius, Annika Jonsson och Rosemarie Ankre</a:t>
            </a:r>
            <a:br>
              <a:rPr lang="sv-SE" sz="2400" b="0" dirty="0"/>
            </a:br>
            <a:r>
              <a:rPr lang="sv-SE" sz="2000" b="0" dirty="0"/>
              <a:t>ETOUR, Mittuniversitetet </a:t>
            </a:r>
          </a:p>
        </p:txBody>
      </p:sp>
      <p:sp>
        <p:nvSpPr>
          <p:cNvPr id="4" name="Högerpil 3"/>
          <p:cNvSpPr/>
          <p:nvPr/>
        </p:nvSpPr>
        <p:spPr>
          <a:xfrm>
            <a:off x="873584" y="3205655"/>
            <a:ext cx="840828" cy="3153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285330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92426" y="884371"/>
            <a:ext cx="9829799" cy="652145"/>
          </a:xfrm>
        </p:spPr>
        <p:txBody>
          <a:bodyPr/>
          <a:lstStyle/>
          <a:p>
            <a:r>
              <a:rPr lang="sv-SE" sz="2400" dirty="0"/>
              <a:t>Preliminära resultat från analys av webbsidor</a:t>
            </a:r>
          </a:p>
        </p:txBody>
      </p:sp>
      <p:sp>
        <p:nvSpPr>
          <p:cNvPr id="3" name="Platshållare för text 2"/>
          <p:cNvSpPr>
            <a:spLocks noGrp="1"/>
          </p:cNvSpPr>
          <p:nvPr>
            <p:ph type="body" sz="quarter" idx="13"/>
          </p:nvPr>
        </p:nvSpPr>
        <p:spPr>
          <a:xfrm>
            <a:off x="892426" y="1727904"/>
            <a:ext cx="10207965" cy="3992414"/>
          </a:xfrm>
        </p:spPr>
        <p:txBody>
          <a:bodyPr/>
          <a:lstStyle/>
          <a:p>
            <a:pPr marL="342900" indent="-342900">
              <a:buFont typeface="Arial" panose="020B0604020202020204" pitchFamily="34" charset="0"/>
              <a:buChar char="•"/>
            </a:pPr>
            <a:r>
              <a:rPr lang="sv-SE" dirty="0">
                <a:latin typeface="+mn-lt"/>
              </a:rPr>
              <a:t>Ofta saknas information på andra språk och teckenspråk är sällsynt när det gäller information om naturområden</a:t>
            </a:r>
          </a:p>
          <a:p>
            <a:pPr marL="342900" indent="-342900">
              <a:buFont typeface="Arial" panose="020B0604020202020204" pitchFamily="34" charset="0"/>
              <a:buChar char="•"/>
            </a:pPr>
            <a:r>
              <a:rPr lang="sv-SE" dirty="0"/>
              <a:t>Svårt att söka på webbplatser och att hitta information (kräver ofta många steg)</a:t>
            </a:r>
          </a:p>
          <a:p>
            <a:pPr marL="1028700" lvl="1" indent="-342900"/>
            <a:r>
              <a:rPr lang="sv-SE" dirty="0"/>
              <a:t>problematik med att det finns flera olika ingångar, undersidor och skilda webbsidor om ett besöksmål</a:t>
            </a:r>
          </a:p>
          <a:p>
            <a:pPr marL="342900" indent="-342900">
              <a:buFont typeface="Arial" panose="020B0604020202020204" pitchFamily="34" charset="0"/>
              <a:buChar char="•"/>
            </a:pPr>
            <a:r>
              <a:rPr lang="sv-SE" dirty="0"/>
              <a:t>Information om en och samma plats och dess tillgänglighet skiljer sig åt beroende på webbplats eller undersida, t.ex. brist på konsekventa redogörelser om tillgänglighet utifrån terräng, sittplatser, framkomlighet </a:t>
            </a:r>
          </a:p>
          <a:p>
            <a:pPr marL="342900" indent="-342900">
              <a:buFont typeface="Arial" panose="020B0604020202020204" pitchFamily="34" charset="0"/>
              <a:buChar char="•"/>
            </a:pPr>
            <a:endParaRPr lang="sv-SE" dirty="0">
              <a:latin typeface="+mn-lt"/>
            </a:endParaRPr>
          </a:p>
          <a:p>
            <a:pPr marL="342900" indent="-342900">
              <a:buFont typeface="Arial" panose="020B0604020202020204" pitchFamily="34" charset="0"/>
              <a:buChar char="•"/>
            </a:pPr>
            <a:endParaRPr lang="sv-SE" dirty="0">
              <a:latin typeface="+mn-lt"/>
            </a:endParaRPr>
          </a:p>
          <a:p>
            <a:pPr marL="342900" indent="-342900">
              <a:buFont typeface="Arial" panose="020B0604020202020204" pitchFamily="34" charset="0"/>
              <a:buChar char="•"/>
            </a:pPr>
            <a:endParaRPr lang="sv-SE" dirty="0">
              <a:latin typeface="+mn-lt"/>
            </a:endParaRPr>
          </a:p>
          <a:p>
            <a:endParaRPr lang="sv-SE" dirty="0">
              <a:latin typeface="+mn-lt"/>
            </a:endParaRPr>
          </a:p>
        </p:txBody>
      </p:sp>
    </p:spTree>
    <p:extLst>
      <p:ext uri="{BB962C8B-B14F-4D97-AF65-F5344CB8AC3E}">
        <p14:creationId xmlns:p14="http://schemas.microsoft.com/office/powerpoint/2010/main" val="40488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08889" y="948369"/>
            <a:ext cx="9829799" cy="652145"/>
          </a:xfrm>
        </p:spPr>
        <p:txBody>
          <a:bodyPr/>
          <a:lstStyle/>
          <a:p>
            <a:r>
              <a:rPr lang="sv-SE" sz="2400" dirty="0"/>
              <a:t>Preliminära resultat från analys av webbsidor</a:t>
            </a:r>
          </a:p>
        </p:txBody>
      </p:sp>
      <p:sp>
        <p:nvSpPr>
          <p:cNvPr id="3" name="Platshållare för text 2"/>
          <p:cNvSpPr>
            <a:spLocks noGrp="1"/>
          </p:cNvSpPr>
          <p:nvPr>
            <p:ph type="body" sz="quarter" idx="13"/>
          </p:nvPr>
        </p:nvSpPr>
        <p:spPr>
          <a:xfrm>
            <a:off x="1108889" y="2020026"/>
            <a:ext cx="9419774" cy="3502111"/>
          </a:xfrm>
        </p:spPr>
        <p:txBody>
          <a:bodyPr/>
          <a:lstStyle/>
          <a:p>
            <a:pPr marL="342900" indent="-342900">
              <a:buFont typeface="Arial" panose="020B0604020202020204" pitchFamily="34" charset="0"/>
              <a:buChar char="•"/>
            </a:pPr>
            <a:r>
              <a:rPr lang="sv-SE" dirty="0">
                <a:latin typeface="+mn-lt"/>
              </a:rPr>
              <a:t>Bristfällig information gällande transporter till och från naturområden </a:t>
            </a:r>
          </a:p>
          <a:p>
            <a:pPr marL="342900" indent="-342900">
              <a:buFont typeface="Arial" panose="020B0604020202020204" pitchFamily="34" charset="0"/>
              <a:buChar char="•"/>
            </a:pPr>
            <a:r>
              <a:rPr lang="sv-SE" dirty="0">
                <a:latin typeface="+mn-lt"/>
              </a:rPr>
              <a:t>Brist på koppling mellan transport och destinationen. Ett exempel: båttransport i Stockholms skärgård kan vara anpassad för rullstol, men ingen information om och hur tillgänglighet ser ut på besöksmålet/destinationen</a:t>
            </a:r>
          </a:p>
          <a:p>
            <a:pPr marL="342900" indent="-342900">
              <a:buFont typeface="Arial" panose="020B0604020202020204" pitchFamily="34" charset="0"/>
              <a:buChar char="•"/>
            </a:pPr>
            <a:endParaRPr lang="sv-SE" dirty="0">
              <a:latin typeface="+mn-lt"/>
            </a:endParaRPr>
          </a:p>
          <a:p>
            <a:pPr marL="342900" indent="-342900">
              <a:buFont typeface="Arial" panose="020B0604020202020204" pitchFamily="34" charset="0"/>
              <a:buChar char="•"/>
            </a:pPr>
            <a:endParaRPr lang="sv-SE" dirty="0">
              <a:latin typeface="+mn-lt"/>
            </a:endParaRPr>
          </a:p>
          <a:p>
            <a:endParaRPr lang="sv-SE" dirty="0">
              <a:latin typeface="+mn-lt"/>
            </a:endParaRPr>
          </a:p>
        </p:txBody>
      </p:sp>
    </p:spTree>
    <p:extLst>
      <p:ext uri="{BB962C8B-B14F-4D97-AF65-F5344CB8AC3E}">
        <p14:creationId xmlns:p14="http://schemas.microsoft.com/office/powerpoint/2010/main" val="195889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364512" y="1221824"/>
            <a:ext cx="9829800" cy="652145"/>
          </a:xfrm>
        </p:spPr>
        <p:txBody>
          <a:bodyPr/>
          <a:lstStyle/>
          <a:p>
            <a:r>
              <a:rPr lang="sv-SE" sz="2400" dirty="0"/>
              <a:t>Vad menas med….</a:t>
            </a:r>
          </a:p>
        </p:txBody>
      </p:sp>
      <p:pic>
        <p:nvPicPr>
          <p:cNvPr id="5" name="Platshållare för innehåll 4" descr="bilden visar symbol för rullstol"/>
          <p:cNvPicPr>
            <a:picLocks noGrp="1" noChangeAspect="1"/>
          </p:cNvPicPr>
          <p:nvPr>
            <p:ph idx="1"/>
          </p:nvPr>
        </p:nvPicPr>
        <p:blipFill>
          <a:blip r:embed="rId3"/>
          <a:stretch>
            <a:fillRect/>
          </a:stretch>
        </p:blipFill>
        <p:spPr>
          <a:xfrm>
            <a:off x="1170744" y="2052084"/>
            <a:ext cx="3423683" cy="3423683"/>
          </a:xfrm>
          <a:prstGeom prst="rect">
            <a:avLst/>
          </a:prstGeom>
        </p:spPr>
      </p:pic>
      <p:sp>
        <p:nvSpPr>
          <p:cNvPr id="6" name="textruta 5"/>
          <p:cNvSpPr txBox="1"/>
          <p:nvPr/>
        </p:nvSpPr>
        <p:spPr>
          <a:xfrm>
            <a:off x="4638006" y="2094615"/>
            <a:ext cx="6556306" cy="3170099"/>
          </a:xfrm>
          <a:prstGeom prst="rect">
            <a:avLst/>
          </a:prstGeom>
          <a:noFill/>
        </p:spPr>
        <p:txBody>
          <a:bodyPr wrap="square" rtlCol="0">
            <a:spAutoFit/>
          </a:bodyPr>
          <a:lstStyle/>
          <a:p>
            <a:pPr marL="342900" indent="-342900">
              <a:spcBef>
                <a:spcPts val="1200"/>
              </a:spcBef>
              <a:buFont typeface="Arial" panose="020B0604020202020204" pitchFamily="34" charset="0"/>
              <a:buChar char="•"/>
            </a:pPr>
            <a:r>
              <a:rPr lang="sv-SE" sz="2000" dirty="0"/>
              <a:t>Stämmer den digitala informationen med verkligenheten?</a:t>
            </a:r>
          </a:p>
          <a:p>
            <a:pPr marL="342900" indent="-342900">
              <a:spcBef>
                <a:spcPts val="1200"/>
              </a:spcBef>
              <a:buFont typeface="Arial" panose="020B0604020202020204" pitchFamily="34" charset="0"/>
              <a:buChar char="•"/>
            </a:pPr>
            <a:r>
              <a:rPr lang="sv-SE" sz="2000" dirty="0"/>
              <a:t>Träramp för rullstol och barnvagn, samt tillgänglighetsanpassad brygga – men hur är skicket? </a:t>
            </a:r>
          </a:p>
          <a:p>
            <a:pPr marL="342900" indent="-342900">
              <a:spcBef>
                <a:spcPts val="1200"/>
              </a:spcBef>
              <a:buFont typeface="Arial" panose="020B0604020202020204" pitchFamily="34" charset="0"/>
              <a:buChar char="•"/>
            </a:pPr>
            <a:r>
              <a:rPr lang="sv-SE" sz="2000" dirty="0"/>
              <a:t>Är informationen på webbsidor tillförlitlig och uppdaterad?</a:t>
            </a:r>
          </a:p>
          <a:p>
            <a:pPr marL="342900" indent="-342900">
              <a:spcBef>
                <a:spcPts val="1200"/>
              </a:spcBef>
              <a:buFont typeface="Arial" panose="020B0604020202020204" pitchFamily="34" charset="0"/>
              <a:buChar char="•"/>
            </a:pPr>
            <a:r>
              <a:rPr lang="sv-SE" sz="2000" dirty="0"/>
              <a:t>Vad menas med ”rullstolsvänligt”?</a:t>
            </a:r>
          </a:p>
          <a:p>
            <a:pPr marL="342900" indent="-342900">
              <a:spcBef>
                <a:spcPts val="1200"/>
              </a:spcBef>
              <a:buFont typeface="Arial" panose="020B0604020202020204" pitchFamily="34" charset="0"/>
              <a:buChar char="•"/>
            </a:pPr>
            <a:r>
              <a:rPr lang="sv-SE" sz="2000" dirty="0"/>
              <a:t>Vad menas med ”nära” en toalett?</a:t>
            </a:r>
          </a:p>
        </p:txBody>
      </p:sp>
    </p:spTree>
    <p:extLst>
      <p:ext uri="{BB962C8B-B14F-4D97-AF65-F5344CB8AC3E}">
        <p14:creationId xmlns:p14="http://schemas.microsoft.com/office/powerpoint/2010/main" val="344317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77411" y="536069"/>
            <a:ext cx="10846676" cy="756648"/>
          </a:xfrm>
        </p:spPr>
        <p:txBody>
          <a:bodyPr/>
          <a:lstStyle/>
          <a:p>
            <a:r>
              <a:rPr lang="sv-SE" sz="2400" smtClean="0"/>
              <a:t>Preliminära s</a:t>
            </a:r>
            <a:r>
              <a:rPr lang="sv-SE" sz="2400" smtClean="0"/>
              <a:t>lutsatser</a:t>
            </a:r>
            <a:endParaRPr lang="sv-SE" sz="2400" dirty="0"/>
          </a:p>
        </p:txBody>
      </p:sp>
      <p:sp>
        <p:nvSpPr>
          <p:cNvPr id="8" name="textruta 7"/>
          <p:cNvSpPr txBox="1"/>
          <p:nvPr/>
        </p:nvSpPr>
        <p:spPr>
          <a:xfrm>
            <a:off x="893135" y="1176438"/>
            <a:ext cx="10356112" cy="5447645"/>
          </a:xfrm>
          <a:prstGeom prst="rect">
            <a:avLst/>
          </a:prstGeom>
          <a:noFill/>
        </p:spPr>
        <p:txBody>
          <a:bodyPr wrap="square" rtlCol="0">
            <a:spAutoFit/>
          </a:bodyPr>
          <a:lstStyle/>
          <a:p>
            <a:pPr marL="361950" indent="-361950">
              <a:buFont typeface="Arial" panose="020B0604020202020204" pitchFamily="34" charset="0"/>
              <a:buChar char="•"/>
            </a:pPr>
            <a:r>
              <a:rPr lang="sv-SE" sz="2000" dirty="0"/>
              <a:t>Goda intentioner och stor variation</a:t>
            </a:r>
          </a:p>
          <a:p>
            <a:pPr marL="361950" indent="-361950">
              <a:buFont typeface="Arial" panose="020B0604020202020204" pitchFamily="34" charset="0"/>
              <a:buChar char="•"/>
            </a:pPr>
            <a:endParaRPr lang="sv-SE" sz="2000" dirty="0"/>
          </a:p>
          <a:p>
            <a:pPr marL="361950" indent="-361950">
              <a:buFont typeface="Arial" panose="020B0604020202020204" pitchFamily="34" charset="0"/>
              <a:buChar char="•"/>
            </a:pPr>
            <a:r>
              <a:rPr lang="sv-SE" sz="2000" dirty="0"/>
              <a:t>Generellt är det svårt att navigera/hitta rätt – krävs många sökningar och många klick</a:t>
            </a:r>
          </a:p>
          <a:p>
            <a:endParaRPr lang="sv-SE" sz="2000" dirty="0"/>
          </a:p>
          <a:p>
            <a:pPr marL="361950" indent="-361950">
              <a:buFont typeface="Arial" panose="020B0604020202020204" pitchFamily="34" charset="0"/>
              <a:buChar char="•"/>
            </a:pPr>
            <a:r>
              <a:rPr lang="sv-SE" sz="2000" dirty="0"/>
              <a:t>Generellt otillräcklig information på turistdestinationers webbsidor </a:t>
            </a:r>
          </a:p>
          <a:p>
            <a:pPr marL="819150" lvl="1" indent="-361950">
              <a:buFont typeface="Arial" panose="020B0604020202020204" pitchFamily="34" charset="0"/>
              <a:buChar char="•"/>
            </a:pPr>
            <a:r>
              <a:rPr lang="sv-SE" dirty="0"/>
              <a:t>Det mesta av informationen om tillgänglighet i naturområden vänder sig till lokalbefolkning, mer sällan till långväga turister (t.ex. transporter, mat och boende)</a:t>
            </a:r>
          </a:p>
          <a:p>
            <a:endParaRPr lang="sv-SE" sz="2000" dirty="0"/>
          </a:p>
          <a:p>
            <a:pPr marL="361950" indent="-361950">
              <a:buFont typeface="Arial" panose="020B0604020202020204" pitchFamily="34" charset="0"/>
              <a:buChar char="•"/>
            </a:pPr>
            <a:r>
              <a:rPr lang="sv-SE" sz="2000" dirty="0"/>
              <a:t>Generellt stora brister vad gäller detaljer hur naturmiljön ser ut, dess terräng, avstånd och infrastruktur, transporter och vad som finns att se, göra och uppleva </a:t>
            </a:r>
          </a:p>
          <a:p>
            <a:pPr marL="819150" lvl="1" indent="-361950">
              <a:buFont typeface="Arial" panose="020B0604020202020204" pitchFamily="34" charset="0"/>
              <a:buChar char="•"/>
            </a:pPr>
            <a:r>
              <a:rPr lang="sv-SE" dirty="0"/>
              <a:t>Informationen måste vara tillförlitlig och uppdaterad</a:t>
            </a:r>
          </a:p>
          <a:p>
            <a:pPr marL="819150" lvl="1" indent="-361950">
              <a:buFont typeface="Arial" panose="020B0604020202020204" pitchFamily="34" charset="0"/>
              <a:buChar char="•"/>
            </a:pPr>
            <a:r>
              <a:rPr lang="sv-SE" dirty="0"/>
              <a:t>Olika presentationer av innehåll så besökaren själv kan göra sig en uppfattning </a:t>
            </a:r>
          </a:p>
          <a:p>
            <a:pPr marL="819150" lvl="1" indent="-361950">
              <a:buFont typeface="Arial" panose="020B0604020202020204" pitchFamily="34" charset="0"/>
              <a:buChar char="•"/>
            </a:pPr>
            <a:r>
              <a:rPr lang="sv-SE" dirty="0"/>
              <a:t>Information om hela resan</a:t>
            </a:r>
          </a:p>
          <a:p>
            <a:pPr lvl="1"/>
            <a:endParaRPr lang="sv-SE" dirty="0"/>
          </a:p>
          <a:p>
            <a:pPr marL="361950" indent="-361950">
              <a:buFont typeface="Arial" panose="020B0604020202020204" pitchFamily="34" charset="0"/>
              <a:buChar char="•"/>
            </a:pPr>
            <a:r>
              <a:rPr lang="sv-SE" sz="2000" dirty="0"/>
              <a:t>Finns ingen samlad information om tillgänglig naturturism i Sverige</a:t>
            </a:r>
          </a:p>
          <a:p>
            <a:endParaRPr lang="sv-SE" sz="2000" dirty="0"/>
          </a:p>
          <a:p>
            <a:endParaRPr lang="sv-SE" sz="2000" dirty="0"/>
          </a:p>
          <a:p>
            <a:endParaRPr lang="sv-SE" sz="2000" dirty="0"/>
          </a:p>
        </p:txBody>
      </p:sp>
    </p:spTree>
    <p:extLst>
      <p:ext uri="{BB962C8B-B14F-4D97-AF65-F5344CB8AC3E}">
        <p14:creationId xmlns:p14="http://schemas.microsoft.com/office/powerpoint/2010/main" val="109472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fade">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fade">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animEffect transition="in" filter="fade">
                                      <p:cBhvr>
                                        <p:cTn id="27" dur="500"/>
                                        <p:tgtEl>
                                          <p:spTgt spid="8">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8" end="8"/>
                                            </p:txEl>
                                          </p:spTgt>
                                        </p:tgtEl>
                                        <p:attrNameLst>
                                          <p:attrName>style.visibility</p:attrName>
                                        </p:attrNameLst>
                                      </p:cBhvr>
                                      <p:to>
                                        <p:strVal val="visible"/>
                                      </p:to>
                                    </p:set>
                                    <p:animEffect transition="in" filter="fade">
                                      <p:cBhvr>
                                        <p:cTn id="32" dur="500"/>
                                        <p:tgtEl>
                                          <p:spTgt spid="8">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9" end="9"/>
                                            </p:txEl>
                                          </p:spTgt>
                                        </p:tgtEl>
                                        <p:attrNameLst>
                                          <p:attrName>style.visibility</p:attrName>
                                        </p:attrNameLst>
                                      </p:cBhvr>
                                      <p:to>
                                        <p:strVal val="visible"/>
                                      </p:to>
                                    </p:set>
                                    <p:animEffect transition="in" filter="fade">
                                      <p:cBhvr>
                                        <p:cTn id="37" dur="500"/>
                                        <p:tgtEl>
                                          <p:spTgt spid="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10" end="10"/>
                                            </p:txEl>
                                          </p:spTgt>
                                        </p:tgtEl>
                                        <p:attrNameLst>
                                          <p:attrName>style.visibility</p:attrName>
                                        </p:attrNameLst>
                                      </p:cBhvr>
                                      <p:to>
                                        <p:strVal val="visible"/>
                                      </p:to>
                                    </p:set>
                                    <p:animEffect transition="in" filter="fade">
                                      <p:cBhvr>
                                        <p:cTn id="42" dur="500"/>
                                        <p:tgtEl>
                                          <p:spTgt spid="8">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12" end="12"/>
                                            </p:txEl>
                                          </p:spTgt>
                                        </p:tgtEl>
                                        <p:attrNameLst>
                                          <p:attrName>style.visibility</p:attrName>
                                        </p:attrNameLst>
                                      </p:cBhvr>
                                      <p:to>
                                        <p:strVal val="visible"/>
                                      </p:to>
                                    </p:set>
                                    <p:animEffect transition="in" filter="fade">
                                      <p:cBhvr>
                                        <p:cTn id="47"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94290" y="3857620"/>
            <a:ext cx="8605162" cy="3262432"/>
          </a:xfrm>
          <a:prstGeom prst="rect">
            <a:avLst/>
          </a:prstGeom>
        </p:spPr>
        <p:txBody>
          <a:bodyPr wrap="square">
            <a:spAutoFit/>
          </a:bodyPr>
          <a:lstStyle/>
          <a:p>
            <a:endParaRPr lang="sv-SE" sz="2800" dirty="0"/>
          </a:p>
          <a:p>
            <a:r>
              <a:rPr lang="sv-SE" sz="2000" dirty="0"/>
              <a:t>För dig som vill veta mer:</a:t>
            </a:r>
          </a:p>
          <a:p>
            <a:pPr algn="ctr"/>
            <a:endParaRPr lang="sv-SE" sz="2000" dirty="0"/>
          </a:p>
          <a:p>
            <a:r>
              <a:rPr lang="sv-SE" sz="2000" b="1" dirty="0">
                <a:hlinkClick r:id="rId2"/>
              </a:rPr>
              <a:t>Projektets hemsida </a:t>
            </a:r>
            <a:r>
              <a:rPr lang="sv-SE" sz="2000" dirty="0"/>
              <a:t>med nyhetsbrev, publikationer och beskrivning av aktiviteter i projektet.</a:t>
            </a:r>
          </a:p>
          <a:p>
            <a:endParaRPr lang="sv-SE" sz="2000" dirty="0"/>
          </a:p>
          <a:p>
            <a:r>
              <a:rPr lang="sv-SE" sz="2000" b="1" dirty="0"/>
              <a:t>Kontakt</a:t>
            </a:r>
            <a:r>
              <a:rPr lang="sv-SE" sz="2000" dirty="0"/>
              <a:t>: Sandra Wall-Reinius, Etour, Mittuniversitetet</a:t>
            </a:r>
          </a:p>
          <a:p>
            <a:r>
              <a:rPr lang="sv-SE" sz="2000" dirty="0">
                <a:hlinkClick r:id="rId3"/>
              </a:rPr>
              <a:t>sandra.wall-reinius@miun.se</a:t>
            </a:r>
            <a:r>
              <a:rPr lang="sv-SE" sz="2000" dirty="0"/>
              <a:t>, </a:t>
            </a:r>
            <a:r>
              <a:rPr lang="sv-SE" sz="2000" dirty="0" err="1"/>
              <a:t>tel</a:t>
            </a:r>
            <a:r>
              <a:rPr lang="sv-SE" sz="2000" dirty="0"/>
              <a:t> 0727045846</a:t>
            </a:r>
          </a:p>
          <a:p>
            <a:endParaRPr lang="sv-SE" dirty="0"/>
          </a:p>
          <a:p>
            <a:endParaRPr lang="sv-SE" sz="2000" dirty="0"/>
          </a:p>
        </p:txBody>
      </p:sp>
      <p:pic>
        <p:nvPicPr>
          <p:cNvPr id="3" name="Bildobjekt 2" descr="logga för Besöksnäringens forsknings- och utvecklingsfond, en av projektets finansiäre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5749" y="1473960"/>
            <a:ext cx="1613181" cy="1636309"/>
          </a:xfrm>
          <a:prstGeom prst="rect">
            <a:avLst/>
          </a:prstGeom>
        </p:spPr>
      </p:pic>
      <p:pic>
        <p:nvPicPr>
          <p:cNvPr id="4" name="Picture 2" descr="logga för östersunds kommun, en av projektets finansiärer&#10;&#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36513" y="3380581"/>
            <a:ext cx="2568655" cy="934029"/>
          </a:xfrm>
          <a:prstGeom prst="rect">
            <a:avLst/>
          </a:prstGeom>
          <a:noFill/>
          <a:extLst>
            <a:ext uri="{909E8E84-426E-40DD-AFC4-6F175D3DCCD1}">
              <a14:hiddenFill xmlns:a14="http://schemas.microsoft.com/office/drawing/2010/main">
                <a:solidFill>
                  <a:srgbClr val="FFFFFF"/>
                </a:solidFill>
              </a14:hiddenFill>
            </a:ext>
          </a:extLst>
        </p:spPr>
      </p:pic>
      <p:sp>
        <p:nvSpPr>
          <p:cNvPr id="5" name="Rektangel 4"/>
          <p:cNvSpPr/>
          <p:nvPr/>
        </p:nvSpPr>
        <p:spPr>
          <a:xfrm>
            <a:off x="830315" y="1062121"/>
            <a:ext cx="9165021" cy="2062103"/>
          </a:xfrm>
          <a:prstGeom prst="rect">
            <a:avLst/>
          </a:prstGeom>
        </p:spPr>
        <p:txBody>
          <a:bodyPr wrap="square">
            <a:spAutoFit/>
          </a:bodyPr>
          <a:lstStyle/>
          <a:p>
            <a:pPr algn="ctr"/>
            <a:r>
              <a:rPr lang="sv-SE" sz="8000" dirty="0"/>
              <a:t>TACK!</a:t>
            </a:r>
          </a:p>
          <a:p>
            <a:pPr algn="ctr"/>
            <a:endParaRPr lang="sv-SE" sz="2800" dirty="0"/>
          </a:p>
          <a:p>
            <a:endParaRPr lang="sv-SE" sz="2000" dirty="0"/>
          </a:p>
        </p:txBody>
      </p:sp>
      <p:pic>
        <p:nvPicPr>
          <p:cNvPr id="7" name="Picture 2" descr="logga för Norrbacka-Eugeniastiftelsen, en av projektets finansiäre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338782" y="4584922"/>
            <a:ext cx="2714035" cy="1085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06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321857" y="1331370"/>
            <a:ext cx="8472668" cy="3187924"/>
          </a:xfrm>
          <a:prstGeom prst="rect">
            <a:avLst/>
          </a:prstGeom>
        </p:spPr>
        <p:txBody>
          <a:bodyPr wrap="square">
            <a:spAutoFit/>
          </a:bodyPr>
          <a:lstStyle/>
          <a:p>
            <a:pPr>
              <a:lnSpc>
                <a:spcPct val="107000"/>
              </a:lnSpc>
              <a:spcAft>
                <a:spcPts val="0"/>
              </a:spcAft>
            </a:pPr>
            <a:r>
              <a:rPr lang="sv-SE" sz="2400" b="1" dirty="0">
                <a:ea typeface="Calibri" panose="020F0502020204030204" pitchFamily="34" charset="0"/>
                <a:cs typeface="Times New Roman" panose="02020603050405020304" pitchFamily="18" charset="0"/>
              </a:rPr>
              <a:t>Exempel på hinder för personer med funktionsnedsättningar att delta i turism:</a:t>
            </a:r>
          </a:p>
          <a:p>
            <a:pPr>
              <a:lnSpc>
                <a:spcPct val="107000"/>
              </a:lnSpc>
              <a:spcAft>
                <a:spcPts val="0"/>
              </a:spcAft>
            </a:pPr>
            <a:endParaRPr lang="sv-SE" sz="2400" dirty="0">
              <a:ea typeface="Calibri" panose="020F0502020204030204" pitchFamily="34" charset="0"/>
              <a:cs typeface="Times New Roman" panose="02020603050405020304" pitchFamily="18" charset="0"/>
            </a:endParaRPr>
          </a:p>
          <a:p>
            <a:pPr marL="342900" indent="-342900">
              <a:lnSpc>
                <a:spcPct val="107000"/>
              </a:lnSpc>
              <a:spcAft>
                <a:spcPts val="0"/>
              </a:spcAft>
              <a:buFont typeface="Arial" panose="020B0604020202020204" pitchFamily="34" charset="0"/>
              <a:buChar char="•"/>
            </a:pPr>
            <a:r>
              <a:rPr lang="sv-SE" sz="2000" dirty="0">
                <a:ea typeface="Calibri" panose="020F0502020204030204" pitchFamily="34" charset="0"/>
                <a:cs typeface="Times New Roman" panose="02020603050405020304" pitchFamily="18" charset="0"/>
              </a:rPr>
              <a:t>Transportsystem, boende, attraktioner</a:t>
            </a:r>
          </a:p>
          <a:p>
            <a:pPr marL="342900" indent="-342900">
              <a:lnSpc>
                <a:spcPct val="107000"/>
              </a:lnSpc>
              <a:spcAft>
                <a:spcPts val="0"/>
              </a:spcAft>
              <a:buFont typeface="Arial" panose="020B0604020202020204" pitchFamily="34" charset="0"/>
              <a:buChar char="•"/>
            </a:pPr>
            <a:r>
              <a:rPr lang="sv-SE" sz="2000" dirty="0">
                <a:ea typeface="Calibri" panose="020F0502020204030204" pitchFamily="34" charset="0"/>
                <a:cs typeface="Times New Roman" panose="02020603050405020304" pitchFamily="18" charset="0"/>
              </a:rPr>
              <a:t>Negativa attityder hos individer och i samhället</a:t>
            </a:r>
          </a:p>
          <a:p>
            <a:pPr marL="342900" indent="-342900">
              <a:lnSpc>
                <a:spcPct val="107000"/>
              </a:lnSpc>
              <a:spcAft>
                <a:spcPts val="0"/>
              </a:spcAft>
              <a:buFont typeface="Arial" panose="020B0604020202020204" pitchFamily="34" charset="0"/>
              <a:buChar char="•"/>
            </a:pPr>
            <a:r>
              <a:rPr lang="sv-SE" sz="2000" dirty="0">
                <a:ea typeface="Calibri" panose="020F0502020204030204" pitchFamily="34" charset="0"/>
                <a:cs typeface="Times New Roman" panose="02020603050405020304" pitchFamily="18" charset="0"/>
              </a:rPr>
              <a:t>Brist på information</a:t>
            </a:r>
          </a:p>
          <a:p>
            <a:pPr>
              <a:lnSpc>
                <a:spcPct val="107000"/>
              </a:lnSpc>
              <a:spcAft>
                <a:spcPts val="0"/>
              </a:spcAft>
            </a:pPr>
            <a:endParaRPr lang="en-US" sz="2000" dirty="0">
              <a:ea typeface="Calibri" panose="020F0502020204030204" pitchFamily="34" charset="0"/>
              <a:cs typeface="Times New Roman" panose="02020603050405020304" pitchFamily="18" charset="0"/>
            </a:endParaRPr>
          </a:p>
          <a:p>
            <a:pPr>
              <a:lnSpc>
                <a:spcPct val="107000"/>
              </a:lnSpc>
              <a:spcAft>
                <a:spcPts val="0"/>
              </a:spcAft>
            </a:pPr>
            <a:endParaRPr lang="en-US" sz="2000" dirty="0">
              <a:ea typeface="Calibri" panose="020F0502020204030204" pitchFamily="34" charset="0"/>
              <a:cs typeface="Times New Roman" panose="02020603050405020304" pitchFamily="18" charset="0"/>
            </a:endParaRPr>
          </a:p>
          <a:p>
            <a:pPr>
              <a:lnSpc>
                <a:spcPct val="107000"/>
              </a:lnSpc>
              <a:spcAft>
                <a:spcPts val="0"/>
              </a:spcAft>
            </a:pPr>
            <a:r>
              <a:rPr lang="en-US" sz="1600" dirty="0" err="1">
                <a:ea typeface="Calibri" panose="020F0502020204030204" pitchFamily="34" charset="0"/>
                <a:cs typeface="Times New Roman" panose="02020603050405020304" pitchFamily="18" charset="0"/>
              </a:rPr>
              <a:t>Källor</a:t>
            </a:r>
            <a:r>
              <a:rPr lang="en-US" sz="1600" dirty="0">
                <a:ea typeface="Calibri" panose="020F0502020204030204" pitchFamily="34" charset="0"/>
                <a:cs typeface="Times New Roman" panose="02020603050405020304" pitchFamily="18" charset="0"/>
              </a:rPr>
              <a:t>: </a:t>
            </a:r>
            <a:r>
              <a:rPr lang="en-US" sz="1600" dirty="0" err="1">
                <a:ea typeface="Calibri" panose="020F0502020204030204" pitchFamily="34" charset="0"/>
                <a:cs typeface="Times New Roman" panose="02020603050405020304" pitchFamily="18" charset="0"/>
              </a:rPr>
              <a:t>Wrigth</a:t>
            </a:r>
            <a:r>
              <a:rPr lang="en-US" sz="1600" dirty="0">
                <a:ea typeface="Calibri" panose="020F0502020204030204" pitchFamily="34" charset="0"/>
                <a:cs typeface="Times New Roman" panose="02020603050405020304" pitchFamily="18" charset="0"/>
              </a:rPr>
              <a:t> 2012; </a:t>
            </a:r>
            <a:r>
              <a:rPr lang="en-US" sz="1600" dirty="0" err="1">
                <a:ea typeface="Calibri" panose="020F0502020204030204" pitchFamily="34" charset="0"/>
                <a:cs typeface="Times New Roman" panose="02020603050405020304" pitchFamily="18" charset="0"/>
              </a:rPr>
              <a:t>Eichhorn</a:t>
            </a:r>
            <a:r>
              <a:rPr lang="en-US" sz="1600" dirty="0">
                <a:ea typeface="Calibri" panose="020F0502020204030204" pitchFamily="34" charset="0"/>
                <a:cs typeface="Times New Roman" panose="02020603050405020304" pitchFamily="18" charset="0"/>
              </a:rPr>
              <a:t> &amp; </a:t>
            </a:r>
            <a:r>
              <a:rPr lang="en-US" sz="1600" dirty="0" err="1">
                <a:ea typeface="Calibri" panose="020F0502020204030204" pitchFamily="34" charset="0"/>
                <a:cs typeface="Times New Roman" panose="02020603050405020304" pitchFamily="18" charset="0"/>
              </a:rPr>
              <a:t>Buhalis</a:t>
            </a:r>
            <a:r>
              <a:rPr lang="en-US" sz="1600" dirty="0">
                <a:ea typeface="Calibri" panose="020F0502020204030204" pitchFamily="34" charset="0"/>
                <a:cs typeface="Times New Roman" panose="02020603050405020304" pitchFamily="18" charset="0"/>
              </a:rPr>
              <a:t> 2011; </a:t>
            </a:r>
            <a:r>
              <a:rPr lang="en-US" sz="1600" dirty="0" err="1">
                <a:ea typeface="Calibri" panose="020F0502020204030204" pitchFamily="34" charset="0"/>
                <a:cs typeface="Times New Roman" panose="02020603050405020304" pitchFamily="18" charset="0"/>
              </a:rPr>
              <a:t>Daruwalla</a:t>
            </a:r>
            <a:r>
              <a:rPr lang="en-US" sz="1600" dirty="0">
                <a:ea typeface="Calibri" panose="020F0502020204030204" pitchFamily="34" charset="0"/>
                <a:cs typeface="Times New Roman" panose="02020603050405020304" pitchFamily="18" charset="0"/>
              </a:rPr>
              <a:t> &amp; Darcy 2005</a:t>
            </a:r>
          </a:p>
        </p:txBody>
      </p:sp>
    </p:spTree>
    <p:extLst>
      <p:ext uri="{BB962C8B-B14F-4D97-AF65-F5344CB8AC3E}">
        <p14:creationId xmlns:p14="http://schemas.microsoft.com/office/powerpoint/2010/main" val="4289795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031770" y="859946"/>
            <a:ext cx="8988001" cy="788400"/>
          </a:xfrm>
        </p:spPr>
        <p:txBody>
          <a:bodyPr/>
          <a:lstStyle/>
          <a:p>
            <a:r>
              <a:rPr lang="sv-SE" sz="2400" dirty="0">
                <a:solidFill>
                  <a:schemeClr val="tx1"/>
                </a:solidFill>
              </a:rPr>
              <a:t>Brist på information som hinder för inkluderande naturturism och rekreation</a:t>
            </a:r>
          </a:p>
        </p:txBody>
      </p:sp>
      <p:sp>
        <p:nvSpPr>
          <p:cNvPr id="2" name="Rektangel 1"/>
          <p:cNvSpPr/>
          <p:nvPr/>
        </p:nvSpPr>
        <p:spPr>
          <a:xfrm>
            <a:off x="1031770" y="1909487"/>
            <a:ext cx="10089886" cy="3562835"/>
          </a:xfrm>
          <a:prstGeom prst="rect">
            <a:avLst/>
          </a:prstGeom>
        </p:spPr>
        <p:txBody>
          <a:bodyPr wrap="square">
            <a:spAutoFit/>
          </a:bodyPr>
          <a:lstStyle/>
          <a:p>
            <a:pPr marL="342900" indent="-342900">
              <a:buFont typeface="Arial" panose="020B0604020202020204" pitchFamily="34" charset="0"/>
              <a:buChar char="•"/>
            </a:pPr>
            <a:r>
              <a:rPr lang="sv-SE" sz="2000" dirty="0"/>
              <a:t>Informationens kvalitet påverkar nöjdhet och beslut </a:t>
            </a:r>
          </a:p>
          <a:p>
            <a:endParaRPr lang="sv-SE" sz="2000" dirty="0"/>
          </a:p>
          <a:p>
            <a:pPr marL="342900" indent="-342900">
              <a:buFont typeface="Arial" panose="020B0604020202020204" pitchFamily="34" charset="0"/>
              <a:buChar char="•"/>
            </a:pPr>
            <a:r>
              <a:rPr lang="sv-SE" sz="2000" dirty="0"/>
              <a:t>Tillgång till korrekt och tillförlitlig information är viktigt för att kunna planera och delta</a:t>
            </a:r>
          </a:p>
          <a:p>
            <a:endParaRPr lang="en-US" sz="2000" dirty="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sv-SE" sz="2000" dirty="0"/>
              <a:t>Brist på korrekt information till personer med funktionsnedsättningar kan bero på negativa attityder hos individer/organisationen</a:t>
            </a:r>
          </a:p>
          <a:p>
            <a:pPr marL="342900" indent="-342900">
              <a:lnSpc>
                <a:spcPct val="107000"/>
              </a:lnSpc>
              <a:buFont typeface="Arial" panose="020B0604020202020204" pitchFamily="34" charset="0"/>
              <a:buChar char="•"/>
            </a:pPr>
            <a:endParaRPr lang="sv-SE" sz="2000" dirty="0"/>
          </a:p>
          <a:p>
            <a:pPr marL="342900" indent="-342900">
              <a:lnSpc>
                <a:spcPct val="107000"/>
              </a:lnSpc>
              <a:buFont typeface="Arial" panose="020B0604020202020204" pitchFamily="34" charset="0"/>
              <a:buChar char="•"/>
            </a:pPr>
            <a:r>
              <a:rPr lang="sv-SE" sz="2000" dirty="0"/>
              <a:t>Personer med funktionsnedsättningar behöver generellt sett mer detaljerad information om destinationen</a:t>
            </a:r>
          </a:p>
          <a:p>
            <a:pPr>
              <a:lnSpc>
                <a:spcPct val="107000"/>
              </a:lnSpc>
            </a:pPr>
            <a:endParaRPr lang="en-US" sz="2000" dirty="0">
              <a:ea typeface="Calibri" panose="020F0502020204030204" pitchFamily="34" charset="0"/>
              <a:cs typeface="Times New Roman" panose="02020603050405020304" pitchFamily="18" charset="0"/>
            </a:endParaRPr>
          </a:p>
          <a:p>
            <a:pPr>
              <a:lnSpc>
                <a:spcPct val="107000"/>
              </a:lnSpc>
              <a:spcAft>
                <a:spcPts val="0"/>
              </a:spcAft>
            </a:pPr>
            <a:r>
              <a:rPr lang="sv-SE" sz="1600" dirty="0">
                <a:ea typeface="Calibri" panose="020F0502020204030204" pitchFamily="34" charset="0"/>
                <a:cs typeface="Times New Roman" panose="02020603050405020304" pitchFamily="18" charset="0"/>
              </a:rPr>
              <a:t>Källor: t.ex. Wright, 2012</a:t>
            </a:r>
          </a:p>
        </p:txBody>
      </p:sp>
    </p:spTree>
    <p:extLst>
      <p:ext uri="{BB962C8B-B14F-4D97-AF65-F5344CB8AC3E}">
        <p14:creationId xmlns:p14="http://schemas.microsoft.com/office/powerpoint/2010/main" val="271745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83673" y="582686"/>
            <a:ext cx="9829800" cy="652145"/>
          </a:xfrm>
        </p:spPr>
        <p:txBody>
          <a:bodyPr/>
          <a:lstStyle/>
          <a:p>
            <a:r>
              <a:rPr lang="sv-SE" sz="2400" dirty="0"/>
              <a:t>Tillgänglighet på turismwebbplatser </a:t>
            </a:r>
          </a:p>
        </p:txBody>
      </p:sp>
      <p:sp>
        <p:nvSpPr>
          <p:cNvPr id="4" name="Platshållare för innehåll 3"/>
          <p:cNvSpPr>
            <a:spLocks noGrp="1"/>
          </p:cNvSpPr>
          <p:nvPr>
            <p:ph idx="1"/>
          </p:nvPr>
        </p:nvSpPr>
        <p:spPr>
          <a:xfrm>
            <a:off x="1021895" y="1234831"/>
            <a:ext cx="10099761" cy="5638326"/>
          </a:xfrm>
        </p:spPr>
        <p:txBody>
          <a:bodyPr/>
          <a:lstStyle/>
          <a:p>
            <a:r>
              <a:rPr lang="sv-SE" dirty="0"/>
              <a:t>Webbplatsens tillgänglighet inkluderar frågor som textalternativ, olika presentationer av innehåll, navigering och möjlighet till hjälptekniker </a:t>
            </a:r>
            <a:r>
              <a:rPr lang="sv-SE" sz="1600" dirty="0"/>
              <a:t>(se t.ex. </a:t>
            </a:r>
            <a:r>
              <a:rPr lang="sv-SE" sz="1600" dirty="0" err="1"/>
              <a:t>Domínguez</a:t>
            </a:r>
            <a:r>
              <a:rPr lang="sv-SE" sz="1600" dirty="0"/>
              <a:t> Vila et al., 2018; </a:t>
            </a:r>
            <a:r>
              <a:rPr lang="sv-SE" sz="1600" dirty="0" err="1"/>
              <a:t>Zajadacz</a:t>
            </a:r>
            <a:r>
              <a:rPr lang="sv-SE" sz="1600" dirty="0"/>
              <a:t>, 2014)</a:t>
            </a:r>
            <a:r>
              <a:rPr lang="sv-SE" sz="1800" dirty="0"/>
              <a:t>.</a:t>
            </a:r>
          </a:p>
          <a:p>
            <a:r>
              <a:rPr lang="sv-SE" dirty="0"/>
              <a:t>Fallstudieområden med fokus på hur olika aktörer presenterar naturområden ur tillgänglighetsaspekter: </a:t>
            </a:r>
          </a:p>
          <a:p>
            <a:pPr lvl="1"/>
            <a:r>
              <a:rPr lang="sv-SE" dirty="0"/>
              <a:t>Askersunds kommun/Örebro län </a:t>
            </a:r>
          </a:p>
          <a:p>
            <a:pPr lvl="1"/>
            <a:r>
              <a:rPr lang="sv-SE" dirty="0"/>
              <a:t>Jämtlandsfjällen/Jämtlands län, inklusive fördjupning av Östersunds kommun</a:t>
            </a:r>
          </a:p>
          <a:p>
            <a:pPr lvl="1"/>
            <a:r>
              <a:rPr lang="sv-SE" dirty="0"/>
              <a:t> Stockholms skärgård/Stockholms län</a:t>
            </a:r>
          </a:p>
          <a:p>
            <a:r>
              <a:rPr lang="sv-SE" dirty="0"/>
              <a:t>Vår studie av webbplatser inkluderar:</a:t>
            </a:r>
          </a:p>
          <a:p>
            <a:pPr lvl="1"/>
            <a:r>
              <a:rPr lang="sv-SE" dirty="0"/>
              <a:t>Offentliga aktörer (t.ex. länsstyrelse och kommuner)</a:t>
            </a:r>
          </a:p>
          <a:p>
            <a:pPr lvl="1"/>
            <a:r>
              <a:rPr lang="sv-SE" dirty="0"/>
              <a:t>Turismaktörer (t.ex. destinationer och företag)</a:t>
            </a:r>
          </a:p>
          <a:p>
            <a:pPr lvl="1"/>
            <a:r>
              <a:rPr lang="sv-SE" dirty="0"/>
              <a:t>Naturområden (t.ex. rekreationsområden, naturreservat och nationalparker)</a:t>
            </a:r>
          </a:p>
          <a:p>
            <a:pPr marL="457200" lvl="1" indent="0">
              <a:buNone/>
            </a:pPr>
            <a:endParaRPr lang="sv-SE" dirty="0"/>
          </a:p>
          <a:p>
            <a:pPr marL="457200" lvl="1" indent="0">
              <a:buNone/>
            </a:pPr>
            <a:r>
              <a:rPr lang="sv-SE" i="1" dirty="0"/>
              <a:t>Preliminära resultat</a:t>
            </a:r>
          </a:p>
          <a:p>
            <a:pPr marL="457200" lvl="1" indent="0">
              <a:buNone/>
            </a:pPr>
            <a:r>
              <a:rPr lang="sv-SE" i="1" dirty="0"/>
              <a:t>Först några röster från personer som vi intervjuat…</a:t>
            </a:r>
          </a:p>
          <a:p>
            <a:endParaRPr lang="sv-SE" sz="1800" dirty="0"/>
          </a:p>
        </p:txBody>
      </p:sp>
    </p:spTree>
    <p:extLst>
      <p:ext uri="{BB962C8B-B14F-4D97-AF65-F5344CB8AC3E}">
        <p14:creationId xmlns:p14="http://schemas.microsoft.com/office/powerpoint/2010/main" val="117103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500"/>
                                        <p:tgtEl>
                                          <p:spTgt spid="4">
                                            <p:txEl>
                                              <p:pRg st="10" end="10"/>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4">
                                            <p:txEl>
                                              <p:pRg st="11" end="11"/>
                                            </p:txEl>
                                          </p:spTgt>
                                        </p:tgtEl>
                                        <p:attrNameLst>
                                          <p:attrName>style.visibility</p:attrName>
                                        </p:attrNameLst>
                                      </p:cBhvr>
                                      <p:to>
                                        <p:strVal val="visible"/>
                                      </p:to>
                                    </p:set>
                                    <p:animEffect transition="in" filter="fade">
                                      <p:cBhvr>
                                        <p:cTn id="38"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44728" y="961839"/>
            <a:ext cx="9829799" cy="652145"/>
          </a:xfrm>
        </p:spPr>
        <p:txBody>
          <a:bodyPr/>
          <a:lstStyle/>
          <a:p>
            <a:r>
              <a:rPr lang="sv-SE" dirty="0"/>
              <a:t>Citat från intervjuer  #1</a:t>
            </a:r>
          </a:p>
        </p:txBody>
      </p:sp>
      <p:sp>
        <p:nvSpPr>
          <p:cNvPr id="3" name="Platshållare för text 2"/>
          <p:cNvSpPr>
            <a:spLocks noGrp="1"/>
          </p:cNvSpPr>
          <p:nvPr>
            <p:ph type="body" sz="quarter" idx="13"/>
          </p:nvPr>
        </p:nvSpPr>
        <p:spPr>
          <a:xfrm>
            <a:off x="2088815" y="1624617"/>
            <a:ext cx="8520545" cy="3744825"/>
          </a:xfrm>
        </p:spPr>
        <p:txBody>
          <a:bodyPr/>
          <a:lstStyle/>
          <a:p>
            <a:pPr algn="ctr"/>
            <a:r>
              <a:rPr lang="sv-SE" sz="2400" i="1" dirty="0"/>
              <a:t>Det vore bra om kommuner, länsstyrelser och turistorganisationer är bättre på att förmedla vad som finns i området ur en tillgänglighetsaspekt… </a:t>
            </a:r>
          </a:p>
          <a:p>
            <a:pPr algn="ctr"/>
            <a:r>
              <a:rPr lang="sv-SE" sz="2400" i="1" dirty="0">
                <a:latin typeface="Agency FB" panose="020B0503020202020204" pitchFamily="34" charset="0"/>
              </a:rPr>
              <a:t>[</a:t>
            </a:r>
            <a:r>
              <a:rPr lang="sv-SE" sz="2400" i="1" dirty="0"/>
              <a:t>Naturreservat med</a:t>
            </a:r>
            <a:r>
              <a:rPr lang="sv-SE" sz="2400" i="1" dirty="0">
                <a:latin typeface="Agency FB" panose="020B0503020202020204" pitchFamily="34" charset="0"/>
              </a:rPr>
              <a:t>]</a:t>
            </a:r>
            <a:r>
              <a:rPr lang="sv-SE" sz="2400" i="1" dirty="0">
                <a:latin typeface="Informal Roman" panose="030604020304060B0204" pitchFamily="66" charset="0"/>
              </a:rPr>
              <a:t> </a:t>
            </a:r>
            <a:r>
              <a:rPr lang="sv-SE" sz="2400" i="1" dirty="0"/>
              <a:t>någon form av tillgänglighet ser man i form av en rullstolssymbol, men sedan står det inte så mycket mer om tillgängligheten. Det innebär att man egentligen inte vet någonting om tillgängligheten på platsen. Man får åka dit på vinst och förlust. </a:t>
            </a:r>
          </a:p>
        </p:txBody>
      </p:sp>
      <p:sp>
        <p:nvSpPr>
          <p:cNvPr id="4" name="textruta 3"/>
          <p:cNvSpPr txBox="1"/>
          <p:nvPr/>
        </p:nvSpPr>
        <p:spPr>
          <a:xfrm>
            <a:off x="1285655" y="1287911"/>
            <a:ext cx="1033454" cy="2215991"/>
          </a:xfrm>
          <a:prstGeom prst="rect">
            <a:avLst/>
          </a:prstGeom>
          <a:noFill/>
        </p:spPr>
        <p:txBody>
          <a:bodyPr wrap="square" rtlCol="0">
            <a:spAutoFit/>
          </a:bodyPr>
          <a:lstStyle/>
          <a:p>
            <a:r>
              <a:rPr lang="sv-SE" sz="13800" dirty="0">
                <a:latin typeface="Arial Rounded MT Bold" panose="020F0704030504030204" pitchFamily="34" charset="0"/>
              </a:rPr>
              <a:t>”</a:t>
            </a:r>
          </a:p>
        </p:txBody>
      </p:sp>
    </p:spTree>
    <p:extLst>
      <p:ext uri="{BB962C8B-B14F-4D97-AF65-F5344CB8AC3E}">
        <p14:creationId xmlns:p14="http://schemas.microsoft.com/office/powerpoint/2010/main" val="929768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44728" y="1314360"/>
            <a:ext cx="9829799" cy="652145"/>
          </a:xfrm>
        </p:spPr>
        <p:txBody>
          <a:bodyPr/>
          <a:lstStyle/>
          <a:p>
            <a:r>
              <a:rPr lang="sv-SE" dirty="0"/>
              <a:t>Citat från intervjuer  #1</a:t>
            </a:r>
          </a:p>
        </p:txBody>
      </p:sp>
      <p:sp>
        <p:nvSpPr>
          <p:cNvPr id="3" name="Platshållare för text 2"/>
          <p:cNvSpPr>
            <a:spLocks noGrp="1"/>
          </p:cNvSpPr>
          <p:nvPr>
            <p:ph type="body" sz="quarter" idx="13"/>
          </p:nvPr>
        </p:nvSpPr>
        <p:spPr>
          <a:xfrm>
            <a:off x="1981200" y="2216867"/>
            <a:ext cx="7509163" cy="3094046"/>
          </a:xfrm>
        </p:spPr>
        <p:txBody>
          <a:bodyPr/>
          <a:lstStyle/>
          <a:p>
            <a:pPr algn="ctr"/>
            <a:r>
              <a:rPr lang="sv-SE" sz="2400" i="1" dirty="0"/>
              <a:t>… problemet är att många inte vågar sig ut. Det är väldigt viktigt för många att få bra information innan man beger sig ut. Informationsbiten skiftar väldigt över landet. Det är ett jättestort problem. Får man fram bra information om olika områden, då tror jag att många fler kommer ut mycket lättare…</a:t>
            </a:r>
          </a:p>
        </p:txBody>
      </p:sp>
      <p:sp>
        <p:nvSpPr>
          <p:cNvPr id="4" name="textruta 3"/>
          <p:cNvSpPr txBox="1"/>
          <p:nvPr/>
        </p:nvSpPr>
        <p:spPr>
          <a:xfrm>
            <a:off x="1044728" y="1814945"/>
            <a:ext cx="1033454" cy="2215991"/>
          </a:xfrm>
          <a:prstGeom prst="rect">
            <a:avLst/>
          </a:prstGeom>
          <a:noFill/>
        </p:spPr>
        <p:txBody>
          <a:bodyPr wrap="square" rtlCol="0">
            <a:spAutoFit/>
          </a:bodyPr>
          <a:lstStyle/>
          <a:p>
            <a:r>
              <a:rPr lang="sv-SE" sz="13800" dirty="0">
                <a:latin typeface="Arial Rounded MT Bold" panose="020F0704030504030204" pitchFamily="34" charset="0"/>
              </a:rPr>
              <a:t>”</a:t>
            </a:r>
          </a:p>
        </p:txBody>
      </p:sp>
    </p:spTree>
    <p:extLst>
      <p:ext uri="{BB962C8B-B14F-4D97-AF65-F5344CB8AC3E}">
        <p14:creationId xmlns:p14="http://schemas.microsoft.com/office/powerpoint/2010/main" val="996367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44728" y="961839"/>
            <a:ext cx="9829799" cy="652145"/>
          </a:xfrm>
        </p:spPr>
        <p:txBody>
          <a:bodyPr/>
          <a:lstStyle/>
          <a:p>
            <a:r>
              <a:rPr lang="sv-SE" dirty="0"/>
              <a:t>Citat från intervjuer  #2</a:t>
            </a:r>
          </a:p>
        </p:txBody>
      </p:sp>
      <p:sp>
        <p:nvSpPr>
          <p:cNvPr id="3" name="Platshållare för text 2"/>
          <p:cNvSpPr>
            <a:spLocks noGrp="1"/>
          </p:cNvSpPr>
          <p:nvPr>
            <p:ph type="body" sz="quarter" idx="13"/>
          </p:nvPr>
        </p:nvSpPr>
        <p:spPr>
          <a:xfrm>
            <a:off x="2078182" y="1814944"/>
            <a:ext cx="7827817" cy="3768437"/>
          </a:xfrm>
        </p:spPr>
        <p:txBody>
          <a:bodyPr/>
          <a:lstStyle/>
          <a:p>
            <a:pPr algn="ctr"/>
            <a:r>
              <a:rPr lang="sv-SE" sz="2400" i="1" dirty="0"/>
              <a:t>Det är många ”små” delar som man inte tänker på, men som är avgörande för en person i rullstol till exempel… finns det inte en toalett kommer ingen dit. Transporten är också viktig, lika så att veta var det är tillgängligt… Marknadsföring och information är jätteviktigt… </a:t>
            </a:r>
          </a:p>
          <a:p>
            <a:pPr algn="ctr"/>
            <a:r>
              <a:rPr lang="sv-SE" sz="2400" i="1" dirty="0"/>
              <a:t>Jag lägger mycket tid och energi att hitta information om tillgänglighet.  </a:t>
            </a:r>
          </a:p>
        </p:txBody>
      </p:sp>
      <p:sp>
        <p:nvSpPr>
          <p:cNvPr id="4" name="textruta 3"/>
          <p:cNvSpPr txBox="1"/>
          <p:nvPr/>
        </p:nvSpPr>
        <p:spPr>
          <a:xfrm>
            <a:off x="1224837" y="1427017"/>
            <a:ext cx="1033454" cy="2215991"/>
          </a:xfrm>
          <a:prstGeom prst="rect">
            <a:avLst/>
          </a:prstGeom>
          <a:noFill/>
        </p:spPr>
        <p:txBody>
          <a:bodyPr wrap="square" rtlCol="0">
            <a:spAutoFit/>
          </a:bodyPr>
          <a:lstStyle/>
          <a:p>
            <a:r>
              <a:rPr lang="sv-SE" sz="13800" dirty="0">
                <a:latin typeface="Arial Rounded MT Bold" panose="020F0704030504030204" pitchFamily="34" charset="0"/>
              </a:rPr>
              <a:t>”</a:t>
            </a:r>
          </a:p>
        </p:txBody>
      </p:sp>
    </p:spTree>
    <p:extLst>
      <p:ext uri="{BB962C8B-B14F-4D97-AF65-F5344CB8AC3E}">
        <p14:creationId xmlns:p14="http://schemas.microsoft.com/office/powerpoint/2010/main" val="1228453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64021" y="1161960"/>
            <a:ext cx="9829799" cy="1070600"/>
          </a:xfrm>
        </p:spPr>
        <p:txBody>
          <a:bodyPr/>
          <a:lstStyle/>
          <a:p>
            <a:r>
              <a:rPr lang="sv-SE" dirty="0"/>
              <a:t>Citat från intervjuer #8 </a:t>
            </a:r>
          </a:p>
        </p:txBody>
      </p:sp>
      <p:sp>
        <p:nvSpPr>
          <p:cNvPr id="3" name="Platshållare för text 2"/>
          <p:cNvSpPr>
            <a:spLocks noGrp="1"/>
          </p:cNvSpPr>
          <p:nvPr>
            <p:ph type="body" sz="quarter" idx="13"/>
          </p:nvPr>
        </p:nvSpPr>
        <p:spPr>
          <a:xfrm>
            <a:off x="2258291" y="2094745"/>
            <a:ext cx="7190509" cy="2522368"/>
          </a:xfrm>
        </p:spPr>
        <p:txBody>
          <a:bodyPr/>
          <a:lstStyle/>
          <a:p>
            <a:pPr algn="ctr"/>
            <a:r>
              <a:rPr lang="sv-SE" sz="2400" i="1" dirty="0"/>
              <a:t>Rätt information - det kan räcka med att beskriva förutsättningar på platsen... då kan jag avgöra själv. </a:t>
            </a:r>
            <a:r>
              <a:rPr lang="sv-SE" sz="2400" i="1" dirty="0">
                <a:latin typeface="Agency FB" panose="020B0503020202020204" pitchFamily="34" charset="0"/>
              </a:rPr>
              <a:t>[</a:t>
            </a:r>
            <a:r>
              <a:rPr lang="sv-SE" sz="2400" i="1" dirty="0"/>
              <a:t>Företagen ska</a:t>
            </a:r>
            <a:r>
              <a:rPr lang="sv-SE" sz="2400" i="1" dirty="0">
                <a:latin typeface="Agency FB" panose="020B0503020202020204" pitchFamily="34" charset="0"/>
              </a:rPr>
              <a:t>]</a:t>
            </a:r>
            <a:r>
              <a:rPr lang="sv-SE" sz="2400" i="1" dirty="0"/>
              <a:t> ha information där man har övrig information till turister, en turist som vem som helst som söker information. Lägg till all information så kan gästen sålla själv vad som är relevant. </a:t>
            </a:r>
          </a:p>
          <a:p>
            <a:pPr algn="ctr"/>
            <a:endParaRPr lang="sv-SE" sz="2400" i="1" dirty="0"/>
          </a:p>
          <a:p>
            <a:pPr algn="ctr"/>
            <a:endParaRPr lang="sv-SE" sz="2400" i="1" dirty="0"/>
          </a:p>
        </p:txBody>
      </p:sp>
      <p:sp>
        <p:nvSpPr>
          <p:cNvPr id="4" name="textruta 3"/>
          <p:cNvSpPr txBox="1"/>
          <p:nvPr/>
        </p:nvSpPr>
        <p:spPr>
          <a:xfrm>
            <a:off x="1366351" y="1780929"/>
            <a:ext cx="1033454" cy="2215991"/>
          </a:xfrm>
          <a:prstGeom prst="rect">
            <a:avLst/>
          </a:prstGeom>
          <a:noFill/>
        </p:spPr>
        <p:txBody>
          <a:bodyPr wrap="square" rtlCol="0">
            <a:spAutoFit/>
          </a:bodyPr>
          <a:lstStyle/>
          <a:p>
            <a:r>
              <a:rPr lang="sv-SE" sz="13800" dirty="0">
                <a:latin typeface="Arial Rounded MT Bold" panose="020F0704030504030204" pitchFamily="34" charset="0"/>
              </a:rPr>
              <a:t>”</a:t>
            </a:r>
          </a:p>
        </p:txBody>
      </p:sp>
    </p:spTree>
    <p:extLst>
      <p:ext uri="{BB962C8B-B14F-4D97-AF65-F5344CB8AC3E}">
        <p14:creationId xmlns:p14="http://schemas.microsoft.com/office/powerpoint/2010/main" val="3339184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92426" y="831209"/>
            <a:ext cx="9829799" cy="652145"/>
          </a:xfrm>
        </p:spPr>
        <p:txBody>
          <a:bodyPr/>
          <a:lstStyle/>
          <a:p>
            <a:r>
              <a:rPr lang="sv-SE" sz="2400" dirty="0"/>
              <a:t>Preliminära resultat från analys av webbsidor</a:t>
            </a:r>
          </a:p>
        </p:txBody>
      </p:sp>
      <p:sp>
        <p:nvSpPr>
          <p:cNvPr id="3" name="Platshållare för text 2"/>
          <p:cNvSpPr>
            <a:spLocks noGrp="1"/>
          </p:cNvSpPr>
          <p:nvPr>
            <p:ph type="body" sz="quarter" idx="13"/>
          </p:nvPr>
        </p:nvSpPr>
        <p:spPr>
          <a:xfrm>
            <a:off x="892427" y="1876759"/>
            <a:ext cx="10112272" cy="3854190"/>
          </a:xfrm>
        </p:spPr>
        <p:txBody>
          <a:bodyPr/>
          <a:lstStyle/>
          <a:p>
            <a:pPr marL="342900" indent="-342900">
              <a:buFont typeface="Arial" panose="020B0604020202020204" pitchFamily="34" charset="0"/>
              <a:buChar char="•"/>
            </a:pPr>
            <a:r>
              <a:rPr lang="sv-SE" dirty="0"/>
              <a:t>Skillnader i hur naturområden kommuniceras. Generellt finns stora brister vad gäller information på webbsidorna</a:t>
            </a:r>
          </a:p>
          <a:p>
            <a:pPr marL="342900" indent="-342900">
              <a:buFont typeface="Arial" panose="020B0604020202020204" pitchFamily="34" charset="0"/>
              <a:buChar char="•"/>
            </a:pPr>
            <a:r>
              <a:rPr lang="sv-SE" dirty="0">
                <a:latin typeface="+mn-lt"/>
              </a:rPr>
              <a:t>Generellt </a:t>
            </a:r>
            <a:r>
              <a:rPr lang="sv-SE" dirty="0"/>
              <a:t>få webbplatser som visar bilder eller filmer, men </a:t>
            </a:r>
            <a:r>
              <a:rPr lang="sv-SE" dirty="0">
                <a:latin typeface="+mn-lt"/>
              </a:rPr>
              <a:t>vissa har beskrivande texter, bilder och film om hur det ser ut i landskapet och om aktiviteter, samt kartor</a:t>
            </a:r>
          </a:p>
          <a:p>
            <a:pPr marL="1028700" lvl="1" indent="-342900"/>
            <a:r>
              <a:rPr lang="sv-SE" dirty="0"/>
              <a:t>de flesta med bilder visar växter och djur samt arters livsmiljöer snarare än hur leder ser ut och annan typ av service och infrastruktur</a:t>
            </a:r>
          </a:p>
          <a:p>
            <a:pPr marL="342900" indent="-342900">
              <a:buFont typeface="Arial" panose="020B0604020202020204" pitchFamily="34" charset="0"/>
              <a:buChar char="•"/>
            </a:pPr>
            <a:r>
              <a:rPr lang="sv-SE" dirty="0">
                <a:latin typeface="+mn-lt"/>
              </a:rPr>
              <a:t>På kommuners webbplatser under </a:t>
            </a:r>
            <a:r>
              <a:rPr lang="sv-SE" i="1" dirty="0">
                <a:latin typeface="+mn-lt"/>
              </a:rPr>
              <a:t>Fritid för dig med funktionsnedsättning</a:t>
            </a:r>
            <a:r>
              <a:rPr lang="sv-SE" dirty="0">
                <a:latin typeface="+mn-lt"/>
              </a:rPr>
              <a:t> finns inte alltid friluftsliv och aktiviteter i naturområden med</a:t>
            </a:r>
          </a:p>
          <a:p>
            <a:pPr marL="342900" indent="-342900">
              <a:buFont typeface="Arial" panose="020B0604020202020204" pitchFamily="34" charset="0"/>
              <a:buChar char="•"/>
            </a:pPr>
            <a:r>
              <a:rPr lang="sv-SE" dirty="0"/>
              <a:t>Många turistföretag skriver att alla är välkomna och att gäster är välkomna att kontakta företaget för att få veta mer och hitta lämpliga lösningar</a:t>
            </a:r>
          </a:p>
          <a:p>
            <a:pPr marL="342900" indent="-342900">
              <a:buFont typeface="Arial" panose="020B0604020202020204" pitchFamily="34" charset="0"/>
              <a:buChar char="•"/>
            </a:pPr>
            <a:endParaRPr lang="sv-SE" dirty="0">
              <a:latin typeface="+mn-lt"/>
            </a:endParaRPr>
          </a:p>
          <a:p>
            <a:endParaRPr lang="sv-SE" dirty="0">
              <a:latin typeface="+mn-lt"/>
            </a:endParaRPr>
          </a:p>
          <a:p>
            <a:pPr marL="342900" indent="-342900">
              <a:buFont typeface="Arial" panose="020B0604020202020204" pitchFamily="34" charset="0"/>
              <a:buChar char="•"/>
            </a:pPr>
            <a:endParaRPr lang="sv-SE" dirty="0">
              <a:latin typeface="+mn-lt"/>
            </a:endParaRPr>
          </a:p>
          <a:p>
            <a:endParaRPr lang="sv-SE" dirty="0">
              <a:latin typeface="+mn-lt"/>
            </a:endParaRPr>
          </a:p>
        </p:txBody>
      </p:sp>
    </p:spTree>
    <p:extLst>
      <p:ext uri="{BB962C8B-B14F-4D97-AF65-F5344CB8AC3E}">
        <p14:creationId xmlns:p14="http://schemas.microsoft.com/office/powerpoint/2010/main" val="740950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Mittuniversitetet">
      <a:dk1>
        <a:sysClr val="windowText" lastClr="000000"/>
      </a:dk1>
      <a:lt1>
        <a:sysClr val="window" lastClr="FFFFFF"/>
      </a:lt1>
      <a:dk2>
        <a:srgbClr val="44546A"/>
      </a:dk2>
      <a:lt2>
        <a:srgbClr val="E7E6E6"/>
      </a:lt2>
      <a:accent1>
        <a:srgbClr val="005CB9"/>
      </a:accent1>
      <a:accent2>
        <a:srgbClr val="00BFD6"/>
      </a:accent2>
      <a:accent3>
        <a:srgbClr val="007934"/>
      </a:accent3>
      <a:accent4>
        <a:srgbClr val="3FAE2A"/>
      </a:accent4>
      <a:accent5>
        <a:srgbClr val="706259"/>
      </a:accent5>
      <a:accent6>
        <a:srgbClr val="AEA299"/>
      </a:accent6>
      <a:hlink>
        <a:srgbClr val="0563C1"/>
      </a:hlink>
      <a:folHlink>
        <a:srgbClr val="954F72"/>
      </a:folHlink>
    </a:clrScheme>
    <a:fontScheme name="PP Mittuniversitet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CB4FA34-C10D-49F4-9E77-E7539DB1A65E}" vid="{6FA7E739-F640-4117-BA05-8C079D9BFE7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Etour_mall (2)</Template>
  <TotalTime>3217</TotalTime>
  <Words>1082</Words>
  <Application>Microsoft Office PowerPoint</Application>
  <PresentationFormat>Bredbild</PresentationFormat>
  <Paragraphs>125</Paragraphs>
  <Slides>14</Slides>
  <Notes>11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14</vt:i4>
      </vt:variant>
    </vt:vector>
  </HeadingPairs>
  <TitlesOfParts>
    <vt:vector size="21" baseType="lpstr">
      <vt:lpstr>Agency FB</vt:lpstr>
      <vt:lpstr>Arial</vt:lpstr>
      <vt:lpstr>Arial Rounded MT Bold</vt:lpstr>
      <vt:lpstr>Calibri</vt:lpstr>
      <vt:lpstr>Informal Roman</vt:lpstr>
      <vt:lpstr>Times New Roman</vt:lpstr>
      <vt:lpstr>Office-tema</vt:lpstr>
      <vt:lpstr>Tillgänglig naturturism – analys av information på webbsidor</vt:lpstr>
      <vt:lpstr>PowerPoint-presentation</vt:lpstr>
      <vt:lpstr>PowerPoint-presentation</vt:lpstr>
      <vt:lpstr>Tillgänglighet på turismwebbplatser </vt:lpstr>
      <vt:lpstr>Citat från intervjuer  #1</vt:lpstr>
      <vt:lpstr>Citat från intervjuer  #1</vt:lpstr>
      <vt:lpstr>Citat från intervjuer  #2</vt:lpstr>
      <vt:lpstr>Citat från intervjuer #8 </vt:lpstr>
      <vt:lpstr>Preliminära resultat från analys av webbsidor</vt:lpstr>
      <vt:lpstr>Preliminära resultat från analys av webbsidor</vt:lpstr>
      <vt:lpstr>Preliminära resultat från analys av webbsidor</vt:lpstr>
      <vt:lpstr>Vad menas med….</vt:lpstr>
      <vt:lpstr>Preliminära slutsatser</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Wåger, Sandra</dc:creator>
  <cp:lastModifiedBy>Wall-Reinius, Sandra</cp:lastModifiedBy>
  <cp:revision>52</cp:revision>
  <cp:lastPrinted>2015-05-26T13:42:18Z</cp:lastPrinted>
  <dcterms:created xsi:type="dcterms:W3CDTF">2021-05-17T11:16:56Z</dcterms:created>
  <dcterms:modified xsi:type="dcterms:W3CDTF">2021-06-15T07:29:48Z</dcterms:modified>
</cp:coreProperties>
</file>

<file path=userCustomization/customUI.xml><?xml version="1.0" encoding="utf-8"?>
<mso:customUI xmlns:doc="http://schemas.microsoft.com/office/2006/01/customui/currentDocument" xmlns:mso="http://schemas.microsoft.com/office/2006/01/customui">
  <mso:ribbon>
    <mso:qat>
      <mso:documentControls>
        <mso:separator idQ="doc:sep1" visible="true"/>
        <mso:control idQ="mso:FileProperties" visible="true"/>
      </mso:documentControls>
    </mso:qat>
  </mso:ribbon>
</mso:customUI>
</file>