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8" r:id="rId3"/>
    <p:sldId id="267" r:id="rId4"/>
    <p:sldId id="26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>
        <p:scale>
          <a:sx n="90" d="100"/>
          <a:sy n="90" d="100"/>
        </p:scale>
        <p:origin x="44" y="-1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2026-04-13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6B90C088-2E34-02FD-83F5-22C54448D2F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0414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Begränsad delning</a:t>
            </a:r>
          </a:p>
        </p:txBody>
      </p:sp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C6AF100C-B37D-277A-B4AC-02E8EA4B0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00" y="1303880"/>
            <a:ext cx="10514999" cy="652145"/>
          </a:xfrm>
        </p:spPr>
        <p:txBody>
          <a:bodyPr/>
          <a:lstStyle/>
          <a:p>
            <a:r>
              <a:rPr lang="en-US" sz="2800" dirty="0" err="1"/>
              <a:t>Välkommen</a:t>
            </a:r>
            <a:r>
              <a:rPr lang="en-US" sz="2800" dirty="0"/>
              <a:t> till </a:t>
            </a:r>
            <a:r>
              <a:rPr lang="en-US" sz="2800" dirty="0" err="1"/>
              <a:t>avslutningen</a:t>
            </a:r>
            <a:r>
              <a:rPr lang="en-US" sz="2800" dirty="0"/>
              <a:t> i Sundsvall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72BA9262-34A9-2632-3947-2028C626C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600" y="1956025"/>
            <a:ext cx="5414344" cy="4451863"/>
          </a:xfrm>
        </p:spPr>
        <p:txBody>
          <a:bodyPr/>
          <a:lstStyle/>
          <a:p>
            <a:r>
              <a:rPr lang="sv-SE" sz="1300" b="1" dirty="0">
                <a:latin typeface="+mn-lt"/>
              </a:rPr>
              <a:t>Dag och tid</a:t>
            </a:r>
            <a:r>
              <a:rPr lang="sv-SE" sz="1300" dirty="0">
                <a:latin typeface="+mn-lt"/>
              </a:rPr>
              <a:t>: fredag 5 juni kl. 9.30–11</a:t>
            </a:r>
          </a:p>
          <a:p>
            <a:r>
              <a:rPr lang="sv-SE" sz="1300" b="1" dirty="0">
                <a:latin typeface="+mn-lt"/>
              </a:rPr>
              <a:t>Plats: </a:t>
            </a:r>
            <a:r>
              <a:rPr lang="sv-SE" sz="1300" dirty="0">
                <a:latin typeface="+mn-lt"/>
              </a:rPr>
              <a:t>Grönborg, ljusgården</a:t>
            </a:r>
          </a:p>
          <a:p>
            <a:r>
              <a:rPr lang="sv-SE" sz="1300" b="0" i="0" dirty="0">
                <a:effectLst/>
                <a:latin typeface="+mn-lt"/>
              </a:rPr>
              <a:t>Avslutningen är enbart för studenter och det finns inte möjlighet att ta med sig anhöriga på grund av utrymmesskäl. </a:t>
            </a:r>
            <a:r>
              <a:rPr lang="sv-SE" sz="1300" dirty="0">
                <a:latin typeface="+mn-lt"/>
              </a:rPr>
              <a:t>Ingen anmälan krävs. </a:t>
            </a:r>
          </a:p>
          <a:p>
            <a:r>
              <a:rPr lang="sv-SE" sz="1300" b="1" dirty="0">
                <a:latin typeface="+mn-lt"/>
              </a:rPr>
              <a:t>Program</a:t>
            </a:r>
            <a:r>
              <a:rPr lang="sv-SE" sz="1300" dirty="0">
                <a:latin typeface="+mn-lt"/>
              </a:rPr>
              <a:t>: 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Moderator hälsar välkommen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Musik: Yrväder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Anders Fällström, rektor vid Mittuniversitetet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</a:t>
            </a:r>
            <a:r>
              <a:rPr lang="sv-SE" sz="1300" dirty="0"/>
              <a:t>Björn Wigge, Sundsvalls kommun, Näringsliv- och tillväxtchef, Sundsvalls kommun</a:t>
            </a:r>
            <a:endParaRPr lang="sv-SE" sz="1300" i="0" dirty="0">
              <a:effectLst/>
              <a:latin typeface="+mn-lt"/>
            </a:endParaRPr>
          </a:p>
          <a:p>
            <a:pPr lvl="1"/>
            <a:r>
              <a:rPr lang="sv-SE" sz="1300" i="0" dirty="0">
                <a:effectLst/>
                <a:latin typeface="+mn-lt"/>
              </a:rPr>
              <a:t>Musik: Yrväder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 Anitra Gudmarsdotter, studentkårens ordförande 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</a:t>
            </a:r>
            <a:r>
              <a:rPr lang="sv-SE" sz="1300" b="0" i="0" dirty="0">
                <a:effectLst/>
                <a:latin typeface="+mn-lt"/>
              </a:rPr>
              <a:t>Niklas Fagerholm</a:t>
            </a:r>
            <a:r>
              <a:rPr lang="sv-SE" sz="1300">
                <a:latin typeface="+mn-lt"/>
              </a:rPr>
              <a:t>, universitetslektor, tilldelad </a:t>
            </a:r>
            <a:r>
              <a:rPr lang="sv-SE" sz="1300" dirty="0" err="1">
                <a:latin typeface="+mn-lt"/>
              </a:rPr>
              <a:t>Mittuniversitetets</a:t>
            </a:r>
            <a:r>
              <a:rPr lang="sv-SE" sz="1300" dirty="0">
                <a:latin typeface="+mn-lt"/>
              </a:rPr>
              <a:t> förenade studentkårer (MFS) pedagogiska pris 2025 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Avslutande musik: Yrväder</a:t>
            </a:r>
            <a:endParaRPr lang="sv-SE" sz="1300" dirty="0">
              <a:latin typeface="+mn-lt"/>
            </a:endParaRPr>
          </a:p>
          <a:p>
            <a:endParaRPr lang="sv-SE" dirty="0"/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396D2223-11EC-A44F-B364-4A633D4681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lommor, träd, utomhus, vår&#10;&#10;Automatiskt genererad beskrivning">
            <a:extLst>
              <a:ext uri="{FF2B5EF4-FFF2-40B4-BE49-F238E27FC236}">
                <a16:creationId xmlns:a16="http://schemas.microsoft.com/office/drawing/2014/main" id="{DB908699-00C5-CCCB-6A38-9EB06C3EB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0"/>
          <a:stretch/>
        </p:blipFill>
        <p:spPr>
          <a:xfrm>
            <a:off x="6135447" y="1956024"/>
            <a:ext cx="5217151" cy="39699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2415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C6AF100C-B37D-277A-B4AC-02E8EA4B0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00" y="1303880"/>
            <a:ext cx="10514999" cy="652145"/>
          </a:xfrm>
        </p:spPr>
        <p:txBody>
          <a:bodyPr/>
          <a:lstStyle/>
          <a:p>
            <a:r>
              <a:rPr lang="en-US" sz="2800" dirty="0"/>
              <a:t>Welcome to the Completion of studies in Sundsvall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72BA9262-34A9-2632-3947-2028C626C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800" y="2028758"/>
            <a:ext cx="5180400" cy="3942255"/>
          </a:xfrm>
        </p:spPr>
        <p:txBody>
          <a:bodyPr/>
          <a:lstStyle/>
          <a:p>
            <a:r>
              <a:rPr lang="sv-SE" sz="1300" b="1" dirty="0" err="1">
                <a:latin typeface="+mn-lt"/>
              </a:rPr>
              <a:t>When</a:t>
            </a:r>
            <a:r>
              <a:rPr lang="sv-SE" sz="1300" b="1" dirty="0">
                <a:latin typeface="+mn-lt"/>
              </a:rPr>
              <a:t> and </a:t>
            </a:r>
            <a:r>
              <a:rPr lang="sv-SE" sz="1300" b="1" dirty="0" err="1">
                <a:latin typeface="+mn-lt"/>
              </a:rPr>
              <a:t>where</a:t>
            </a:r>
            <a:r>
              <a:rPr lang="sv-SE" sz="1300" b="1" dirty="0">
                <a:latin typeface="+mn-lt"/>
              </a:rPr>
              <a:t>: </a:t>
            </a:r>
            <a:r>
              <a:rPr lang="sv-SE" sz="1300" b="0" i="0" dirty="0">
                <a:effectLst/>
              </a:rPr>
              <a:t>5 June at </a:t>
            </a:r>
            <a:r>
              <a:rPr lang="sv-SE" sz="1300" dirty="0"/>
              <a:t>9.30</a:t>
            </a:r>
            <a:r>
              <a:rPr lang="sv-SE" sz="1300" b="0" i="0" dirty="0">
                <a:effectLst/>
              </a:rPr>
              <a:t>.00–11.00 am. a</a:t>
            </a:r>
            <a:r>
              <a:rPr lang="sv-SE" sz="1300" dirty="0"/>
              <a:t>t </a:t>
            </a:r>
            <a:r>
              <a:rPr lang="sv-SE" sz="1300" b="0" i="0" dirty="0">
                <a:effectLst/>
              </a:rPr>
              <a:t>Grönborg</a:t>
            </a:r>
            <a:endParaRPr lang="sv-SE" sz="1300" b="1" dirty="0"/>
          </a:p>
          <a:p>
            <a:r>
              <a:rPr lang="en-US" sz="1300" b="0" i="0" dirty="0">
                <a:effectLst/>
                <a:latin typeface="+mn-lt"/>
              </a:rPr>
              <a:t>This Ceremony is for graduating students and is not possible to bring relatives or friends to the Ceremony. No notification required.</a:t>
            </a:r>
          </a:p>
          <a:p>
            <a:r>
              <a:rPr lang="sv-SE" sz="1300" b="1" dirty="0">
                <a:latin typeface="+mn-lt"/>
              </a:rPr>
              <a:t>Program</a:t>
            </a:r>
            <a:r>
              <a:rPr lang="sv-SE" sz="1300" dirty="0">
                <a:latin typeface="+mn-lt"/>
              </a:rPr>
              <a:t>: 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Introduction</a:t>
            </a:r>
            <a:r>
              <a:rPr lang="sv-SE" sz="1300" i="0" dirty="0">
                <a:effectLst/>
                <a:latin typeface="+mn-lt"/>
              </a:rPr>
              <a:t> by the presenter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Music: "Yrväder" 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 Anders Fällström</a:t>
            </a:r>
            <a:r>
              <a:rPr lang="sv-SE" sz="1300" dirty="0">
                <a:latin typeface="+mn-lt"/>
              </a:rPr>
              <a:t>, Vice-</a:t>
            </a:r>
            <a:r>
              <a:rPr lang="sv-SE" sz="1300" dirty="0" err="1">
                <a:latin typeface="+mn-lt"/>
              </a:rPr>
              <a:t>chancellor</a:t>
            </a:r>
            <a:r>
              <a:rPr lang="sv-SE" sz="1300" dirty="0">
                <a:latin typeface="+mn-lt"/>
              </a:rPr>
              <a:t> at </a:t>
            </a:r>
            <a:r>
              <a:rPr lang="sv-SE" sz="1300" i="0" dirty="0">
                <a:effectLst/>
                <a:latin typeface="+mn-lt"/>
              </a:rPr>
              <a:t>Mid Sweden University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Björn </a:t>
            </a:r>
            <a:r>
              <a:rPr lang="sv-SE" sz="1300" i="0" dirty="0" err="1">
                <a:effectLst/>
                <a:latin typeface="+mn-lt"/>
              </a:rPr>
              <a:t>Wigge</a:t>
            </a:r>
            <a:r>
              <a:rPr lang="sv-SE" sz="1300" i="0" dirty="0">
                <a:effectLst/>
                <a:latin typeface="+mn-lt"/>
              </a:rPr>
              <a:t>, </a:t>
            </a:r>
            <a:r>
              <a:rPr lang="en-US" sz="1300" i="0" dirty="0">
                <a:effectLst/>
                <a:latin typeface="+mn-lt"/>
              </a:rPr>
              <a:t>Business and Growth Manager, Sundsvall Municipality</a:t>
            </a:r>
            <a:endParaRPr lang="sv-SE" sz="1300" i="0" dirty="0">
              <a:effectLst/>
              <a:latin typeface="+mn-lt"/>
            </a:endParaRPr>
          </a:p>
          <a:p>
            <a:pPr lvl="1"/>
            <a:r>
              <a:rPr lang="sv-SE" sz="1300" i="0" dirty="0">
                <a:effectLst/>
                <a:latin typeface="+mn-lt"/>
              </a:rPr>
              <a:t>Music: "Yrväder" 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Anitra Gudmarsdotter, </a:t>
            </a:r>
            <a:r>
              <a:rPr lang="sv-SE" sz="1300" i="0" dirty="0" err="1">
                <a:effectLst/>
                <a:latin typeface="+mn-lt"/>
              </a:rPr>
              <a:t>Chairman</a:t>
            </a:r>
            <a:r>
              <a:rPr lang="sv-SE" sz="1300" i="0" dirty="0">
                <a:effectLst/>
                <a:latin typeface="+mn-lt"/>
              </a:rPr>
              <a:t> </a:t>
            </a:r>
            <a:r>
              <a:rPr lang="sv-SE" sz="1300" i="0" dirty="0" err="1">
                <a:effectLst/>
                <a:latin typeface="+mn-lt"/>
              </a:rPr>
              <a:t>of</a:t>
            </a:r>
            <a:r>
              <a:rPr lang="sv-SE" sz="1300" i="0" dirty="0">
                <a:effectLst/>
                <a:latin typeface="+mn-lt"/>
              </a:rPr>
              <a:t> the Student Union in Sundsvall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</a:t>
            </a:r>
            <a:r>
              <a:rPr lang="sv-SE" sz="1300" b="0" i="0" dirty="0">
                <a:effectLst/>
                <a:latin typeface="+mn-lt"/>
              </a:rPr>
              <a:t> </a:t>
            </a:r>
            <a:r>
              <a:rPr lang="sv-SE" sz="1300" dirty="0">
                <a:latin typeface="+mn-lt"/>
              </a:rPr>
              <a:t>Niklas Fagerholm, Senior </a:t>
            </a:r>
            <a:r>
              <a:rPr lang="sv-SE" sz="1300" dirty="0" err="1">
                <a:latin typeface="+mn-lt"/>
              </a:rPr>
              <a:t>Lecturer</a:t>
            </a:r>
            <a:r>
              <a:rPr lang="sv-SE" sz="1300" dirty="0">
                <a:latin typeface="+mn-lt"/>
              </a:rPr>
              <a:t> </a:t>
            </a:r>
            <a:r>
              <a:rPr lang="en-US" sz="1300" dirty="0">
                <a:latin typeface="+mn-lt"/>
              </a:rPr>
              <a:t>awarded the Student Unions Pedagogical Prize 2025</a:t>
            </a:r>
            <a:endParaRPr lang="sv-SE" sz="1300" i="0" dirty="0">
              <a:effectLst/>
              <a:latin typeface="+mn-lt"/>
            </a:endParaRPr>
          </a:p>
          <a:p>
            <a:pPr lvl="1"/>
            <a:r>
              <a:rPr lang="sv-SE" sz="1300" i="0" dirty="0">
                <a:effectLst/>
                <a:latin typeface="+mn-lt"/>
              </a:rPr>
              <a:t>Music: "Yrväder"</a:t>
            </a:r>
            <a:endParaRPr lang="sv-SE" sz="1300" dirty="0">
              <a:latin typeface="+mn-lt"/>
            </a:endParaRP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396D2223-11EC-A44F-B364-4A633D4681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lommor, träd, utomhus, vår&#10;&#10;Automatiskt genererad beskrivning">
            <a:extLst>
              <a:ext uri="{FF2B5EF4-FFF2-40B4-BE49-F238E27FC236}">
                <a16:creationId xmlns:a16="http://schemas.microsoft.com/office/drawing/2014/main" id="{DB908699-00C5-CCCB-6A38-9EB06C3EB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0"/>
          <a:stretch/>
        </p:blipFill>
        <p:spPr>
          <a:xfrm>
            <a:off x="6174000" y="2241462"/>
            <a:ext cx="5180400" cy="394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955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C6AF100C-B37D-277A-B4AC-02E8EA4B0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00" y="1303880"/>
            <a:ext cx="10514999" cy="652145"/>
          </a:xfrm>
        </p:spPr>
        <p:txBody>
          <a:bodyPr/>
          <a:lstStyle/>
          <a:p>
            <a:r>
              <a:rPr lang="en-US" sz="2800" dirty="0" err="1"/>
              <a:t>Välkommen</a:t>
            </a:r>
            <a:r>
              <a:rPr lang="en-US" sz="2800" dirty="0"/>
              <a:t> till </a:t>
            </a:r>
            <a:r>
              <a:rPr lang="en-US" sz="2800" dirty="0" err="1"/>
              <a:t>avslutningen</a:t>
            </a:r>
            <a:r>
              <a:rPr lang="en-US" sz="2800" dirty="0"/>
              <a:t> i Östersund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72BA9262-34A9-2632-3947-2028C626C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800" y="2045234"/>
            <a:ext cx="5335200" cy="4520158"/>
          </a:xfrm>
        </p:spPr>
        <p:txBody>
          <a:bodyPr/>
          <a:lstStyle/>
          <a:p>
            <a:r>
              <a:rPr lang="sv-SE" sz="1300" b="1" dirty="0"/>
              <a:t>Dag och tid: </a:t>
            </a:r>
            <a:r>
              <a:rPr lang="sv-SE" sz="1300" dirty="0"/>
              <a:t>fredag</a:t>
            </a:r>
            <a:r>
              <a:rPr lang="sv-SE" sz="1300" b="1" dirty="0"/>
              <a:t> </a:t>
            </a:r>
            <a:r>
              <a:rPr lang="sv-SE" sz="1300" dirty="0"/>
              <a:t>5 juni kl. 9.30–11.00</a:t>
            </a:r>
          </a:p>
          <a:p>
            <a:r>
              <a:rPr lang="sv-SE" sz="1300" b="1" dirty="0"/>
              <a:t>Plats: </a:t>
            </a:r>
            <a:r>
              <a:rPr lang="sv-SE" sz="1300" dirty="0"/>
              <a:t>Mingel med cider i ljushallen 9.30 –9.50. Avslutningen hålls i F214.</a:t>
            </a:r>
          </a:p>
          <a:p>
            <a:r>
              <a:rPr lang="sv-SE" sz="1300" b="0" i="0" dirty="0">
                <a:effectLst/>
              </a:rPr>
              <a:t>Avslutningen är enbart för studenter och det finns inte möjlighet att ta med sig anhöriga på grund av utrymmesskäl. </a:t>
            </a:r>
            <a:r>
              <a:rPr lang="sv-SE" sz="1300" dirty="0"/>
              <a:t>Ingen anmälan krävs. </a:t>
            </a:r>
          </a:p>
          <a:p>
            <a:r>
              <a:rPr lang="sv-SE" sz="1300" b="1" dirty="0"/>
              <a:t>Program: 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Moderator hälsar välkommen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Anna Olofsson, dekan vid Mittuniversitet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Fredric Kilander, Östersunds Näringslivschef 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Musik: Lina O Lindström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 Gustav Månsson, ordförande studentkåren i Östersund 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Musik: Lina O Lindström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Tal: </a:t>
            </a:r>
            <a:r>
              <a:rPr lang="sv-SE" sz="1300" b="0" i="0" dirty="0">
                <a:effectLst/>
                <a:latin typeface="+mn-lt"/>
              </a:rPr>
              <a:t> Jan-Åke Nyström, universitetslektor, tilldelad </a:t>
            </a:r>
            <a:r>
              <a:rPr lang="sv-SE" sz="1300" b="0" i="0" dirty="0" err="1">
                <a:effectLst/>
                <a:latin typeface="+mn-lt"/>
              </a:rPr>
              <a:t>Mittuniversitetets</a:t>
            </a:r>
            <a:r>
              <a:rPr lang="sv-SE" sz="1300" b="0" i="0" dirty="0">
                <a:effectLst/>
                <a:latin typeface="+mn-lt"/>
              </a:rPr>
              <a:t> förenade studentkårer (MFS) pedagogiska pris 2025</a:t>
            </a:r>
          </a:p>
          <a:p>
            <a:pPr lvl="1"/>
            <a:r>
              <a:rPr lang="sv-SE" sz="1300" b="0" i="0" dirty="0">
                <a:effectLst/>
                <a:latin typeface="+mn-lt"/>
              </a:rPr>
              <a:t> </a:t>
            </a:r>
            <a:r>
              <a:rPr lang="sv-SE" sz="1300" dirty="0">
                <a:latin typeface="+mn-lt"/>
              </a:rPr>
              <a:t>Avslutande musik: Jämtlandssången</a:t>
            </a:r>
            <a:endParaRPr lang="sv-SE" sz="1300" i="0" dirty="0">
              <a:effectLst/>
              <a:latin typeface="+mn-lt"/>
            </a:endParaRPr>
          </a:p>
          <a:p>
            <a:pPr lvl="1"/>
            <a:endParaRPr lang="sv-SE" dirty="0">
              <a:latin typeface="+mn-lt"/>
            </a:endParaRP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396D2223-11EC-A44F-B364-4A633D4681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lommor, träd, utomhus, vår&#10;&#10;Automatiskt genererad beskrivning">
            <a:extLst>
              <a:ext uri="{FF2B5EF4-FFF2-40B4-BE49-F238E27FC236}">
                <a16:creationId xmlns:a16="http://schemas.microsoft.com/office/drawing/2014/main" id="{DB908699-00C5-CCCB-6A38-9EB06C3EB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0"/>
          <a:stretch/>
        </p:blipFill>
        <p:spPr>
          <a:xfrm>
            <a:off x="6174000" y="2241462"/>
            <a:ext cx="5180400" cy="394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742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C6AF100C-B37D-277A-B4AC-02E8EA4B0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00" y="1303880"/>
            <a:ext cx="10514999" cy="652145"/>
          </a:xfrm>
        </p:spPr>
        <p:txBody>
          <a:bodyPr/>
          <a:lstStyle/>
          <a:p>
            <a:r>
              <a:rPr lang="en-US" sz="2800" dirty="0"/>
              <a:t>Welcome to the Completion of studies in Östersund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72BA9262-34A9-2632-3947-2028C626C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800" y="2045234"/>
            <a:ext cx="5180400" cy="3942255"/>
          </a:xfrm>
        </p:spPr>
        <p:txBody>
          <a:bodyPr/>
          <a:lstStyle/>
          <a:p>
            <a:r>
              <a:rPr lang="sv-SE" sz="1300" b="1" dirty="0" err="1">
                <a:latin typeface="+mn-lt"/>
              </a:rPr>
              <a:t>When</a:t>
            </a:r>
            <a:r>
              <a:rPr lang="sv-SE" sz="1300" b="1" dirty="0">
                <a:latin typeface="+mn-lt"/>
              </a:rPr>
              <a:t> and </a:t>
            </a:r>
            <a:r>
              <a:rPr lang="sv-SE" sz="1300" b="1" dirty="0" err="1">
                <a:latin typeface="+mn-lt"/>
              </a:rPr>
              <a:t>where</a:t>
            </a:r>
            <a:r>
              <a:rPr lang="sv-SE" sz="1300" b="1" dirty="0">
                <a:latin typeface="+mn-lt"/>
              </a:rPr>
              <a:t>: </a:t>
            </a:r>
            <a:r>
              <a:rPr lang="sv-SE" sz="1300" b="0" i="0" dirty="0">
                <a:effectLst/>
                <a:latin typeface="+mn-lt"/>
              </a:rPr>
              <a:t>June 5 at </a:t>
            </a:r>
            <a:r>
              <a:rPr lang="sv-SE" sz="1300" dirty="0">
                <a:latin typeface="+mn-lt"/>
              </a:rPr>
              <a:t>9</a:t>
            </a:r>
            <a:r>
              <a:rPr lang="sv-SE" sz="1300" b="0" i="0" dirty="0">
                <a:effectLst/>
                <a:latin typeface="+mn-lt"/>
              </a:rPr>
              <a:t>.30–11.00 am. </a:t>
            </a:r>
            <a:r>
              <a:rPr lang="sv-SE" sz="1300" dirty="0">
                <a:latin typeface="+mn-lt"/>
              </a:rPr>
              <a:t>in</a:t>
            </a:r>
            <a:r>
              <a:rPr lang="sv-SE" sz="1300" b="0" i="0" dirty="0">
                <a:effectLst/>
                <a:latin typeface="+mn-lt"/>
              </a:rPr>
              <a:t> F214</a:t>
            </a:r>
            <a:br>
              <a:rPr lang="sv-SE" sz="1300" dirty="0">
                <a:latin typeface="+mn-lt"/>
              </a:rPr>
            </a:br>
            <a:r>
              <a:rPr lang="sv-SE" sz="1300" dirty="0" err="1">
                <a:latin typeface="+mn-lt"/>
              </a:rPr>
              <a:t>Mingle</a:t>
            </a:r>
            <a:r>
              <a:rPr lang="sv-SE" sz="1300" dirty="0">
                <a:latin typeface="+mn-lt"/>
              </a:rPr>
              <a:t> in the </a:t>
            </a:r>
            <a:r>
              <a:rPr lang="sv-SE" sz="1300" dirty="0" err="1">
                <a:latin typeface="+mn-lt"/>
              </a:rPr>
              <a:t>lighthall</a:t>
            </a:r>
            <a:r>
              <a:rPr lang="sv-SE" sz="1300" dirty="0">
                <a:latin typeface="+mn-lt"/>
              </a:rPr>
              <a:t> from 9.30</a:t>
            </a:r>
            <a:r>
              <a:rPr lang="sv-SE" sz="1300" b="0" i="0" dirty="0">
                <a:effectLst/>
                <a:latin typeface="+mn-lt"/>
              </a:rPr>
              <a:t>–9.50.</a:t>
            </a:r>
            <a:endParaRPr lang="sv-SE" sz="1300" b="1" dirty="0">
              <a:latin typeface="+mn-lt"/>
            </a:endParaRPr>
          </a:p>
          <a:p>
            <a:r>
              <a:rPr lang="en-US" sz="1300" b="0" i="0" dirty="0">
                <a:effectLst/>
                <a:latin typeface="+mn-lt"/>
              </a:rPr>
              <a:t>This Ceremony is for graduating students and is not possible to bring relatives or friends to the Ceremony. No notification required.</a:t>
            </a:r>
          </a:p>
          <a:p>
            <a:r>
              <a:rPr lang="sv-SE" sz="1400" b="1" dirty="0">
                <a:latin typeface="+mn-lt"/>
              </a:rPr>
              <a:t>Program: 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Introduction</a:t>
            </a:r>
            <a:r>
              <a:rPr lang="sv-SE" sz="1300" i="0" dirty="0">
                <a:effectLst/>
                <a:latin typeface="+mn-lt"/>
              </a:rPr>
              <a:t> by the presenter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Pär Olausson, </a:t>
            </a:r>
            <a:r>
              <a:rPr lang="sv-SE" sz="1300" dirty="0">
                <a:latin typeface="+mn-lt"/>
              </a:rPr>
              <a:t>Dean at </a:t>
            </a:r>
            <a:r>
              <a:rPr lang="sv-SE" sz="1300" i="0" dirty="0">
                <a:effectLst/>
                <a:latin typeface="+mn-lt"/>
              </a:rPr>
              <a:t>Mid Sweden University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Music: Lina O Lindström 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Fredric Kilander, </a:t>
            </a:r>
            <a:r>
              <a:rPr lang="sv-SE" sz="1300" i="0" dirty="0" err="1">
                <a:effectLst/>
                <a:latin typeface="+mn-lt"/>
              </a:rPr>
              <a:t>Head</a:t>
            </a:r>
            <a:r>
              <a:rPr lang="sv-SE" sz="1300" i="0" dirty="0">
                <a:effectLst/>
                <a:latin typeface="+mn-lt"/>
              </a:rPr>
              <a:t> </a:t>
            </a:r>
            <a:r>
              <a:rPr lang="sv-SE" sz="1300" i="0" dirty="0" err="1">
                <a:effectLst/>
                <a:latin typeface="+mn-lt"/>
              </a:rPr>
              <a:t>of</a:t>
            </a:r>
            <a:r>
              <a:rPr lang="sv-SE" sz="1300" i="0" dirty="0">
                <a:effectLst/>
                <a:latin typeface="+mn-lt"/>
              </a:rPr>
              <a:t> Business and Industry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 Gustav Månsson, </a:t>
            </a:r>
            <a:r>
              <a:rPr lang="sv-SE" sz="1300" i="0" dirty="0" err="1">
                <a:effectLst/>
                <a:latin typeface="+mn-lt"/>
              </a:rPr>
              <a:t>Chairman</a:t>
            </a:r>
            <a:r>
              <a:rPr lang="sv-SE" sz="1300" i="0" dirty="0">
                <a:effectLst/>
                <a:latin typeface="+mn-lt"/>
              </a:rPr>
              <a:t> </a:t>
            </a:r>
            <a:r>
              <a:rPr lang="sv-SE" sz="1300" i="0" dirty="0" err="1">
                <a:effectLst/>
                <a:latin typeface="+mn-lt"/>
              </a:rPr>
              <a:t>of</a:t>
            </a:r>
            <a:r>
              <a:rPr lang="sv-SE" sz="1300" i="0" dirty="0">
                <a:effectLst/>
                <a:latin typeface="+mn-lt"/>
              </a:rPr>
              <a:t> the Student Union in Östersund</a:t>
            </a:r>
          </a:p>
          <a:p>
            <a:pPr lvl="1"/>
            <a:r>
              <a:rPr lang="sv-SE" sz="1300" i="0" dirty="0">
                <a:effectLst/>
                <a:latin typeface="+mn-lt"/>
              </a:rPr>
              <a:t>Music: Lina O Lindström</a:t>
            </a:r>
          </a:p>
          <a:p>
            <a:pPr lvl="1"/>
            <a:r>
              <a:rPr lang="sv-SE" sz="1300" i="0" dirty="0" err="1">
                <a:effectLst/>
                <a:latin typeface="+mn-lt"/>
              </a:rPr>
              <a:t>Speech</a:t>
            </a:r>
            <a:r>
              <a:rPr lang="sv-SE" sz="1300" i="0" dirty="0">
                <a:effectLst/>
                <a:latin typeface="+mn-lt"/>
              </a:rPr>
              <a:t>: </a:t>
            </a:r>
            <a:r>
              <a:rPr lang="sv-SE" sz="1300" dirty="0"/>
              <a:t>Jan-Åke Nyström</a:t>
            </a:r>
            <a:r>
              <a:rPr lang="sv-SE" sz="1300" i="0" dirty="0">
                <a:effectLst/>
                <a:latin typeface="+mn-lt"/>
              </a:rPr>
              <a:t>, Senior </a:t>
            </a:r>
            <a:r>
              <a:rPr lang="sv-SE" sz="1300" i="0" dirty="0" err="1">
                <a:effectLst/>
                <a:latin typeface="+mn-lt"/>
              </a:rPr>
              <a:t>Lecturer</a:t>
            </a:r>
            <a:r>
              <a:rPr lang="sv-SE" sz="1300" dirty="0">
                <a:latin typeface="+mn-lt"/>
              </a:rPr>
              <a:t>, </a:t>
            </a:r>
            <a:r>
              <a:rPr lang="en-US" sz="1300" dirty="0">
                <a:latin typeface="+mn-lt"/>
              </a:rPr>
              <a:t>awarded the Student Unions Pedagogical Prize 2025</a:t>
            </a:r>
            <a:endParaRPr lang="sv-SE" sz="1300" i="0" dirty="0">
              <a:effectLst/>
              <a:latin typeface="+mn-lt"/>
            </a:endParaRPr>
          </a:p>
        </p:txBody>
      </p:sp>
      <p:sp>
        <p:nvSpPr>
          <p:cNvPr id="13" name="Platshållare för innehåll 12">
            <a:extLst>
              <a:ext uri="{FF2B5EF4-FFF2-40B4-BE49-F238E27FC236}">
                <a16:creationId xmlns:a16="http://schemas.microsoft.com/office/drawing/2014/main" id="{396D2223-11EC-A44F-B364-4A633D4681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lommor, träd, utomhus, vår&#10;&#10;Automatiskt genererad beskrivning">
            <a:extLst>
              <a:ext uri="{FF2B5EF4-FFF2-40B4-BE49-F238E27FC236}">
                <a16:creationId xmlns:a16="http://schemas.microsoft.com/office/drawing/2014/main" id="{DB908699-00C5-CCCB-6A38-9EB06C3EB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0"/>
          <a:stretch/>
        </p:blipFill>
        <p:spPr>
          <a:xfrm>
            <a:off x="6174000" y="2241462"/>
            <a:ext cx="5180400" cy="394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7806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1281</TotalTime>
  <Words>447</Words>
  <Application>Microsoft Office PowerPoint</Application>
  <PresentationFormat>Bredbild</PresentationFormat>
  <Paragraphs>49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Aptos</vt:lpstr>
      <vt:lpstr>Arial</vt:lpstr>
      <vt:lpstr>Calibri</vt:lpstr>
      <vt:lpstr>Office-tema</vt:lpstr>
      <vt:lpstr>Välkommen till avslutningen i Sundsvall</vt:lpstr>
      <vt:lpstr>Welcome to the Completion of studies in Sundsvall</vt:lpstr>
      <vt:lpstr>Välkommen till avslutningen i Östersund</vt:lpstr>
      <vt:lpstr>Welcome to the Completion of studies in Östersund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avslutningen i Sundsvall</dc:title>
  <dc:creator>de Wall, Sofia</dc:creator>
  <cp:lastModifiedBy>Sofia de Wall</cp:lastModifiedBy>
  <cp:revision>12</cp:revision>
  <cp:lastPrinted>2015-05-26T13:42:18Z</cp:lastPrinted>
  <dcterms:created xsi:type="dcterms:W3CDTF">2023-04-17T13:41:44Z</dcterms:created>
  <dcterms:modified xsi:type="dcterms:W3CDTF">2026-04-13T11:51:32Z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a9e035-fc31-4a12-9147-f5d37fc656b3_Enabled">
    <vt:lpwstr>true</vt:lpwstr>
  </property>
  <property fmtid="{D5CDD505-2E9C-101B-9397-08002B2CF9AE}" pid="3" name="MSIP_Label_e7a9e035-fc31-4a12-9147-f5d37fc656b3_SetDate">
    <vt:lpwstr>2026-04-13T11:51:32Z</vt:lpwstr>
  </property>
  <property fmtid="{D5CDD505-2E9C-101B-9397-08002B2CF9AE}" pid="4" name="MSIP_Label_e7a9e035-fc31-4a12-9147-f5d37fc656b3_Method">
    <vt:lpwstr>Standard</vt:lpwstr>
  </property>
  <property fmtid="{D5CDD505-2E9C-101B-9397-08002B2CF9AE}" pid="5" name="MSIP_Label_e7a9e035-fc31-4a12-9147-f5d37fc656b3_Name">
    <vt:lpwstr>Begränsad delning</vt:lpwstr>
  </property>
  <property fmtid="{D5CDD505-2E9C-101B-9397-08002B2CF9AE}" pid="6" name="MSIP_Label_e7a9e035-fc31-4a12-9147-f5d37fc656b3_SiteId">
    <vt:lpwstr>8234e57a-f0d7-4e7d-bac5-8f1a2c565e73</vt:lpwstr>
  </property>
  <property fmtid="{D5CDD505-2E9C-101B-9397-08002B2CF9AE}" pid="7" name="MSIP_Label_e7a9e035-fc31-4a12-9147-f5d37fc656b3_ActionId">
    <vt:lpwstr>816f63c7-84ab-4164-a417-108703a3f99a</vt:lpwstr>
  </property>
  <property fmtid="{D5CDD505-2E9C-101B-9397-08002B2CF9AE}" pid="8" name="MSIP_Label_e7a9e035-fc31-4a12-9147-f5d37fc656b3_ContentBits">
    <vt:lpwstr>1</vt:lpwstr>
  </property>
  <property fmtid="{D5CDD505-2E9C-101B-9397-08002B2CF9AE}" pid="9" name="MSIP_Label_e7a9e035-fc31-4a12-9147-f5d37fc656b3_Tag">
    <vt:lpwstr>10, 3, 0, 1</vt:lpwstr>
  </property>
  <property fmtid="{D5CDD505-2E9C-101B-9397-08002B2CF9AE}" pid="10" name="ClassificationContentMarkingHeaderLocations">
    <vt:lpwstr>Office-tema:10</vt:lpwstr>
  </property>
  <property fmtid="{D5CDD505-2E9C-101B-9397-08002B2CF9AE}" pid="11" name="ClassificationContentMarkingHeaderText">
    <vt:lpwstr>Begränsad delning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