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microsoft.com/office/2006/relationships/ui/userCustomization" Target="userCustomization/customUI.xml"/><Relationship Id="rId1" Type="http://schemas.openxmlformats.org/officeDocument/2006/relationships/officeDocument" Target="ppt/presentation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4" r:id="rId2"/>
    <p:sldId id="268" r:id="rId3"/>
    <p:sldId id="267" r:id="rId4"/>
    <p:sldId id="269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 autoAdjust="0"/>
  </p:normalViewPr>
  <p:slideViewPr>
    <p:cSldViewPr snapToGrid="0">
      <p:cViewPr>
        <p:scale>
          <a:sx n="80" d="100"/>
          <a:sy n="80" d="100"/>
        </p:scale>
        <p:origin x="40" y="-68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89CD7-9FE5-429F-B9E0-AA1946CCC9BD}" type="datetimeFigureOut">
              <a:rPr lang="sv-SE" smtClean="0"/>
              <a:t>2025-04-22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C2188-90C9-4DE2-9CC5-BA3A554B76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389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522199" y="1360800"/>
            <a:ext cx="9831600" cy="691957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3800" b="1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Stor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2199" y="2208554"/>
            <a:ext cx="9831601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2025-04-22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59736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2415"/>
            <a:ext cx="1051499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13" name="Platshållare för bild 12"/>
          <p:cNvSpPr>
            <a:spLocks noGrp="1"/>
          </p:cNvSpPr>
          <p:nvPr>
            <p:ph type="pic" sz="quarter" idx="14"/>
          </p:nvPr>
        </p:nvSpPr>
        <p:spPr>
          <a:xfrm>
            <a:off x="6174000" y="2241462"/>
            <a:ext cx="5180400" cy="3942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8" name="Platshållare för bild 12"/>
          <p:cNvSpPr>
            <a:spLocks noGrp="1"/>
          </p:cNvSpPr>
          <p:nvPr>
            <p:ph type="pic" sz="quarter" idx="15"/>
          </p:nvPr>
        </p:nvSpPr>
        <p:spPr>
          <a:xfrm>
            <a:off x="838800" y="2235600"/>
            <a:ext cx="5180400" cy="3942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2025-04-22</a:t>
            </a:fld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260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800" y="1540800"/>
            <a:ext cx="10514999" cy="57429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800" y="2235600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8800" y="3180015"/>
            <a:ext cx="5158800" cy="300964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4000" y="2235599"/>
            <a:ext cx="5158800" cy="82391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4000" y="3180014"/>
            <a:ext cx="5158800" cy="300964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2025-04-22</a:t>
            </a:fld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92348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38800" y="1540800"/>
            <a:ext cx="10528878" cy="7368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2025-04-22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4436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992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 hasCustomPrompt="1"/>
          </p:nvPr>
        </p:nvSpPr>
        <p:spPr>
          <a:xfrm>
            <a:off x="1524000" y="1360799"/>
            <a:ext cx="9829801" cy="691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800"/>
            </a:lvl1pPr>
          </a:lstStyle>
          <a:p>
            <a:r>
              <a:rPr lang="sv-SE" dirty="0"/>
              <a:t>Stor rubrik </a:t>
            </a:r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208554"/>
            <a:ext cx="9829800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3438000"/>
            <a:ext cx="12192000" cy="342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10" name="107192D2-3778-4ECE-8BEC-1F42874D3F29" descr="Logotyp Mittuniversitetet.">
            <a:extLst>
              <a:ext uri="{FF2B5EF4-FFF2-40B4-BE49-F238E27FC236}">
                <a16:creationId xmlns:a16="http://schemas.microsoft.com/office/drawing/2014/main" id="{F153BBE9-5AB6-41B8-B5C1-4E7AC01B724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000" y="360000"/>
            <a:ext cx="1565081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1522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pla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ctrTitle" hasCustomPrompt="1"/>
          </p:nvPr>
        </p:nvSpPr>
        <p:spPr>
          <a:xfrm>
            <a:off x="1524001" y="1359581"/>
            <a:ext cx="9829800" cy="691957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3800" b="1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Stor rubrik</a:t>
            </a:r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1" y="2208554"/>
            <a:ext cx="9829799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Rektangel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474720"/>
            <a:ext cx="12192000" cy="34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89073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0800"/>
            <a:ext cx="10550525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800" y="2237129"/>
            <a:ext cx="10550525" cy="3836963"/>
          </a:xfrm>
        </p:spPr>
        <p:txBody>
          <a:bodyPr/>
          <a:lstStyle>
            <a:lvl1pPr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2025-04-22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3325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22800" y="3020400"/>
            <a:ext cx="9831600" cy="1117846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38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522800" y="4589464"/>
            <a:ext cx="9831600" cy="110795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2025-04-22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0942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358000"/>
            <a:ext cx="12192000" cy="45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522800" y="3021178"/>
            <a:ext cx="9831600" cy="1382378"/>
          </a:xfrm>
        </p:spPr>
        <p:txBody>
          <a:bodyPr anchor="t">
            <a:normAutofit/>
          </a:bodyPr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Avsnittsrubrik</a:t>
            </a:r>
          </a:p>
        </p:txBody>
      </p:sp>
    </p:spTree>
    <p:extLst>
      <p:ext uri="{BB962C8B-B14F-4D97-AF65-F5344CB8AC3E}">
        <p14:creationId xmlns:p14="http://schemas.microsoft.com/office/powerpoint/2010/main" val="2873357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2415"/>
            <a:ext cx="1051499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800" y="2234708"/>
            <a:ext cx="5180400" cy="394225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4000" y="2235600"/>
            <a:ext cx="5180400" cy="3942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2025-04-22</a:t>
            </a:fld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7273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bild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2415"/>
            <a:ext cx="1051499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800" y="2234708"/>
            <a:ext cx="5180400" cy="394225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1" name="Platshållare för diagram 10"/>
          <p:cNvSpPr>
            <a:spLocks noGrp="1"/>
          </p:cNvSpPr>
          <p:nvPr>
            <p:ph type="chart" sz="quarter" idx="13"/>
          </p:nvPr>
        </p:nvSpPr>
        <p:spPr>
          <a:xfrm>
            <a:off x="6174000" y="2234963"/>
            <a:ext cx="5180400" cy="3942000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2025-04-22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4992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2415"/>
            <a:ext cx="1051499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800" y="2235599"/>
            <a:ext cx="5180400" cy="394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Bildtext</a:t>
            </a:r>
          </a:p>
        </p:txBody>
      </p:sp>
      <p:sp>
        <p:nvSpPr>
          <p:cNvPr id="13" name="Platshållare för bild 12"/>
          <p:cNvSpPr>
            <a:spLocks noGrp="1"/>
          </p:cNvSpPr>
          <p:nvPr>
            <p:ph type="pic" sz="quarter" idx="14"/>
          </p:nvPr>
        </p:nvSpPr>
        <p:spPr>
          <a:xfrm>
            <a:off x="6173999" y="2235599"/>
            <a:ext cx="5180400" cy="3942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2025-04-22</a:t>
            </a:fld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4919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524000" y="1542415"/>
            <a:ext cx="9829799" cy="65214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524000" y="2237129"/>
            <a:ext cx="9829800" cy="3836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textruta 7"/>
          <p:cNvSpPr txBox="1"/>
          <p:nvPr userDrawn="1"/>
        </p:nvSpPr>
        <p:spPr>
          <a:xfrm>
            <a:off x="838800" y="6356348"/>
            <a:ext cx="2743200" cy="365125"/>
          </a:xfrm>
          <a:prstGeom prst="rect">
            <a:avLst/>
          </a:prstGeom>
          <a:noFill/>
        </p:spPr>
        <p:txBody>
          <a:bodyPr wrap="square" lIns="36000" rtlCol="0" anchor="ctr" anchorCtr="0">
            <a:noAutofit/>
          </a:bodyPr>
          <a:lstStyle/>
          <a:p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Mittuniversitetet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212000" y="6357600"/>
            <a:ext cx="3405553" cy="360000"/>
          </a:xfrm>
          <a:prstGeom prst="rect">
            <a:avLst/>
          </a:prstGeom>
        </p:spPr>
        <p:txBody>
          <a:bodyPr vert="horz" lIns="10800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704000" y="6356351"/>
            <a:ext cx="1529865" cy="360000"/>
          </a:xfrm>
          <a:prstGeom prst="rect">
            <a:avLst/>
          </a:prstGeom>
        </p:spPr>
        <p:txBody>
          <a:bodyPr vert="horz" lIns="36000" tIns="45720" rIns="90000" bIns="45720" rtlCol="0" anchor="ctr"/>
          <a:lstStyle>
            <a:lvl1pPr algn="l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2D44CBEE-E6DE-47E3-981B-80C11ECF5B1C}" type="datetimeFigureOut">
              <a:rPr lang="sv-SE" smtClean="0"/>
              <a:pPr/>
              <a:t>2025-04-22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823932" y="6356350"/>
            <a:ext cx="1529867" cy="36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852048" y="6310166"/>
            <a:ext cx="10512000" cy="0"/>
          </a:xfrm>
          <a:prstGeom prst="line">
            <a:avLst/>
          </a:prstGeom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107192D2-3778-4ECE-8BEC-1F42874D3F29" descr="Logotyp Mittuniversitetet.">
            <a:extLst>
              <a:ext uri="{FF2B5EF4-FFF2-40B4-BE49-F238E27FC236}">
                <a16:creationId xmlns:a16="http://schemas.microsoft.com/office/drawing/2014/main" id="{D6D22971-6BCD-4B4A-A592-8AF1AE69B69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000" y="360000"/>
            <a:ext cx="1565081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3031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0" r:id="rId4"/>
    <p:sldLayoutId id="2147483651" r:id="rId5"/>
    <p:sldLayoutId id="2147483662" r:id="rId6"/>
    <p:sldLayoutId id="2147483652" r:id="rId7"/>
    <p:sldLayoutId id="2147483665" r:id="rId8"/>
    <p:sldLayoutId id="2147483663" r:id="rId9"/>
    <p:sldLayoutId id="2147483664" r:id="rId10"/>
    <p:sldLayoutId id="2147483653" r:id="rId11"/>
    <p:sldLayoutId id="2147483654" r:id="rId12"/>
    <p:sldLayoutId id="2147483655" r:id="rId13"/>
  </p:sldLayoutIdLst>
  <p:txStyles>
    <p:titleStyle>
      <a:lvl1pPr algn="l" defTabSz="914400" rtl="0" eaLnBrk="1" latinLnBrk="0" hangingPunct="1">
        <a:lnSpc>
          <a:spcPts val="3600"/>
        </a:lnSpc>
        <a:spcBef>
          <a:spcPct val="0"/>
        </a:spcBef>
        <a:buNone/>
        <a:defRPr sz="2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500"/>
        </a:spcBef>
        <a:spcAft>
          <a:spcPts val="0"/>
        </a:spcAft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1094" userDrawn="1">
          <p15:clr>
            <a:srgbClr val="F26B43"/>
          </p15:clr>
        </p15:guide>
        <p15:guide id="4" orient="horz" pos="1480" userDrawn="1">
          <p15:clr>
            <a:srgbClr val="F26B43"/>
          </p15:clr>
        </p15:guide>
        <p15:guide id="5" pos="50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C6AF100C-B37D-277A-B4AC-02E8EA4B0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700" y="1303880"/>
            <a:ext cx="10514999" cy="652145"/>
          </a:xfrm>
        </p:spPr>
        <p:txBody>
          <a:bodyPr/>
          <a:lstStyle/>
          <a:p>
            <a:r>
              <a:rPr lang="en-US" sz="2800" dirty="0" err="1"/>
              <a:t>Välkommen</a:t>
            </a:r>
            <a:r>
              <a:rPr lang="en-US" sz="2800" dirty="0"/>
              <a:t> till </a:t>
            </a:r>
            <a:r>
              <a:rPr lang="en-US" sz="2800" dirty="0" err="1"/>
              <a:t>avslutningen</a:t>
            </a:r>
            <a:r>
              <a:rPr lang="en-US" sz="2800" dirty="0"/>
              <a:t> i Sundsvall</a:t>
            </a:r>
          </a:p>
        </p:txBody>
      </p:sp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72BA9262-34A9-2632-3947-2028C626C2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7600" y="1956025"/>
            <a:ext cx="5180400" cy="3942255"/>
          </a:xfrm>
        </p:spPr>
        <p:txBody>
          <a:bodyPr/>
          <a:lstStyle/>
          <a:p>
            <a:r>
              <a:rPr lang="sv-SE" sz="1300" b="1" dirty="0">
                <a:latin typeface="+mn-lt"/>
              </a:rPr>
              <a:t>Dag och tid</a:t>
            </a:r>
            <a:r>
              <a:rPr lang="sv-SE" sz="1300" dirty="0">
                <a:latin typeface="+mn-lt"/>
              </a:rPr>
              <a:t>: torsdag 5 juni kl. 9.30–11</a:t>
            </a:r>
          </a:p>
          <a:p>
            <a:r>
              <a:rPr lang="sv-SE" sz="1300" b="1" dirty="0">
                <a:latin typeface="+mn-lt"/>
              </a:rPr>
              <a:t>Plats: </a:t>
            </a:r>
            <a:r>
              <a:rPr lang="sv-SE" sz="1300" dirty="0">
                <a:latin typeface="+mn-lt"/>
              </a:rPr>
              <a:t>Grönborg, ljusgården</a:t>
            </a:r>
          </a:p>
          <a:p>
            <a:r>
              <a:rPr lang="sv-SE" sz="1300" b="0" i="0" dirty="0">
                <a:effectLst/>
                <a:latin typeface="+mn-lt"/>
              </a:rPr>
              <a:t>Avslutningen är enbart för studenter och det finns inte möjlighet att ta med sig anhöriga på grund av utrymmesskäl. </a:t>
            </a:r>
            <a:r>
              <a:rPr lang="sv-SE" sz="1300" dirty="0">
                <a:latin typeface="+mn-lt"/>
              </a:rPr>
              <a:t>Ingen anmälan krävs. </a:t>
            </a:r>
          </a:p>
          <a:p>
            <a:r>
              <a:rPr lang="sv-SE" sz="1300" b="1" dirty="0">
                <a:latin typeface="+mn-lt"/>
              </a:rPr>
              <a:t>Program</a:t>
            </a:r>
            <a:r>
              <a:rPr lang="sv-SE" sz="1300" dirty="0">
                <a:latin typeface="+mn-lt"/>
              </a:rPr>
              <a:t>: </a:t>
            </a:r>
          </a:p>
          <a:p>
            <a:pPr lvl="1"/>
            <a:r>
              <a:rPr lang="sv-SE" sz="1300" i="0" dirty="0">
                <a:effectLst/>
                <a:latin typeface="+mn-lt"/>
              </a:rPr>
              <a:t>Moderator hälsar välkommen</a:t>
            </a:r>
          </a:p>
          <a:p>
            <a:pPr lvl="1"/>
            <a:r>
              <a:rPr lang="sv-SE" sz="1300" i="0" dirty="0">
                <a:effectLst/>
                <a:latin typeface="+mn-lt"/>
              </a:rPr>
              <a:t>Musik: Yrväder</a:t>
            </a:r>
          </a:p>
          <a:p>
            <a:pPr lvl="1"/>
            <a:r>
              <a:rPr lang="sv-SE" sz="1300" i="0" dirty="0">
                <a:effectLst/>
                <a:latin typeface="+mn-lt"/>
              </a:rPr>
              <a:t>Tal: Dan Bylund, dekan Mittuniversitetet</a:t>
            </a:r>
          </a:p>
          <a:p>
            <a:pPr lvl="1"/>
            <a:r>
              <a:rPr lang="sv-SE" sz="1300" i="0" dirty="0">
                <a:effectLst/>
                <a:latin typeface="+mn-lt"/>
              </a:rPr>
              <a:t>Tal: </a:t>
            </a:r>
            <a:r>
              <a:rPr lang="sv-SE" sz="1300" dirty="0"/>
              <a:t>Björn </a:t>
            </a:r>
            <a:r>
              <a:rPr lang="sv-SE" sz="1300" dirty="0" err="1"/>
              <a:t>Wigge</a:t>
            </a:r>
            <a:r>
              <a:rPr lang="sv-SE" sz="1300" dirty="0"/>
              <a:t>, Sundsvalls kommun, Näringsliv- och tillväxtchef, Sundsvalls kommun</a:t>
            </a:r>
            <a:endParaRPr lang="sv-SE" sz="1300" i="0" dirty="0">
              <a:effectLst/>
              <a:latin typeface="+mn-lt"/>
            </a:endParaRPr>
          </a:p>
          <a:p>
            <a:pPr lvl="1"/>
            <a:r>
              <a:rPr lang="sv-SE" sz="1300" i="0" dirty="0">
                <a:effectLst/>
                <a:latin typeface="+mn-lt"/>
              </a:rPr>
              <a:t>Musik: Yrväder</a:t>
            </a:r>
          </a:p>
          <a:p>
            <a:pPr lvl="1"/>
            <a:r>
              <a:rPr lang="sv-SE" sz="1300" i="0" dirty="0">
                <a:effectLst/>
                <a:latin typeface="+mn-lt"/>
              </a:rPr>
              <a:t>Tal: Anitra Gudmarsdotter, studentkårens ordförande </a:t>
            </a:r>
          </a:p>
          <a:p>
            <a:pPr lvl="1"/>
            <a:r>
              <a:rPr lang="sv-SE" sz="1300" i="0" dirty="0">
                <a:effectLst/>
                <a:latin typeface="+mn-lt"/>
              </a:rPr>
              <a:t>Tal: </a:t>
            </a:r>
            <a:r>
              <a:rPr lang="sv-SE" sz="1400" b="0" i="0" dirty="0">
                <a:effectLst/>
                <a:latin typeface="Lato" panose="020F0502020204030203" pitchFamily="34" charset="0"/>
              </a:rPr>
              <a:t>Aurélio Menegon</a:t>
            </a:r>
            <a:r>
              <a:rPr lang="sv-SE" sz="1300"/>
              <a:t>, professor, </a:t>
            </a:r>
            <a:r>
              <a:rPr lang="sv-SE" sz="1300" dirty="0"/>
              <a:t>tilldelad studentkårernas pedagogiska pris 2024</a:t>
            </a:r>
            <a:endParaRPr lang="sv-SE" sz="1300" i="0" dirty="0">
              <a:effectLst/>
              <a:latin typeface="+mn-lt"/>
            </a:endParaRPr>
          </a:p>
          <a:p>
            <a:pPr lvl="1"/>
            <a:r>
              <a:rPr lang="sv-SE" sz="1300" i="0" dirty="0">
                <a:effectLst/>
                <a:latin typeface="+mn-lt"/>
              </a:rPr>
              <a:t>Avslutande musik: Yrväder</a:t>
            </a:r>
            <a:endParaRPr lang="sv-SE" sz="1300" dirty="0">
              <a:latin typeface="+mn-lt"/>
            </a:endParaRPr>
          </a:p>
          <a:p>
            <a:endParaRPr lang="sv-SE" dirty="0"/>
          </a:p>
        </p:txBody>
      </p:sp>
      <p:sp>
        <p:nvSpPr>
          <p:cNvPr id="13" name="Platshållare för innehåll 12">
            <a:extLst>
              <a:ext uri="{FF2B5EF4-FFF2-40B4-BE49-F238E27FC236}">
                <a16:creationId xmlns:a16="http://schemas.microsoft.com/office/drawing/2014/main" id="{396D2223-11EC-A44F-B364-4A633D46819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" name="Bildobjekt 4" descr="En bild som visar blommor, träd, utomhus, vår&#10;&#10;Automatiskt genererad beskrivning">
            <a:extLst>
              <a:ext uri="{FF2B5EF4-FFF2-40B4-BE49-F238E27FC236}">
                <a16:creationId xmlns:a16="http://schemas.microsoft.com/office/drawing/2014/main" id="{DB908699-00C5-CCCB-6A38-9EB06C3EBF3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80"/>
          <a:stretch/>
        </p:blipFill>
        <p:spPr>
          <a:xfrm>
            <a:off x="6135447" y="1956024"/>
            <a:ext cx="5217151" cy="39699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2415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C6AF100C-B37D-277A-B4AC-02E8EA4B0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700" y="1303880"/>
            <a:ext cx="10514999" cy="652145"/>
          </a:xfrm>
        </p:spPr>
        <p:txBody>
          <a:bodyPr/>
          <a:lstStyle/>
          <a:p>
            <a:r>
              <a:rPr lang="en-US" sz="2800" dirty="0"/>
              <a:t>Welcome to the Completion of studies in Sundsvall</a:t>
            </a:r>
          </a:p>
        </p:txBody>
      </p:sp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72BA9262-34A9-2632-3947-2028C626C2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800" y="2028758"/>
            <a:ext cx="5180400" cy="3942255"/>
          </a:xfrm>
        </p:spPr>
        <p:txBody>
          <a:bodyPr/>
          <a:lstStyle/>
          <a:p>
            <a:r>
              <a:rPr lang="sv-SE" sz="1300" b="1" dirty="0" err="1">
                <a:latin typeface="+mn-lt"/>
              </a:rPr>
              <a:t>When</a:t>
            </a:r>
            <a:r>
              <a:rPr lang="sv-SE" sz="1300" b="1" dirty="0">
                <a:latin typeface="+mn-lt"/>
              </a:rPr>
              <a:t> and </a:t>
            </a:r>
            <a:r>
              <a:rPr lang="sv-SE" sz="1300" b="1" dirty="0" err="1">
                <a:latin typeface="+mn-lt"/>
              </a:rPr>
              <a:t>where</a:t>
            </a:r>
            <a:r>
              <a:rPr lang="sv-SE" sz="1300" b="1" dirty="0">
                <a:latin typeface="+mn-lt"/>
              </a:rPr>
              <a:t>: </a:t>
            </a:r>
            <a:r>
              <a:rPr lang="sv-SE" sz="1300" b="0" i="0" dirty="0">
                <a:effectLst/>
              </a:rPr>
              <a:t>5 June at </a:t>
            </a:r>
            <a:r>
              <a:rPr lang="sv-SE" sz="1300" dirty="0"/>
              <a:t>9.30</a:t>
            </a:r>
            <a:r>
              <a:rPr lang="sv-SE" sz="1300" b="0" i="0" dirty="0">
                <a:effectLst/>
              </a:rPr>
              <a:t>.00–11.00 am. a</a:t>
            </a:r>
            <a:r>
              <a:rPr lang="sv-SE" sz="1300" dirty="0"/>
              <a:t>t </a:t>
            </a:r>
            <a:r>
              <a:rPr lang="sv-SE" sz="1300" b="0" i="0" dirty="0">
                <a:effectLst/>
              </a:rPr>
              <a:t>Grönborg</a:t>
            </a:r>
            <a:endParaRPr lang="sv-SE" sz="1300" b="1" dirty="0"/>
          </a:p>
          <a:p>
            <a:r>
              <a:rPr lang="en-US" sz="1300" b="0" i="0" dirty="0">
                <a:effectLst/>
                <a:latin typeface="+mn-lt"/>
              </a:rPr>
              <a:t>This Ceremony is for graduating students and is not possible to bring relatives or friends to the Ceremony. No notification required.</a:t>
            </a:r>
          </a:p>
          <a:p>
            <a:r>
              <a:rPr lang="sv-SE" sz="1300" b="1" dirty="0">
                <a:latin typeface="+mn-lt"/>
              </a:rPr>
              <a:t>Program</a:t>
            </a:r>
            <a:r>
              <a:rPr lang="sv-SE" sz="1300" dirty="0">
                <a:latin typeface="+mn-lt"/>
              </a:rPr>
              <a:t>: </a:t>
            </a:r>
          </a:p>
          <a:p>
            <a:pPr lvl="1"/>
            <a:r>
              <a:rPr lang="sv-SE" sz="1300" i="0" dirty="0" err="1">
                <a:effectLst/>
                <a:latin typeface="+mn-lt"/>
              </a:rPr>
              <a:t>Introduction</a:t>
            </a:r>
            <a:r>
              <a:rPr lang="sv-SE" sz="1300" i="0" dirty="0">
                <a:effectLst/>
                <a:latin typeface="+mn-lt"/>
              </a:rPr>
              <a:t> by the presenter</a:t>
            </a:r>
          </a:p>
          <a:p>
            <a:pPr lvl="1"/>
            <a:r>
              <a:rPr lang="sv-SE" sz="1300" i="0" dirty="0">
                <a:effectLst/>
                <a:latin typeface="+mn-lt"/>
              </a:rPr>
              <a:t>Music: "Yrväder" </a:t>
            </a:r>
          </a:p>
          <a:p>
            <a:pPr lvl="1"/>
            <a:r>
              <a:rPr lang="sv-SE" sz="1300" i="0" dirty="0" err="1">
                <a:effectLst/>
                <a:latin typeface="+mn-lt"/>
              </a:rPr>
              <a:t>Speech</a:t>
            </a:r>
            <a:r>
              <a:rPr lang="sv-SE" sz="1300" i="0" dirty="0">
                <a:effectLst/>
                <a:latin typeface="+mn-lt"/>
              </a:rPr>
              <a:t>:  Dan </a:t>
            </a:r>
            <a:r>
              <a:rPr lang="sv-SE" sz="1300" dirty="0">
                <a:latin typeface="+mn-lt"/>
              </a:rPr>
              <a:t>Bylund, Dean at </a:t>
            </a:r>
            <a:r>
              <a:rPr lang="sv-SE" sz="1300" i="0" dirty="0">
                <a:effectLst/>
                <a:latin typeface="+mn-lt"/>
              </a:rPr>
              <a:t>Mid Sweden University</a:t>
            </a:r>
          </a:p>
          <a:p>
            <a:pPr lvl="1"/>
            <a:r>
              <a:rPr lang="sv-SE" sz="1300" i="0" dirty="0" err="1">
                <a:effectLst/>
                <a:latin typeface="+mn-lt"/>
              </a:rPr>
              <a:t>Speech</a:t>
            </a:r>
            <a:r>
              <a:rPr lang="sv-SE" sz="1300" i="0" dirty="0">
                <a:effectLst/>
                <a:latin typeface="+mn-lt"/>
              </a:rPr>
              <a:t>: Björn </a:t>
            </a:r>
            <a:r>
              <a:rPr lang="sv-SE" sz="1300" i="0" dirty="0" err="1">
                <a:effectLst/>
                <a:latin typeface="+mn-lt"/>
              </a:rPr>
              <a:t>Wigge</a:t>
            </a:r>
            <a:r>
              <a:rPr lang="sv-SE" sz="1300" i="0" dirty="0">
                <a:effectLst/>
                <a:latin typeface="+mn-lt"/>
              </a:rPr>
              <a:t>, </a:t>
            </a:r>
            <a:r>
              <a:rPr lang="en-US" sz="1300" i="0" dirty="0">
                <a:effectLst/>
                <a:latin typeface="+mn-lt"/>
              </a:rPr>
              <a:t>Business and Growth Manager, Sundsvall Municipality</a:t>
            </a:r>
            <a:endParaRPr lang="sv-SE" sz="1300" i="0" dirty="0">
              <a:effectLst/>
              <a:latin typeface="+mn-lt"/>
            </a:endParaRPr>
          </a:p>
          <a:p>
            <a:pPr lvl="1"/>
            <a:r>
              <a:rPr lang="sv-SE" sz="1300" i="0" dirty="0">
                <a:effectLst/>
                <a:latin typeface="+mn-lt"/>
              </a:rPr>
              <a:t>Music: "Yrväder" </a:t>
            </a:r>
          </a:p>
          <a:p>
            <a:pPr lvl="1"/>
            <a:r>
              <a:rPr lang="sv-SE" sz="1300" i="0" dirty="0" err="1">
                <a:effectLst/>
                <a:latin typeface="+mn-lt"/>
              </a:rPr>
              <a:t>Speech</a:t>
            </a:r>
            <a:r>
              <a:rPr lang="sv-SE" sz="1300" i="0" dirty="0">
                <a:effectLst/>
                <a:latin typeface="+mn-lt"/>
              </a:rPr>
              <a:t>: Anitra Gudmarsdotter, </a:t>
            </a:r>
            <a:r>
              <a:rPr lang="sv-SE" sz="1300" i="0" dirty="0" err="1">
                <a:effectLst/>
                <a:latin typeface="+mn-lt"/>
              </a:rPr>
              <a:t>Chairman</a:t>
            </a:r>
            <a:r>
              <a:rPr lang="sv-SE" sz="1300" i="0" dirty="0">
                <a:effectLst/>
                <a:latin typeface="+mn-lt"/>
              </a:rPr>
              <a:t> </a:t>
            </a:r>
            <a:r>
              <a:rPr lang="sv-SE" sz="1300" i="0" dirty="0" err="1">
                <a:effectLst/>
                <a:latin typeface="+mn-lt"/>
              </a:rPr>
              <a:t>of</a:t>
            </a:r>
            <a:r>
              <a:rPr lang="sv-SE" sz="1300" i="0" dirty="0">
                <a:effectLst/>
                <a:latin typeface="+mn-lt"/>
              </a:rPr>
              <a:t> the Student Union in Sundsvall</a:t>
            </a:r>
          </a:p>
          <a:p>
            <a:pPr lvl="1"/>
            <a:r>
              <a:rPr lang="sv-SE" sz="1300" i="0" dirty="0" err="1">
                <a:effectLst/>
                <a:latin typeface="+mn-lt"/>
              </a:rPr>
              <a:t>Speech</a:t>
            </a:r>
            <a:r>
              <a:rPr lang="sv-SE" sz="1300" i="0" dirty="0">
                <a:effectLst/>
                <a:latin typeface="+mn-lt"/>
              </a:rPr>
              <a:t>: </a:t>
            </a:r>
            <a:r>
              <a:rPr lang="sv-SE" sz="1300" b="0" i="0" dirty="0">
                <a:effectLst/>
                <a:latin typeface="Lato" panose="020F0502020204030203" pitchFamily="34" charset="0"/>
              </a:rPr>
              <a:t> </a:t>
            </a:r>
            <a:r>
              <a:rPr lang="sv-SE" sz="1300" b="0" i="0" dirty="0">
                <a:effectLst/>
                <a:latin typeface="+mn-lt"/>
              </a:rPr>
              <a:t>Aurélio Menegon</a:t>
            </a:r>
            <a:r>
              <a:rPr lang="sv-SE" sz="1300" dirty="0">
                <a:latin typeface="+mn-lt"/>
              </a:rPr>
              <a:t>, </a:t>
            </a:r>
            <a:r>
              <a:rPr lang="en-US" sz="1300" dirty="0">
                <a:latin typeface="+mn-lt"/>
              </a:rPr>
              <a:t>awarded </a:t>
            </a:r>
            <a:r>
              <a:rPr lang="en-US" sz="1300" dirty="0"/>
              <a:t>the Student Unions Pedagogical Prize 2024</a:t>
            </a:r>
            <a:endParaRPr lang="sv-SE" sz="1300" i="0" dirty="0">
              <a:effectLst/>
              <a:latin typeface="+mn-lt"/>
            </a:endParaRPr>
          </a:p>
          <a:p>
            <a:pPr lvl="1"/>
            <a:r>
              <a:rPr lang="sv-SE" sz="1300" i="0" dirty="0">
                <a:effectLst/>
                <a:latin typeface="+mn-lt"/>
              </a:rPr>
              <a:t>Music: "Yrväder"</a:t>
            </a:r>
            <a:endParaRPr lang="sv-SE" sz="1300" dirty="0">
              <a:latin typeface="+mn-lt"/>
            </a:endParaRPr>
          </a:p>
        </p:txBody>
      </p:sp>
      <p:sp>
        <p:nvSpPr>
          <p:cNvPr id="13" name="Platshållare för innehåll 12">
            <a:extLst>
              <a:ext uri="{FF2B5EF4-FFF2-40B4-BE49-F238E27FC236}">
                <a16:creationId xmlns:a16="http://schemas.microsoft.com/office/drawing/2014/main" id="{396D2223-11EC-A44F-B364-4A633D46819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" name="Bildobjekt 4" descr="En bild som visar blommor, träd, utomhus, vår&#10;&#10;Automatiskt genererad beskrivning">
            <a:extLst>
              <a:ext uri="{FF2B5EF4-FFF2-40B4-BE49-F238E27FC236}">
                <a16:creationId xmlns:a16="http://schemas.microsoft.com/office/drawing/2014/main" id="{DB908699-00C5-CCCB-6A38-9EB06C3EBF3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80"/>
          <a:stretch/>
        </p:blipFill>
        <p:spPr>
          <a:xfrm>
            <a:off x="6174000" y="2241462"/>
            <a:ext cx="5180400" cy="394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09555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C6AF100C-B37D-277A-B4AC-02E8EA4B0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700" y="1303880"/>
            <a:ext cx="10514999" cy="652145"/>
          </a:xfrm>
        </p:spPr>
        <p:txBody>
          <a:bodyPr/>
          <a:lstStyle/>
          <a:p>
            <a:r>
              <a:rPr lang="en-US" sz="2800" dirty="0" err="1"/>
              <a:t>Välkommen</a:t>
            </a:r>
            <a:r>
              <a:rPr lang="en-US" sz="2800" dirty="0"/>
              <a:t> till </a:t>
            </a:r>
            <a:r>
              <a:rPr lang="en-US" sz="2800" dirty="0" err="1"/>
              <a:t>avslutningen</a:t>
            </a:r>
            <a:r>
              <a:rPr lang="en-US" sz="2800" dirty="0"/>
              <a:t> i Östersund</a:t>
            </a:r>
          </a:p>
        </p:txBody>
      </p:sp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72BA9262-34A9-2632-3947-2028C626C2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800" y="2045234"/>
            <a:ext cx="5335200" cy="4520158"/>
          </a:xfrm>
        </p:spPr>
        <p:txBody>
          <a:bodyPr/>
          <a:lstStyle/>
          <a:p>
            <a:r>
              <a:rPr lang="sv-SE" sz="1300" b="1" dirty="0"/>
              <a:t>Dag och tid: </a:t>
            </a:r>
            <a:r>
              <a:rPr lang="sv-SE" sz="1300" dirty="0"/>
              <a:t>torsdag</a:t>
            </a:r>
            <a:r>
              <a:rPr lang="sv-SE" sz="1300" b="1" dirty="0"/>
              <a:t> </a:t>
            </a:r>
            <a:r>
              <a:rPr lang="sv-SE" sz="1300" dirty="0"/>
              <a:t>5 juni kl. 9.30–11.00</a:t>
            </a:r>
          </a:p>
          <a:p>
            <a:r>
              <a:rPr lang="sv-SE" sz="1300" b="1" dirty="0"/>
              <a:t>Plats: </a:t>
            </a:r>
            <a:r>
              <a:rPr lang="sv-SE" sz="1300" dirty="0"/>
              <a:t>Mingel med cider i ljushallen 9.30 –9.50. Avslutningen hålls i F214.</a:t>
            </a:r>
          </a:p>
          <a:p>
            <a:r>
              <a:rPr lang="sv-SE" sz="1300" b="0" i="0" dirty="0">
                <a:effectLst/>
              </a:rPr>
              <a:t>Avslutningen är enbart för studenter och det finns inte möjlighet att ta med sig anhöriga på grund av utrymmesskäl. </a:t>
            </a:r>
            <a:r>
              <a:rPr lang="sv-SE" sz="1300" dirty="0"/>
              <a:t>Ingen anmälan krävs. </a:t>
            </a:r>
          </a:p>
          <a:p>
            <a:r>
              <a:rPr lang="sv-SE" sz="1300" b="1" dirty="0"/>
              <a:t>Program: </a:t>
            </a:r>
          </a:p>
          <a:p>
            <a:pPr lvl="1"/>
            <a:r>
              <a:rPr lang="sv-SE" sz="1300" i="0" dirty="0">
                <a:effectLst/>
                <a:latin typeface="+mn-lt"/>
              </a:rPr>
              <a:t>Moderator hälsar välkommen</a:t>
            </a:r>
          </a:p>
          <a:p>
            <a:pPr lvl="1"/>
            <a:r>
              <a:rPr lang="sv-SE" sz="1300" i="0" dirty="0">
                <a:effectLst/>
                <a:latin typeface="+mn-lt"/>
              </a:rPr>
              <a:t>Tal: Anna Olofsson, Mittuniversitets prorektor</a:t>
            </a:r>
          </a:p>
          <a:p>
            <a:pPr lvl="1"/>
            <a:r>
              <a:rPr lang="sv-SE" sz="1300" i="0" dirty="0">
                <a:effectLst/>
                <a:latin typeface="+mn-lt"/>
              </a:rPr>
              <a:t>Tal: Fredric Kilander, Östersunds Näringslivschef </a:t>
            </a:r>
          </a:p>
          <a:p>
            <a:pPr lvl="1"/>
            <a:r>
              <a:rPr lang="sv-SE" sz="1300" i="0" dirty="0">
                <a:effectLst/>
                <a:latin typeface="+mn-lt"/>
              </a:rPr>
              <a:t>Musik: Lina O Lindström</a:t>
            </a:r>
          </a:p>
          <a:p>
            <a:pPr lvl="1"/>
            <a:r>
              <a:rPr lang="sv-SE" sz="1300" i="0" dirty="0">
                <a:effectLst/>
                <a:latin typeface="+mn-lt"/>
              </a:rPr>
              <a:t>Tal: Emil Thors, ordförande studentkåren i Östersund </a:t>
            </a:r>
          </a:p>
          <a:p>
            <a:pPr lvl="1"/>
            <a:r>
              <a:rPr lang="sv-SE" sz="1300" i="0" dirty="0">
                <a:effectLst/>
                <a:latin typeface="+mn-lt"/>
              </a:rPr>
              <a:t>Musik: Lina O Lindström</a:t>
            </a:r>
          </a:p>
          <a:p>
            <a:pPr lvl="1"/>
            <a:r>
              <a:rPr lang="sv-SE" sz="1300" i="0" dirty="0">
                <a:effectLst/>
                <a:latin typeface="+mn-lt"/>
              </a:rPr>
              <a:t>Tal: </a:t>
            </a:r>
            <a:r>
              <a:rPr lang="sv-SE" sz="1300" b="0" i="0" dirty="0">
                <a:effectLst/>
                <a:latin typeface="+mn-lt"/>
              </a:rPr>
              <a:t> Anniken Jensen, adjunkt, tilldelad </a:t>
            </a:r>
            <a:r>
              <a:rPr lang="sv-SE" sz="1300" b="0" i="0" dirty="0" err="1">
                <a:effectLst/>
                <a:latin typeface="+mn-lt"/>
              </a:rPr>
              <a:t>Mittuniversitetets</a:t>
            </a:r>
            <a:r>
              <a:rPr lang="sv-SE" sz="1300" b="0" i="0" dirty="0">
                <a:effectLst/>
                <a:latin typeface="+mn-lt"/>
              </a:rPr>
              <a:t> förenade studentkårer (MFS) pedagogiska pris 2024</a:t>
            </a:r>
          </a:p>
          <a:p>
            <a:pPr lvl="1"/>
            <a:r>
              <a:rPr lang="sv-SE" sz="1300" b="0" i="0" dirty="0">
                <a:effectLst/>
                <a:latin typeface="+mn-lt"/>
              </a:rPr>
              <a:t> </a:t>
            </a:r>
            <a:r>
              <a:rPr lang="sv-SE" sz="1300" dirty="0">
                <a:latin typeface="+mn-lt"/>
              </a:rPr>
              <a:t>Avslutande musik: Jämtlandssången</a:t>
            </a:r>
            <a:endParaRPr lang="sv-SE" sz="1300" i="0" dirty="0">
              <a:effectLst/>
              <a:latin typeface="+mn-lt"/>
            </a:endParaRPr>
          </a:p>
          <a:p>
            <a:pPr lvl="1"/>
            <a:endParaRPr lang="sv-SE" dirty="0">
              <a:latin typeface="+mn-lt"/>
            </a:endParaRPr>
          </a:p>
        </p:txBody>
      </p:sp>
      <p:sp>
        <p:nvSpPr>
          <p:cNvPr id="13" name="Platshållare för innehåll 12">
            <a:extLst>
              <a:ext uri="{FF2B5EF4-FFF2-40B4-BE49-F238E27FC236}">
                <a16:creationId xmlns:a16="http://schemas.microsoft.com/office/drawing/2014/main" id="{396D2223-11EC-A44F-B364-4A633D46819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" name="Bildobjekt 4" descr="En bild som visar blommor, träd, utomhus, vår&#10;&#10;Automatiskt genererad beskrivning">
            <a:extLst>
              <a:ext uri="{FF2B5EF4-FFF2-40B4-BE49-F238E27FC236}">
                <a16:creationId xmlns:a16="http://schemas.microsoft.com/office/drawing/2014/main" id="{DB908699-00C5-CCCB-6A38-9EB06C3EBF3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80"/>
          <a:stretch/>
        </p:blipFill>
        <p:spPr>
          <a:xfrm>
            <a:off x="6174000" y="2241462"/>
            <a:ext cx="5180400" cy="394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47423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C6AF100C-B37D-277A-B4AC-02E8EA4B0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700" y="1303880"/>
            <a:ext cx="10514999" cy="652145"/>
          </a:xfrm>
        </p:spPr>
        <p:txBody>
          <a:bodyPr/>
          <a:lstStyle/>
          <a:p>
            <a:r>
              <a:rPr lang="en-US" sz="2800" dirty="0"/>
              <a:t>Welcome to the Completion of studies in Östersund</a:t>
            </a:r>
          </a:p>
        </p:txBody>
      </p:sp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72BA9262-34A9-2632-3947-2028C626C2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800" y="2045234"/>
            <a:ext cx="5180400" cy="3942255"/>
          </a:xfrm>
        </p:spPr>
        <p:txBody>
          <a:bodyPr/>
          <a:lstStyle/>
          <a:p>
            <a:r>
              <a:rPr lang="sv-SE" sz="1300" b="1" dirty="0" err="1">
                <a:latin typeface="+mn-lt"/>
              </a:rPr>
              <a:t>When</a:t>
            </a:r>
            <a:r>
              <a:rPr lang="sv-SE" sz="1300" b="1" dirty="0">
                <a:latin typeface="+mn-lt"/>
              </a:rPr>
              <a:t> and </a:t>
            </a:r>
            <a:r>
              <a:rPr lang="sv-SE" sz="1300" b="1" dirty="0" err="1">
                <a:latin typeface="+mn-lt"/>
              </a:rPr>
              <a:t>where</a:t>
            </a:r>
            <a:r>
              <a:rPr lang="sv-SE" sz="1300" b="1" dirty="0">
                <a:latin typeface="+mn-lt"/>
              </a:rPr>
              <a:t>: </a:t>
            </a:r>
            <a:r>
              <a:rPr lang="sv-SE" sz="1300" b="0" i="0" dirty="0">
                <a:effectLst/>
                <a:latin typeface="+mn-lt"/>
              </a:rPr>
              <a:t>June 5 at </a:t>
            </a:r>
            <a:r>
              <a:rPr lang="sv-SE" sz="1300" dirty="0">
                <a:latin typeface="+mn-lt"/>
              </a:rPr>
              <a:t>9</a:t>
            </a:r>
            <a:r>
              <a:rPr lang="sv-SE" sz="1300" b="0" i="0" dirty="0">
                <a:effectLst/>
                <a:latin typeface="+mn-lt"/>
              </a:rPr>
              <a:t>.30–11.00 am. </a:t>
            </a:r>
            <a:r>
              <a:rPr lang="sv-SE" sz="1300" dirty="0">
                <a:latin typeface="+mn-lt"/>
              </a:rPr>
              <a:t>in</a:t>
            </a:r>
            <a:r>
              <a:rPr lang="sv-SE" sz="1300" b="0" i="0" dirty="0">
                <a:effectLst/>
                <a:latin typeface="+mn-lt"/>
              </a:rPr>
              <a:t> F214</a:t>
            </a:r>
            <a:br>
              <a:rPr lang="sv-SE" sz="1300" dirty="0">
                <a:latin typeface="+mn-lt"/>
              </a:rPr>
            </a:br>
            <a:r>
              <a:rPr lang="sv-SE" sz="1300" dirty="0" err="1">
                <a:latin typeface="+mn-lt"/>
              </a:rPr>
              <a:t>Mingle</a:t>
            </a:r>
            <a:r>
              <a:rPr lang="sv-SE" sz="1300" dirty="0">
                <a:latin typeface="+mn-lt"/>
              </a:rPr>
              <a:t> in the </a:t>
            </a:r>
            <a:r>
              <a:rPr lang="sv-SE" sz="1300" dirty="0" err="1">
                <a:latin typeface="+mn-lt"/>
              </a:rPr>
              <a:t>lighthall</a:t>
            </a:r>
            <a:r>
              <a:rPr lang="sv-SE" sz="1300" dirty="0">
                <a:latin typeface="+mn-lt"/>
              </a:rPr>
              <a:t> from 9.30</a:t>
            </a:r>
            <a:r>
              <a:rPr lang="sv-SE" sz="1300" b="0" i="0" dirty="0">
                <a:effectLst/>
                <a:latin typeface="+mn-lt"/>
              </a:rPr>
              <a:t>–9.50.</a:t>
            </a:r>
            <a:endParaRPr lang="sv-SE" sz="1300" b="1" dirty="0">
              <a:latin typeface="+mn-lt"/>
            </a:endParaRPr>
          </a:p>
          <a:p>
            <a:r>
              <a:rPr lang="en-US" sz="1300" b="0" i="0" dirty="0">
                <a:effectLst/>
                <a:latin typeface="+mn-lt"/>
              </a:rPr>
              <a:t>This Ceremony is for graduating students and is not possible to bring relatives or friends to the Ceremony. No notification required.</a:t>
            </a:r>
          </a:p>
          <a:p>
            <a:r>
              <a:rPr lang="sv-SE" sz="1400" b="1" dirty="0">
                <a:latin typeface="+mn-lt"/>
              </a:rPr>
              <a:t>Program: </a:t>
            </a:r>
          </a:p>
          <a:p>
            <a:pPr lvl="1"/>
            <a:r>
              <a:rPr lang="sv-SE" sz="1300" i="0" dirty="0" err="1">
                <a:effectLst/>
                <a:latin typeface="+mn-lt"/>
              </a:rPr>
              <a:t>Introduction</a:t>
            </a:r>
            <a:r>
              <a:rPr lang="sv-SE" sz="1300" i="0" dirty="0">
                <a:effectLst/>
                <a:latin typeface="+mn-lt"/>
              </a:rPr>
              <a:t> by the presenter</a:t>
            </a:r>
          </a:p>
          <a:p>
            <a:pPr lvl="1"/>
            <a:r>
              <a:rPr lang="sv-SE" sz="1300" i="0" dirty="0" err="1">
                <a:effectLst/>
                <a:latin typeface="+mn-lt"/>
              </a:rPr>
              <a:t>Speech</a:t>
            </a:r>
            <a:r>
              <a:rPr lang="sv-SE" sz="1300" i="0" dirty="0">
                <a:effectLst/>
                <a:latin typeface="+mn-lt"/>
              </a:rPr>
              <a:t>: Anna Olofsson, Pro Vice-Chancellor Mid Sweden University</a:t>
            </a:r>
          </a:p>
          <a:p>
            <a:pPr lvl="1"/>
            <a:r>
              <a:rPr lang="sv-SE" sz="1300" i="0" dirty="0">
                <a:effectLst/>
                <a:latin typeface="+mn-lt"/>
              </a:rPr>
              <a:t>Music: Lina O Lindström </a:t>
            </a:r>
          </a:p>
          <a:p>
            <a:pPr lvl="1"/>
            <a:r>
              <a:rPr lang="sv-SE" sz="1300" i="0" dirty="0" err="1">
                <a:effectLst/>
                <a:latin typeface="+mn-lt"/>
              </a:rPr>
              <a:t>Speech</a:t>
            </a:r>
            <a:r>
              <a:rPr lang="sv-SE" sz="1300" i="0" dirty="0">
                <a:effectLst/>
                <a:latin typeface="+mn-lt"/>
              </a:rPr>
              <a:t>: Fredric Kilander, </a:t>
            </a:r>
            <a:r>
              <a:rPr lang="sv-SE" sz="1300" i="0" dirty="0" err="1">
                <a:effectLst/>
                <a:latin typeface="+mn-lt"/>
              </a:rPr>
              <a:t>Head</a:t>
            </a:r>
            <a:r>
              <a:rPr lang="sv-SE" sz="1300" i="0" dirty="0">
                <a:effectLst/>
                <a:latin typeface="+mn-lt"/>
              </a:rPr>
              <a:t> </a:t>
            </a:r>
            <a:r>
              <a:rPr lang="sv-SE" sz="1300" i="0" dirty="0" err="1">
                <a:effectLst/>
                <a:latin typeface="+mn-lt"/>
              </a:rPr>
              <a:t>of</a:t>
            </a:r>
            <a:r>
              <a:rPr lang="sv-SE" sz="1300" i="0" dirty="0">
                <a:effectLst/>
                <a:latin typeface="+mn-lt"/>
              </a:rPr>
              <a:t> Business and Industry</a:t>
            </a:r>
          </a:p>
          <a:p>
            <a:pPr lvl="1"/>
            <a:r>
              <a:rPr lang="sv-SE" sz="1300" i="0" dirty="0" err="1">
                <a:effectLst/>
                <a:latin typeface="+mn-lt"/>
              </a:rPr>
              <a:t>Speech</a:t>
            </a:r>
            <a:r>
              <a:rPr lang="sv-SE" sz="1300" i="0" dirty="0">
                <a:effectLst/>
                <a:latin typeface="+mn-lt"/>
              </a:rPr>
              <a:t>: Emil Thors, </a:t>
            </a:r>
            <a:r>
              <a:rPr lang="sv-SE" sz="1300" i="0" dirty="0" err="1">
                <a:effectLst/>
                <a:latin typeface="+mn-lt"/>
              </a:rPr>
              <a:t>Chairman</a:t>
            </a:r>
            <a:r>
              <a:rPr lang="sv-SE" sz="1300" i="0" dirty="0">
                <a:effectLst/>
                <a:latin typeface="+mn-lt"/>
              </a:rPr>
              <a:t> </a:t>
            </a:r>
            <a:r>
              <a:rPr lang="sv-SE" sz="1300" i="0" dirty="0" err="1">
                <a:effectLst/>
                <a:latin typeface="+mn-lt"/>
              </a:rPr>
              <a:t>of</a:t>
            </a:r>
            <a:r>
              <a:rPr lang="sv-SE" sz="1300" i="0" dirty="0">
                <a:effectLst/>
                <a:latin typeface="+mn-lt"/>
              </a:rPr>
              <a:t> the Student Union in Östersund</a:t>
            </a:r>
          </a:p>
          <a:p>
            <a:pPr lvl="1"/>
            <a:r>
              <a:rPr lang="sv-SE" sz="1300" i="0" dirty="0">
                <a:effectLst/>
                <a:latin typeface="+mn-lt"/>
              </a:rPr>
              <a:t>Music: Lina O Lindström</a:t>
            </a:r>
          </a:p>
          <a:p>
            <a:pPr lvl="1"/>
            <a:r>
              <a:rPr lang="sv-SE" sz="1300" i="0" dirty="0" err="1">
                <a:effectLst/>
                <a:latin typeface="+mn-lt"/>
              </a:rPr>
              <a:t>Speech</a:t>
            </a:r>
            <a:r>
              <a:rPr lang="sv-SE" sz="1300" i="0" dirty="0">
                <a:effectLst/>
                <a:latin typeface="+mn-lt"/>
              </a:rPr>
              <a:t>: </a:t>
            </a:r>
            <a:r>
              <a:rPr lang="sv-SE" sz="1300" b="0" i="0" dirty="0">
                <a:effectLst/>
                <a:latin typeface="+mn-lt"/>
              </a:rPr>
              <a:t>Anniken Jensen</a:t>
            </a:r>
            <a:r>
              <a:rPr lang="sv-SE" sz="1300" i="0" dirty="0">
                <a:effectLst/>
                <a:latin typeface="+mn-lt"/>
              </a:rPr>
              <a:t>, </a:t>
            </a:r>
            <a:r>
              <a:rPr lang="en-US" sz="1300" dirty="0">
                <a:latin typeface="+mn-lt"/>
              </a:rPr>
              <a:t>awarded the Student Unions Pedagogical Prize 2024</a:t>
            </a:r>
            <a:endParaRPr lang="sv-SE" sz="1300" i="0" dirty="0">
              <a:effectLst/>
              <a:latin typeface="+mn-lt"/>
            </a:endParaRPr>
          </a:p>
        </p:txBody>
      </p:sp>
      <p:sp>
        <p:nvSpPr>
          <p:cNvPr id="13" name="Platshållare för innehåll 12">
            <a:extLst>
              <a:ext uri="{FF2B5EF4-FFF2-40B4-BE49-F238E27FC236}">
                <a16:creationId xmlns:a16="http://schemas.microsoft.com/office/drawing/2014/main" id="{396D2223-11EC-A44F-B364-4A633D46819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" name="Bildobjekt 4" descr="En bild som visar blommor, träd, utomhus, vår&#10;&#10;Automatiskt genererad beskrivning">
            <a:extLst>
              <a:ext uri="{FF2B5EF4-FFF2-40B4-BE49-F238E27FC236}">
                <a16:creationId xmlns:a16="http://schemas.microsoft.com/office/drawing/2014/main" id="{DB908699-00C5-CCCB-6A38-9EB06C3EBF3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80"/>
          <a:stretch/>
        </p:blipFill>
        <p:spPr>
          <a:xfrm>
            <a:off x="6174000" y="2241462"/>
            <a:ext cx="5180400" cy="394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57806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Mittuniversitete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CB9"/>
      </a:accent1>
      <a:accent2>
        <a:srgbClr val="00BFD6"/>
      </a:accent2>
      <a:accent3>
        <a:srgbClr val="007934"/>
      </a:accent3>
      <a:accent4>
        <a:srgbClr val="3FAE2A"/>
      </a:accent4>
      <a:accent5>
        <a:srgbClr val="706259"/>
      </a:accent5>
      <a:accent6>
        <a:srgbClr val="AEA299"/>
      </a:accent6>
      <a:hlink>
        <a:srgbClr val="0563C1"/>
      </a:hlink>
      <a:folHlink>
        <a:srgbClr val="954F72"/>
      </a:folHlink>
    </a:clrScheme>
    <a:fontScheme name="PP Mittuniversitet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SCN 16.9.potx" id="{37F6D8C5-9675-4404-900A-E86DC592998E}" vid="{45E6DD0E-98EE-4F9C-B324-6ACD77EA76F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1281</TotalTime>
  <Words>435</Words>
  <Application>Microsoft Office PowerPoint</Application>
  <PresentationFormat>Bredbild</PresentationFormat>
  <Paragraphs>49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Arial</vt:lpstr>
      <vt:lpstr>Calibri</vt:lpstr>
      <vt:lpstr>Lato</vt:lpstr>
      <vt:lpstr>Office-tema</vt:lpstr>
      <vt:lpstr>Välkommen till avslutningen i Sundsvall</vt:lpstr>
      <vt:lpstr>Welcome to the Completion of studies in Sundsvall</vt:lpstr>
      <vt:lpstr>Välkommen till avslutningen i Östersund</vt:lpstr>
      <vt:lpstr>Welcome to the Completion of studies in Östersund</vt:lpstr>
    </vt:vector>
  </TitlesOfParts>
  <Company>Mittuniversitetet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Välkommen till avslutningen i Sundsvall</dc:title>
  <dc:creator>de Wall, Sofia</dc:creator>
  <cp:lastModifiedBy>Sofia de Wall</cp:lastModifiedBy>
  <cp:revision>11</cp:revision>
  <cp:lastPrinted>2015-05-26T13:42:18Z</cp:lastPrinted>
  <dcterms:created xsi:type="dcterms:W3CDTF">2023-04-17T13:41:44Z</dcterms:created>
  <dcterms:modified xsi:type="dcterms:W3CDTF">2025-04-22T11:10:45Z</dcterms:modified>
</cp:coreProperties>
</file>

<file path=userCustomization/customUI.xml><?xml version="1.0" encoding="utf-8"?>
<mso:customUI xmlns:doc="http://schemas.microsoft.com/office/2006/01/customui/currentDocument" xmlns:mso="http://schemas.microsoft.com/office/2006/01/customui">
  <mso:ribbon>
    <mso:qat>
      <mso:documentControls>
        <mso:separator idQ="doc:sep1" visible="true"/>
        <mso:control idQ="mso:FileProperties" visible="true"/>
      </mso:documentControls>
    </mso:qat>
  </mso:ribbon>
</mso:customUI>
</file>