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5" r:id="rId3"/>
    <p:sldId id="268" r:id="rId4"/>
    <p:sldId id="279" r:id="rId5"/>
    <p:sldId id="270" r:id="rId6"/>
    <p:sldId id="271" r:id="rId7"/>
    <p:sldId id="320" r:id="rId8"/>
    <p:sldId id="272" r:id="rId9"/>
    <p:sldId id="273" r:id="rId10"/>
    <p:sldId id="274" r:id="rId11"/>
    <p:sldId id="322" r:id="rId12"/>
    <p:sldId id="323" r:id="rId13"/>
    <p:sldId id="275" r:id="rId14"/>
    <p:sldId id="319" r:id="rId15"/>
    <p:sldId id="324" r:id="rId16"/>
    <p:sldId id="261" r:id="rId17"/>
    <p:sldId id="276" r:id="rId18"/>
    <p:sldId id="26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709" autoAdjust="0"/>
  </p:normalViewPr>
  <p:slideViewPr>
    <p:cSldViewPr snapToGrid="0">
      <p:cViewPr>
        <p:scale>
          <a:sx n="70" d="100"/>
          <a:sy n="70" d="100"/>
        </p:scale>
        <p:origin x="1027"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353E9-774F-4B63-A896-DD21EEEC3BA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22D499A-0973-4B4F-ADE2-AE780B1CAC23}">
      <dgm:prSet phldrT="[Text]"/>
      <dgm:spPr/>
      <dgm:t>
        <a:bodyPr/>
        <a:lstStyle/>
        <a:p>
          <a:r>
            <a:rPr lang="en-US" dirty="0" err="1">
              <a:ln>
                <a:noFill/>
              </a:ln>
              <a:solidFill>
                <a:schemeClr val="bg1"/>
              </a:solidFill>
              <a:effectLst/>
            </a:rPr>
            <a:t>Struktur</a:t>
          </a:r>
          <a:endParaRPr lang="en-US" dirty="0">
            <a:ln>
              <a:noFill/>
            </a:ln>
            <a:solidFill>
              <a:schemeClr val="bg1"/>
            </a:solidFill>
            <a:effectLst/>
          </a:endParaRPr>
        </a:p>
      </dgm:t>
    </dgm:pt>
    <dgm:pt modelId="{3DD1D7AA-B557-42F8-B133-F2829E54E7B1}" type="parTrans" cxnId="{8E63DFEA-FC5D-444F-9F4A-C5574A7AB455}">
      <dgm:prSet/>
      <dgm:spPr/>
      <dgm:t>
        <a:bodyPr/>
        <a:lstStyle/>
        <a:p>
          <a:endParaRPr lang="en-US"/>
        </a:p>
      </dgm:t>
    </dgm:pt>
    <dgm:pt modelId="{D1961099-B06B-4D1C-A189-A097ACFFD95D}" type="sibTrans" cxnId="{8E63DFEA-FC5D-444F-9F4A-C5574A7AB455}">
      <dgm:prSet/>
      <dgm:spPr/>
      <dgm:t>
        <a:bodyPr/>
        <a:lstStyle/>
        <a:p>
          <a:endParaRPr lang="en-US"/>
        </a:p>
      </dgm:t>
    </dgm:pt>
    <dgm:pt modelId="{8EAEA560-C2A1-4391-ABDE-3785A75F6506}">
      <dgm:prSet phldrT="[Text]" custT="1"/>
      <dgm:spPr/>
      <dgm:t>
        <a:bodyPr/>
        <a:lstStyle/>
        <a:p>
          <a:r>
            <a:rPr lang="en-US" sz="1400" dirty="0" err="1"/>
            <a:t>Skapar</a:t>
          </a:r>
          <a:r>
            <a:rPr lang="en-US" sz="1400" dirty="0"/>
            <a:t> </a:t>
          </a:r>
          <a:r>
            <a:rPr lang="en-US" sz="1400" dirty="0" err="1"/>
            <a:t>stabila</a:t>
          </a:r>
          <a:r>
            <a:rPr lang="en-US" sz="1400" dirty="0"/>
            <a:t> </a:t>
          </a:r>
          <a:r>
            <a:rPr lang="en-US" sz="1400" dirty="0" err="1"/>
            <a:t>villkor</a:t>
          </a:r>
          <a:endParaRPr lang="en-US" sz="1400" dirty="0"/>
        </a:p>
      </dgm:t>
    </dgm:pt>
    <dgm:pt modelId="{AF6511B1-C7F2-4E5D-B7AD-F7818BEDBF49}" type="parTrans" cxnId="{B0996547-CA6A-434E-8A61-A036B97B7C7D}">
      <dgm:prSet/>
      <dgm:spPr/>
      <dgm:t>
        <a:bodyPr/>
        <a:lstStyle/>
        <a:p>
          <a:endParaRPr lang="en-US"/>
        </a:p>
      </dgm:t>
    </dgm:pt>
    <dgm:pt modelId="{438292F1-89EA-4A89-9EB9-DD804F886B15}" type="sibTrans" cxnId="{B0996547-CA6A-434E-8A61-A036B97B7C7D}">
      <dgm:prSet/>
      <dgm:spPr/>
      <dgm:t>
        <a:bodyPr/>
        <a:lstStyle/>
        <a:p>
          <a:endParaRPr lang="en-US"/>
        </a:p>
      </dgm:t>
    </dgm:pt>
    <dgm:pt modelId="{D76B900F-EB4D-4554-9FBA-8D41942F422C}">
      <dgm:prSet phldrT="[Text]"/>
      <dgm:spPr/>
      <dgm:t>
        <a:bodyPr/>
        <a:lstStyle/>
        <a:p>
          <a:r>
            <a:rPr lang="en-US"/>
            <a:t>Strategi</a:t>
          </a:r>
        </a:p>
      </dgm:t>
    </dgm:pt>
    <dgm:pt modelId="{65A11C76-B869-4BC5-AEBE-D89846D4AA8B}" type="parTrans" cxnId="{1E3D6D90-82B0-40BC-8C28-2E56974E95E0}">
      <dgm:prSet/>
      <dgm:spPr/>
      <dgm:t>
        <a:bodyPr/>
        <a:lstStyle/>
        <a:p>
          <a:endParaRPr lang="en-US"/>
        </a:p>
      </dgm:t>
    </dgm:pt>
    <dgm:pt modelId="{CFA54E66-9629-4251-B902-B0997C222930}" type="sibTrans" cxnId="{1E3D6D90-82B0-40BC-8C28-2E56974E95E0}">
      <dgm:prSet/>
      <dgm:spPr/>
      <dgm:t>
        <a:bodyPr/>
        <a:lstStyle/>
        <a:p>
          <a:endParaRPr lang="en-US"/>
        </a:p>
      </dgm:t>
    </dgm:pt>
    <dgm:pt modelId="{3C4472E7-FF5A-473D-BC7B-7E630E5DA26E}">
      <dgm:prSet phldrT="[Text]" custT="1"/>
      <dgm:spPr/>
      <dgm:t>
        <a:bodyPr/>
        <a:lstStyle/>
        <a:p>
          <a:r>
            <a:rPr lang="en-US" sz="1400" dirty="0"/>
            <a:t>Anger </a:t>
          </a:r>
          <a:r>
            <a:rPr lang="en-US" sz="1400" dirty="0" err="1"/>
            <a:t>långsiktiga</a:t>
          </a:r>
          <a:r>
            <a:rPr lang="en-US" sz="1400" dirty="0"/>
            <a:t> </a:t>
          </a:r>
          <a:r>
            <a:rPr lang="en-US" sz="1400" dirty="0" err="1"/>
            <a:t>prioriteringar</a:t>
          </a:r>
          <a:endParaRPr lang="en-US" sz="1400" dirty="0"/>
        </a:p>
      </dgm:t>
    </dgm:pt>
    <dgm:pt modelId="{C9CEB500-7B00-442D-BD86-7F9C427A35CD}" type="parTrans" cxnId="{AA73DF70-06B5-497C-90A6-85B3DE54B57D}">
      <dgm:prSet/>
      <dgm:spPr/>
      <dgm:t>
        <a:bodyPr/>
        <a:lstStyle/>
        <a:p>
          <a:endParaRPr lang="en-US"/>
        </a:p>
      </dgm:t>
    </dgm:pt>
    <dgm:pt modelId="{6E9133A8-0454-4317-8BBF-1D1680C8F3C5}" type="sibTrans" cxnId="{AA73DF70-06B5-497C-90A6-85B3DE54B57D}">
      <dgm:prSet/>
      <dgm:spPr/>
      <dgm:t>
        <a:bodyPr/>
        <a:lstStyle/>
        <a:p>
          <a:endParaRPr lang="en-US"/>
        </a:p>
      </dgm:t>
    </dgm:pt>
    <dgm:pt modelId="{54092AE0-BF65-4C4F-915C-D8F9AB67B367}">
      <dgm:prSet phldrT="[Text]"/>
      <dgm:spPr/>
      <dgm:t>
        <a:bodyPr/>
        <a:lstStyle/>
        <a:p>
          <a:r>
            <a:rPr lang="en-US"/>
            <a:t>Planering och uppföljning</a:t>
          </a:r>
        </a:p>
      </dgm:t>
    </dgm:pt>
    <dgm:pt modelId="{F725FAC2-E3EC-4D14-995F-64CE33343381}" type="parTrans" cxnId="{964218E2-C23E-47C5-AB06-1557DA0F0A69}">
      <dgm:prSet/>
      <dgm:spPr/>
      <dgm:t>
        <a:bodyPr/>
        <a:lstStyle/>
        <a:p>
          <a:endParaRPr lang="en-US"/>
        </a:p>
      </dgm:t>
    </dgm:pt>
    <dgm:pt modelId="{BDB0795F-5B5B-4D1F-9B35-B9590D8EA06C}" type="sibTrans" cxnId="{964218E2-C23E-47C5-AB06-1557DA0F0A69}">
      <dgm:prSet/>
      <dgm:spPr/>
      <dgm:t>
        <a:bodyPr/>
        <a:lstStyle/>
        <a:p>
          <a:endParaRPr lang="en-US"/>
        </a:p>
      </dgm:t>
    </dgm:pt>
    <dgm:pt modelId="{6A86C274-950A-4D43-977F-5690E7CADFB2}">
      <dgm:prSet phldrT="[Text]" custT="1"/>
      <dgm:spPr/>
      <dgm:t>
        <a:bodyPr/>
        <a:lstStyle/>
        <a:p>
          <a:r>
            <a:rPr lang="en-US" sz="1400" dirty="0" err="1"/>
            <a:t>Hanterar</a:t>
          </a:r>
          <a:r>
            <a:rPr lang="en-US" sz="1400" dirty="0"/>
            <a:t> det </a:t>
          </a:r>
          <a:r>
            <a:rPr lang="en-US" sz="1400" dirty="0" err="1"/>
            <a:t>praktiska</a:t>
          </a:r>
          <a:r>
            <a:rPr lang="en-US" sz="1400" dirty="0"/>
            <a:t> </a:t>
          </a:r>
          <a:r>
            <a:rPr lang="en-US" sz="1400" dirty="0" err="1"/>
            <a:t>genomförandet</a:t>
          </a:r>
          <a:r>
            <a:rPr lang="en-US" sz="1400" dirty="0"/>
            <a:t> </a:t>
          </a:r>
        </a:p>
      </dgm:t>
    </dgm:pt>
    <dgm:pt modelId="{7B33C9FC-660B-4B1A-9BE1-FE376D953DF2}" type="parTrans" cxnId="{06038F55-DCF6-4C54-B05E-AE18F8823B38}">
      <dgm:prSet/>
      <dgm:spPr/>
      <dgm:t>
        <a:bodyPr/>
        <a:lstStyle/>
        <a:p>
          <a:endParaRPr lang="en-US"/>
        </a:p>
      </dgm:t>
    </dgm:pt>
    <dgm:pt modelId="{1DBC0296-F49C-4A0B-8640-BB31DF603165}" type="sibTrans" cxnId="{06038F55-DCF6-4C54-B05E-AE18F8823B38}">
      <dgm:prSet/>
      <dgm:spPr/>
      <dgm:t>
        <a:bodyPr/>
        <a:lstStyle/>
        <a:p>
          <a:endParaRPr lang="en-US"/>
        </a:p>
      </dgm:t>
    </dgm:pt>
    <dgm:pt modelId="{58BD3B7B-2467-4372-9163-D0893EE70AEA}" type="pres">
      <dgm:prSet presAssocID="{8D4353E9-774F-4B63-A896-DD21EEEC3BAC}" presName="rootnode" presStyleCnt="0">
        <dgm:presLayoutVars>
          <dgm:chMax/>
          <dgm:chPref/>
          <dgm:dir/>
          <dgm:animLvl val="lvl"/>
        </dgm:presLayoutVars>
      </dgm:prSet>
      <dgm:spPr/>
    </dgm:pt>
    <dgm:pt modelId="{A0FCFA8C-C147-458C-AD85-23C5750ED378}" type="pres">
      <dgm:prSet presAssocID="{122D499A-0973-4B4F-ADE2-AE780B1CAC23}" presName="composite" presStyleCnt="0"/>
      <dgm:spPr/>
    </dgm:pt>
    <dgm:pt modelId="{AC1A332F-958C-4CF6-99D7-D111AAE5D5EE}" type="pres">
      <dgm:prSet presAssocID="{122D499A-0973-4B4F-ADE2-AE780B1CAC23}" presName="bentUpArrow1" presStyleLbl="alignImgPlace1" presStyleIdx="0" presStyleCnt="2" custLinFactNeighborX="68942" custLinFactNeighborY="-1165"/>
      <dgm:spPr/>
    </dgm:pt>
    <dgm:pt modelId="{EF2E6D3B-4344-43AF-B253-E2672F1DDE37}" type="pres">
      <dgm:prSet presAssocID="{122D499A-0973-4B4F-ADE2-AE780B1CAC23}" presName="ParentText" presStyleLbl="node1" presStyleIdx="0" presStyleCnt="3" custLinFactNeighborX="16611" custLinFactNeighborY="-4518">
        <dgm:presLayoutVars>
          <dgm:chMax val="1"/>
          <dgm:chPref val="1"/>
          <dgm:bulletEnabled val="1"/>
        </dgm:presLayoutVars>
      </dgm:prSet>
      <dgm:spPr/>
    </dgm:pt>
    <dgm:pt modelId="{C00CCC08-6082-43AC-B5B8-857258D83CBE}" type="pres">
      <dgm:prSet presAssocID="{122D499A-0973-4B4F-ADE2-AE780B1CAC23}" presName="ChildText" presStyleLbl="revTx" presStyleIdx="0" presStyleCnt="3" custScaleX="444580" custLinFactX="100000" custLinFactNeighborX="107871" custLinFactNeighborY="-5494">
        <dgm:presLayoutVars>
          <dgm:chMax val="0"/>
          <dgm:chPref val="0"/>
          <dgm:bulletEnabled val="1"/>
        </dgm:presLayoutVars>
      </dgm:prSet>
      <dgm:spPr/>
    </dgm:pt>
    <dgm:pt modelId="{7D5E9339-BD02-4212-A4B0-4D3278B87795}" type="pres">
      <dgm:prSet presAssocID="{D1961099-B06B-4D1C-A189-A097ACFFD95D}" presName="sibTrans" presStyleCnt="0"/>
      <dgm:spPr/>
    </dgm:pt>
    <dgm:pt modelId="{47A62235-9BF9-4331-A90A-29996775DC5F}" type="pres">
      <dgm:prSet presAssocID="{D76B900F-EB4D-4554-9FBA-8D41942F422C}" presName="composite" presStyleCnt="0"/>
      <dgm:spPr/>
    </dgm:pt>
    <dgm:pt modelId="{62686956-11B2-46A9-898A-EFBA7E3F80DC}" type="pres">
      <dgm:prSet presAssocID="{D76B900F-EB4D-4554-9FBA-8D41942F422C}" presName="bentUpArrow1" presStyleLbl="alignImgPlace1" presStyleIdx="1" presStyleCnt="2" custLinFactNeighborX="33620" custLinFactNeighborY="-1134"/>
      <dgm:spPr/>
    </dgm:pt>
    <dgm:pt modelId="{919EE89F-396A-45CB-8FB4-47F975D56FFB}" type="pres">
      <dgm:prSet presAssocID="{D76B900F-EB4D-4554-9FBA-8D41942F422C}" presName="ParentText" presStyleLbl="node1" presStyleIdx="1" presStyleCnt="3">
        <dgm:presLayoutVars>
          <dgm:chMax val="1"/>
          <dgm:chPref val="1"/>
          <dgm:bulletEnabled val="1"/>
        </dgm:presLayoutVars>
      </dgm:prSet>
      <dgm:spPr/>
    </dgm:pt>
    <dgm:pt modelId="{4B20F109-484C-4E4F-A434-974DBD18EA60}" type="pres">
      <dgm:prSet presAssocID="{D76B900F-EB4D-4554-9FBA-8D41942F422C}" presName="ChildText" presStyleLbl="revTx" presStyleIdx="1" presStyleCnt="3" custScaleX="404339" custLinFactX="85455" custLinFactNeighborX="100000" custLinFactNeighborY="-852">
        <dgm:presLayoutVars>
          <dgm:chMax val="0"/>
          <dgm:chPref val="0"/>
          <dgm:bulletEnabled val="1"/>
        </dgm:presLayoutVars>
      </dgm:prSet>
      <dgm:spPr/>
    </dgm:pt>
    <dgm:pt modelId="{D39C6189-D3B0-4ADD-8818-9DD439DC375C}" type="pres">
      <dgm:prSet presAssocID="{CFA54E66-9629-4251-B902-B0997C222930}" presName="sibTrans" presStyleCnt="0"/>
      <dgm:spPr/>
    </dgm:pt>
    <dgm:pt modelId="{722A7C94-9C72-472D-BC6E-8677663AC596}" type="pres">
      <dgm:prSet presAssocID="{54092AE0-BF65-4C4F-915C-D8F9AB67B367}" presName="composite" presStyleCnt="0"/>
      <dgm:spPr/>
    </dgm:pt>
    <dgm:pt modelId="{137F6896-8C9C-4054-9613-6E46331BA52B}" type="pres">
      <dgm:prSet presAssocID="{54092AE0-BF65-4C4F-915C-D8F9AB67B367}" presName="ParentText" presStyleLbl="node1" presStyleIdx="2" presStyleCnt="3" custLinFactNeighborX="-21300" custLinFactNeighborY="-4430">
        <dgm:presLayoutVars>
          <dgm:chMax val="1"/>
          <dgm:chPref val="1"/>
          <dgm:bulletEnabled val="1"/>
        </dgm:presLayoutVars>
      </dgm:prSet>
      <dgm:spPr/>
    </dgm:pt>
    <dgm:pt modelId="{09E8B523-FE30-4E9E-82DF-6824C6874D84}" type="pres">
      <dgm:prSet presAssocID="{54092AE0-BF65-4C4F-915C-D8F9AB67B367}" presName="FinalChildText" presStyleLbl="revTx" presStyleIdx="2" presStyleCnt="3" custScaleX="363392" custLinFactX="10978" custLinFactNeighborX="100000" custLinFactNeighborY="82">
        <dgm:presLayoutVars>
          <dgm:chMax val="0"/>
          <dgm:chPref val="0"/>
          <dgm:bulletEnabled val="1"/>
        </dgm:presLayoutVars>
      </dgm:prSet>
      <dgm:spPr/>
    </dgm:pt>
  </dgm:ptLst>
  <dgm:cxnLst>
    <dgm:cxn modelId="{855CCC11-2AE1-4F08-B8A2-2ACDAA18632D}" type="presOf" srcId="{8EAEA560-C2A1-4391-ABDE-3785A75F6506}" destId="{C00CCC08-6082-43AC-B5B8-857258D83CBE}" srcOrd="0" destOrd="0" presId="urn:microsoft.com/office/officeart/2005/8/layout/StepDownProcess"/>
    <dgm:cxn modelId="{0465AE3F-33E0-457A-8F43-A395875A86B8}" type="presOf" srcId="{6A86C274-950A-4D43-977F-5690E7CADFB2}" destId="{09E8B523-FE30-4E9E-82DF-6824C6874D84}" srcOrd="0" destOrd="0" presId="urn:microsoft.com/office/officeart/2005/8/layout/StepDownProcess"/>
    <dgm:cxn modelId="{B0996547-CA6A-434E-8A61-A036B97B7C7D}" srcId="{122D499A-0973-4B4F-ADE2-AE780B1CAC23}" destId="{8EAEA560-C2A1-4391-ABDE-3785A75F6506}" srcOrd="0" destOrd="0" parTransId="{AF6511B1-C7F2-4E5D-B7AD-F7818BEDBF49}" sibTransId="{438292F1-89EA-4A89-9EB9-DD804F886B15}"/>
    <dgm:cxn modelId="{E3517A67-1D02-424B-A1DE-5D12F4205BB5}" type="presOf" srcId="{54092AE0-BF65-4C4F-915C-D8F9AB67B367}" destId="{137F6896-8C9C-4054-9613-6E46331BA52B}" srcOrd="0" destOrd="0" presId="urn:microsoft.com/office/officeart/2005/8/layout/StepDownProcess"/>
    <dgm:cxn modelId="{059E824B-1AFC-41F3-9435-E8EA240F3E40}" type="presOf" srcId="{D76B900F-EB4D-4554-9FBA-8D41942F422C}" destId="{919EE89F-396A-45CB-8FB4-47F975D56FFB}" srcOrd="0" destOrd="0" presId="urn:microsoft.com/office/officeart/2005/8/layout/StepDownProcess"/>
    <dgm:cxn modelId="{AA73DF70-06B5-497C-90A6-85B3DE54B57D}" srcId="{D76B900F-EB4D-4554-9FBA-8D41942F422C}" destId="{3C4472E7-FF5A-473D-BC7B-7E630E5DA26E}" srcOrd="0" destOrd="0" parTransId="{C9CEB500-7B00-442D-BD86-7F9C427A35CD}" sibTransId="{6E9133A8-0454-4317-8BBF-1D1680C8F3C5}"/>
    <dgm:cxn modelId="{06038F55-DCF6-4C54-B05E-AE18F8823B38}" srcId="{54092AE0-BF65-4C4F-915C-D8F9AB67B367}" destId="{6A86C274-950A-4D43-977F-5690E7CADFB2}" srcOrd="0" destOrd="0" parTransId="{7B33C9FC-660B-4B1A-9BE1-FE376D953DF2}" sibTransId="{1DBC0296-F49C-4A0B-8640-BB31DF603165}"/>
    <dgm:cxn modelId="{1E3D6D90-82B0-40BC-8C28-2E56974E95E0}" srcId="{8D4353E9-774F-4B63-A896-DD21EEEC3BAC}" destId="{D76B900F-EB4D-4554-9FBA-8D41942F422C}" srcOrd="1" destOrd="0" parTransId="{65A11C76-B869-4BC5-AEBE-D89846D4AA8B}" sibTransId="{CFA54E66-9629-4251-B902-B0997C222930}"/>
    <dgm:cxn modelId="{192EA491-27CC-4BE7-BC6F-66C9CA85A875}" type="presOf" srcId="{8D4353E9-774F-4B63-A896-DD21EEEC3BAC}" destId="{58BD3B7B-2467-4372-9163-D0893EE70AEA}" srcOrd="0" destOrd="0" presId="urn:microsoft.com/office/officeart/2005/8/layout/StepDownProcess"/>
    <dgm:cxn modelId="{B9DE29A6-1DD3-419A-B614-EB95CBEF29CF}" type="presOf" srcId="{3C4472E7-FF5A-473D-BC7B-7E630E5DA26E}" destId="{4B20F109-484C-4E4F-A434-974DBD18EA60}" srcOrd="0" destOrd="0" presId="urn:microsoft.com/office/officeart/2005/8/layout/StepDownProcess"/>
    <dgm:cxn modelId="{7ABB07B5-25C6-4E3C-8366-8FD7C5C7E6F5}" type="presOf" srcId="{122D499A-0973-4B4F-ADE2-AE780B1CAC23}" destId="{EF2E6D3B-4344-43AF-B253-E2672F1DDE37}" srcOrd="0" destOrd="0" presId="urn:microsoft.com/office/officeart/2005/8/layout/StepDownProcess"/>
    <dgm:cxn modelId="{964218E2-C23E-47C5-AB06-1557DA0F0A69}" srcId="{8D4353E9-774F-4B63-A896-DD21EEEC3BAC}" destId="{54092AE0-BF65-4C4F-915C-D8F9AB67B367}" srcOrd="2" destOrd="0" parTransId="{F725FAC2-E3EC-4D14-995F-64CE33343381}" sibTransId="{BDB0795F-5B5B-4D1F-9B35-B9590D8EA06C}"/>
    <dgm:cxn modelId="{8E63DFEA-FC5D-444F-9F4A-C5574A7AB455}" srcId="{8D4353E9-774F-4B63-A896-DD21EEEC3BAC}" destId="{122D499A-0973-4B4F-ADE2-AE780B1CAC23}" srcOrd="0" destOrd="0" parTransId="{3DD1D7AA-B557-42F8-B133-F2829E54E7B1}" sibTransId="{D1961099-B06B-4D1C-A189-A097ACFFD95D}"/>
    <dgm:cxn modelId="{CD0B92EC-214D-43C3-AAF4-3157211A666F}" type="presParOf" srcId="{58BD3B7B-2467-4372-9163-D0893EE70AEA}" destId="{A0FCFA8C-C147-458C-AD85-23C5750ED378}" srcOrd="0" destOrd="0" presId="urn:microsoft.com/office/officeart/2005/8/layout/StepDownProcess"/>
    <dgm:cxn modelId="{ED7DCF10-345B-4994-AB1C-E4EC119A9713}" type="presParOf" srcId="{A0FCFA8C-C147-458C-AD85-23C5750ED378}" destId="{AC1A332F-958C-4CF6-99D7-D111AAE5D5EE}" srcOrd="0" destOrd="0" presId="urn:microsoft.com/office/officeart/2005/8/layout/StepDownProcess"/>
    <dgm:cxn modelId="{3037E127-7F0A-441F-BC35-51AA6A151013}" type="presParOf" srcId="{A0FCFA8C-C147-458C-AD85-23C5750ED378}" destId="{EF2E6D3B-4344-43AF-B253-E2672F1DDE37}" srcOrd="1" destOrd="0" presId="urn:microsoft.com/office/officeart/2005/8/layout/StepDownProcess"/>
    <dgm:cxn modelId="{FB14D5CE-E72E-46BD-8BE8-D516A0BEED37}" type="presParOf" srcId="{A0FCFA8C-C147-458C-AD85-23C5750ED378}" destId="{C00CCC08-6082-43AC-B5B8-857258D83CBE}" srcOrd="2" destOrd="0" presId="urn:microsoft.com/office/officeart/2005/8/layout/StepDownProcess"/>
    <dgm:cxn modelId="{D5933411-FC6E-470D-B20B-997E7AEAF157}" type="presParOf" srcId="{58BD3B7B-2467-4372-9163-D0893EE70AEA}" destId="{7D5E9339-BD02-4212-A4B0-4D3278B87795}" srcOrd="1" destOrd="0" presId="urn:microsoft.com/office/officeart/2005/8/layout/StepDownProcess"/>
    <dgm:cxn modelId="{21AB05CC-B96B-4069-9A62-08E8A24CD753}" type="presParOf" srcId="{58BD3B7B-2467-4372-9163-D0893EE70AEA}" destId="{47A62235-9BF9-4331-A90A-29996775DC5F}" srcOrd="2" destOrd="0" presId="urn:microsoft.com/office/officeart/2005/8/layout/StepDownProcess"/>
    <dgm:cxn modelId="{86C717C2-9C8F-4960-A2A0-97CE215D68EC}" type="presParOf" srcId="{47A62235-9BF9-4331-A90A-29996775DC5F}" destId="{62686956-11B2-46A9-898A-EFBA7E3F80DC}" srcOrd="0" destOrd="0" presId="urn:microsoft.com/office/officeart/2005/8/layout/StepDownProcess"/>
    <dgm:cxn modelId="{AEA52EE5-AD2A-4CD5-880B-07A824B7DA4E}" type="presParOf" srcId="{47A62235-9BF9-4331-A90A-29996775DC5F}" destId="{919EE89F-396A-45CB-8FB4-47F975D56FFB}" srcOrd="1" destOrd="0" presId="urn:microsoft.com/office/officeart/2005/8/layout/StepDownProcess"/>
    <dgm:cxn modelId="{9DECA6B7-532B-40CB-95B2-345B42643084}" type="presParOf" srcId="{47A62235-9BF9-4331-A90A-29996775DC5F}" destId="{4B20F109-484C-4E4F-A434-974DBD18EA60}" srcOrd="2" destOrd="0" presId="urn:microsoft.com/office/officeart/2005/8/layout/StepDownProcess"/>
    <dgm:cxn modelId="{760EF2CC-7BF2-4B6E-B0EE-73C5D1A94119}" type="presParOf" srcId="{58BD3B7B-2467-4372-9163-D0893EE70AEA}" destId="{D39C6189-D3B0-4ADD-8818-9DD439DC375C}" srcOrd="3" destOrd="0" presId="urn:microsoft.com/office/officeart/2005/8/layout/StepDownProcess"/>
    <dgm:cxn modelId="{24126208-6929-4A75-9126-6A55E99FA2D7}" type="presParOf" srcId="{58BD3B7B-2467-4372-9163-D0893EE70AEA}" destId="{722A7C94-9C72-472D-BC6E-8677663AC596}" srcOrd="4" destOrd="0" presId="urn:microsoft.com/office/officeart/2005/8/layout/StepDownProcess"/>
    <dgm:cxn modelId="{7787B4EF-E251-477C-87E1-0B0E43801D9D}" type="presParOf" srcId="{722A7C94-9C72-472D-BC6E-8677663AC596}" destId="{137F6896-8C9C-4054-9613-6E46331BA52B}" srcOrd="0" destOrd="0" presId="urn:microsoft.com/office/officeart/2005/8/layout/StepDownProcess"/>
    <dgm:cxn modelId="{030C6DB3-E972-4234-AD22-BD2C55FE4CC5}" type="presParOf" srcId="{722A7C94-9C72-472D-BC6E-8677663AC596}" destId="{09E8B523-FE30-4E9E-82DF-6824C6874D8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5A1C3-4663-44A5-A4B6-09D874986D6B}" type="doc">
      <dgm:prSet loTypeId="urn:microsoft.com/office/officeart/2005/8/layout/arrow2" loCatId="process" qsTypeId="urn:microsoft.com/office/officeart/2005/8/quickstyle/simple1" qsCatId="simple" csTypeId="urn:microsoft.com/office/officeart/2005/8/colors/accent1_4" csCatId="accent1" phldr="1"/>
      <dgm:spPr/>
    </dgm:pt>
    <dgm:pt modelId="{C9CF8A1B-855A-4AAC-A1FB-20248CBCCDF2}">
      <dgm:prSet phldrT="[Text]" custT="1"/>
      <dgm:spPr/>
      <dgm:t>
        <a:bodyPr/>
        <a:lstStyle/>
        <a:p>
          <a:r>
            <a:rPr lang="sv-SE" sz="1200" dirty="0"/>
            <a:t>Institution/Avdelning </a:t>
          </a:r>
        </a:p>
      </dgm:t>
    </dgm:pt>
    <dgm:pt modelId="{8A08A6A7-5264-49CF-80BD-77C8F4085AC1}" type="parTrans" cxnId="{35E508ED-56DA-4B8E-827D-B5BB3CB31FC3}">
      <dgm:prSet/>
      <dgm:spPr/>
      <dgm:t>
        <a:bodyPr/>
        <a:lstStyle/>
        <a:p>
          <a:endParaRPr lang="sv-SE"/>
        </a:p>
      </dgm:t>
    </dgm:pt>
    <dgm:pt modelId="{0F091BF3-4C77-461C-A6EC-D4AA08385BBC}" type="sibTrans" cxnId="{35E508ED-56DA-4B8E-827D-B5BB3CB31FC3}">
      <dgm:prSet/>
      <dgm:spPr/>
      <dgm:t>
        <a:bodyPr/>
        <a:lstStyle/>
        <a:p>
          <a:endParaRPr lang="sv-SE"/>
        </a:p>
      </dgm:t>
    </dgm:pt>
    <dgm:pt modelId="{D14239D5-91F8-42DF-A737-6F3DFDB253B7}">
      <dgm:prSet phldrT="[Text]" custT="1"/>
      <dgm:spPr/>
      <dgm:t>
        <a:bodyPr/>
        <a:lstStyle/>
        <a:p>
          <a:r>
            <a:rPr lang="sv-SE" sz="1200" dirty="0"/>
            <a:t>Fakultet/Förvaltning</a:t>
          </a:r>
        </a:p>
      </dgm:t>
    </dgm:pt>
    <dgm:pt modelId="{4CDD5EE5-9B03-4C60-ABB2-30D2D124980A}" type="parTrans" cxnId="{9EB23C7F-BE8F-4F4D-BC43-41078FBF1630}">
      <dgm:prSet/>
      <dgm:spPr/>
      <dgm:t>
        <a:bodyPr/>
        <a:lstStyle/>
        <a:p>
          <a:endParaRPr lang="sv-SE"/>
        </a:p>
      </dgm:t>
    </dgm:pt>
    <dgm:pt modelId="{1DB66A20-4C46-4032-864C-42EB95AAE5AB}" type="sibTrans" cxnId="{9EB23C7F-BE8F-4F4D-BC43-41078FBF1630}">
      <dgm:prSet/>
      <dgm:spPr/>
      <dgm:t>
        <a:bodyPr/>
        <a:lstStyle/>
        <a:p>
          <a:endParaRPr lang="sv-SE"/>
        </a:p>
      </dgm:t>
    </dgm:pt>
    <dgm:pt modelId="{81F4E4F7-2DA0-47F2-9C58-A9542E337E07}">
      <dgm:prSet phldrT="[Text]" custT="1"/>
      <dgm:spPr/>
      <dgm:t>
        <a:bodyPr/>
        <a:lstStyle/>
        <a:p>
          <a:r>
            <a:rPr lang="sv-SE" sz="1200" dirty="0"/>
            <a:t>Rektor/Universitetsledning </a:t>
          </a:r>
        </a:p>
      </dgm:t>
    </dgm:pt>
    <dgm:pt modelId="{E39E026A-939F-4E94-A34F-E0135A031D8D}" type="parTrans" cxnId="{367F7763-6FB5-45D9-BFAD-FF9D8459FEBB}">
      <dgm:prSet/>
      <dgm:spPr/>
      <dgm:t>
        <a:bodyPr/>
        <a:lstStyle/>
        <a:p>
          <a:endParaRPr lang="sv-SE"/>
        </a:p>
      </dgm:t>
    </dgm:pt>
    <dgm:pt modelId="{5D69109A-94B9-4A02-8F3B-3479AB022DD2}" type="sibTrans" cxnId="{367F7763-6FB5-45D9-BFAD-FF9D8459FEBB}">
      <dgm:prSet/>
      <dgm:spPr/>
      <dgm:t>
        <a:bodyPr/>
        <a:lstStyle/>
        <a:p>
          <a:endParaRPr lang="sv-SE"/>
        </a:p>
      </dgm:t>
    </dgm:pt>
    <dgm:pt modelId="{3BB72AFB-39C3-4F54-B491-559153452D58}" type="pres">
      <dgm:prSet presAssocID="{2FC5A1C3-4663-44A5-A4B6-09D874986D6B}" presName="arrowDiagram" presStyleCnt="0">
        <dgm:presLayoutVars>
          <dgm:chMax val="5"/>
          <dgm:dir/>
          <dgm:resizeHandles val="exact"/>
        </dgm:presLayoutVars>
      </dgm:prSet>
      <dgm:spPr/>
    </dgm:pt>
    <dgm:pt modelId="{BF2206BA-E715-4462-BED2-B395250B062F}" type="pres">
      <dgm:prSet presAssocID="{2FC5A1C3-4663-44A5-A4B6-09D874986D6B}" presName="arrow" presStyleLbl="bgShp" presStyleIdx="0" presStyleCnt="1" custLinFactNeighborX="-1549"/>
      <dgm:spPr/>
    </dgm:pt>
    <dgm:pt modelId="{38EED005-6FD6-4A91-85D3-0ECD7435C2A5}" type="pres">
      <dgm:prSet presAssocID="{2FC5A1C3-4663-44A5-A4B6-09D874986D6B}" presName="arrowDiagram3" presStyleCnt="0"/>
      <dgm:spPr/>
    </dgm:pt>
    <dgm:pt modelId="{E202B84B-1D23-4086-AC5B-3D66264EE4AB}" type="pres">
      <dgm:prSet presAssocID="{C9CF8A1B-855A-4AAC-A1FB-20248CBCCDF2}" presName="bullet3a" presStyleLbl="node1" presStyleIdx="0" presStyleCnt="3"/>
      <dgm:spPr>
        <a:solidFill>
          <a:schemeClr val="accent1"/>
        </a:solidFill>
      </dgm:spPr>
    </dgm:pt>
    <dgm:pt modelId="{89DC3A5C-EF4A-489F-B0F9-1EB511FB664A}" type="pres">
      <dgm:prSet presAssocID="{C9CF8A1B-855A-4AAC-A1FB-20248CBCCDF2}" presName="textBox3a" presStyleLbl="revTx" presStyleIdx="0" presStyleCnt="3" custScaleX="125312" custLinFactNeighborX="871" custLinFactNeighborY="10205">
        <dgm:presLayoutVars>
          <dgm:bulletEnabled val="1"/>
        </dgm:presLayoutVars>
      </dgm:prSet>
      <dgm:spPr/>
    </dgm:pt>
    <dgm:pt modelId="{313AF9CE-7FD8-493A-A23C-703CECF9F91B}" type="pres">
      <dgm:prSet presAssocID="{D14239D5-91F8-42DF-A737-6F3DFDB253B7}" presName="bullet3b" presStyleLbl="node1" presStyleIdx="1" presStyleCnt="3"/>
      <dgm:spPr>
        <a:solidFill>
          <a:schemeClr val="accent1"/>
        </a:solidFill>
      </dgm:spPr>
    </dgm:pt>
    <dgm:pt modelId="{A7170789-28E2-4A95-A586-52C13502EAD2}" type="pres">
      <dgm:prSet presAssocID="{D14239D5-91F8-42DF-A737-6F3DFDB253B7}" presName="textBox3b" presStyleLbl="revTx" presStyleIdx="1" presStyleCnt="3" custScaleX="134830" custLinFactNeighborX="1993" custLinFactNeighborY="5422">
        <dgm:presLayoutVars>
          <dgm:bulletEnabled val="1"/>
        </dgm:presLayoutVars>
      </dgm:prSet>
      <dgm:spPr/>
    </dgm:pt>
    <dgm:pt modelId="{F2077189-FC2A-4BCF-8907-AB4FB98CFE1A}" type="pres">
      <dgm:prSet presAssocID="{81F4E4F7-2DA0-47F2-9C58-A9542E337E07}" presName="bullet3c" presStyleLbl="node1" presStyleIdx="2" presStyleCnt="3"/>
      <dgm:spPr>
        <a:solidFill>
          <a:schemeClr val="accent1"/>
        </a:solidFill>
      </dgm:spPr>
    </dgm:pt>
    <dgm:pt modelId="{27FD3F50-AF78-4A4F-ADE6-BB1C28AA7553}" type="pres">
      <dgm:prSet presAssocID="{81F4E4F7-2DA0-47F2-9C58-A9542E337E07}" presName="textBox3c" presStyleLbl="revTx" presStyleIdx="2" presStyleCnt="3" custScaleX="155850" custScaleY="31686" custLinFactNeighborX="11414" custLinFactNeighborY="-25616">
        <dgm:presLayoutVars>
          <dgm:bulletEnabled val="1"/>
        </dgm:presLayoutVars>
      </dgm:prSet>
      <dgm:spPr/>
    </dgm:pt>
  </dgm:ptLst>
  <dgm:cxnLst>
    <dgm:cxn modelId="{DA31A516-BC51-4153-B30E-9948E6BE5238}" type="presOf" srcId="{D14239D5-91F8-42DF-A737-6F3DFDB253B7}" destId="{A7170789-28E2-4A95-A586-52C13502EAD2}" srcOrd="0" destOrd="0" presId="urn:microsoft.com/office/officeart/2005/8/layout/arrow2"/>
    <dgm:cxn modelId="{49A83C17-F7DB-4438-8B6B-317907059D14}" type="presOf" srcId="{81F4E4F7-2DA0-47F2-9C58-A9542E337E07}" destId="{27FD3F50-AF78-4A4F-ADE6-BB1C28AA7553}" srcOrd="0" destOrd="0" presId="urn:microsoft.com/office/officeart/2005/8/layout/arrow2"/>
    <dgm:cxn modelId="{2CC76730-137E-4405-AA01-9B8E3D64B064}" type="presOf" srcId="{2FC5A1C3-4663-44A5-A4B6-09D874986D6B}" destId="{3BB72AFB-39C3-4F54-B491-559153452D58}" srcOrd="0" destOrd="0" presId="urn:microsoft.com/office/officeart/2005/8/layout/arrow2"/>
    <dgm:cxn modelId="{367F7763-6FB5-45D9-BFAD-FF9D8459FEBB}" srcId="{2FC5A1C3-4663-44A5-A4B6-09D874986D6B}" destId="{81F4E4F7-2DA0-47F2-9C58-A9542E337E07}" srcOrd="2" destOrd="0" parTransId="{E39E026A-939F-4E94-A34F-E0135A031D8D}" sibTransId="{5D69109A-94B9-4A02-8F3B-3479AB022DD2}"/>
    <dgm:cxn modelId="{9EB23C7F-BE8F-4F4D-BC43-41078FBF1630}" srcId="{2FC5A1C3-4663-44A5-A4B6-09D874986D6B}" destId="{D14239D5-91F8-42DF-A737-6F3DFDB253B7}" srcOrd="1" destOrd="0" parTransId="{4CDD5EE5-9B03-4C60-ABB2-30D2D124980A}" sibTransId="{1DB66A20-4C46-4032-864C-42EB95AAE5AB}"/>
    <dgm:cxn modelId="{CFD046E0-0216-427A-873F-8C3D2115FD43}" type="presOf" srcId="{C9CF8A1B-855A-4AAC-A1FB-20248CBCCDF2}" destId="{89DC3A5C-EF4A-489F-B0F9-1EB511FB664A}" srcOrd="0" destOrd="0" presId="urn:microsoft.com/office/officeart/2005/8/layout/arrow2"/>
    <dgm:cxn modelId="{35E508ED-56DA-4B8E-827D-B5BB3CB31FC3}" srcId="{2FC5A1C3-4663-44A5-A4B6-09D874986D6B}" destId="{C9CF8A1B-855A-4AAC-A1FB-20248CBCCDF2}" srcOrd="0" destOrd="0" parTransId="{8A08A6A7-5264-49CF-80BD-77C8F4085AC1}" sibTransId="{0F091BF3-4C77-461C-A6EC-D4AA08385BBC}"/>
    <dgm:cxn modelId="{FF00A155-8AD2-41EC-8399-6F690ED975A5}" type="presParOf" srcId="{3BB72AFB-39C3-4F54-B491-559153452D58}" destId="{BF2206BA-E715-4462-BED2-B395250B062F}" srcOrd="0" destOrd="0" presId="urn:microsoft.com/office/officeart/2005/8/layout/arrow2"/>
    <dgm:cxn modelId="{01DDEBF2-D7B0-4711-B0CF-867CEE16BF10}" type="presParOf" srcId="{3BB72AFB-39C3-4F54-B491-559153452D58}" destId="{38EED005-6FD6-4A91-85D3-0ECD7435C2A5}" srcOrd="1" destOrd="0" presId="urn:microsoft.com/office/officeart/2005/8/layout/arrow2"/>
    <dgm:cxn modelId="{659B8C28-73A9-4AD6-B6EB-804BF2E2D76B}" type="presParOf" srcId="{38EED005-6FD6-4A91-85D3-0ECD7435C2A5}" destId="{E202B84B-1D23-4086-AC5B-3D66264EE4AB}" srcOrd="0" destOrd="0" presId="urn:microsoft.com/office/officeart/2005/8/layout/arrow2"/>
    <dgm:cxn modelId="{27B63E54-BA14-464C-885A-FB13E0FCB4F1}" type="presParOf" srcId="{38EED005-6FD6-4A91-85D3-0ECD7435C2A5}" destId="{89DC3A5C-EF4A-489F-B0F9-1EB511FB664A}" srcOrd="1" destOrd="0" presId="urn:microsoft.com/office/officeart/2005/8/layout/arrow2"/>
    <dgm:cxn modelId="{A0D33FFA-24D9-46FF-975F-313E1F783CA0}" type="presParOf" srcId="{38EED005-6FD6-4A91-85D3-0ECD7435C2A5}" destId="{313AF9CE-7FD8-493A-A23C-703CECF9F91B}" srcOrd="2" destOrd="0" presId="urn:microsoft.com/office/officeart/2005/8/layout/arrow2"/>
    <dgm:cxn modelId="{062ADD6D-C998-4D83-8FDF-26A93C496BDC}" type="presParOf" srcId="{38EED005-6FD6-4A91-85D3-0ECD7435C2A5}" destId="{A7170789-28E2-4A95-A586-52C13502EAD2}" srcOrd="3" destOrd="0" presId="urn:microsoft.com/office/officeart/2005/8/layout/arrow2"/>
    <dgm:cxn modelId="{637521AE-BF73-4082-8B4E-2E4A53E0FD2A}" type="presParOf" srcId="{38EED005-6FD6-4A91-85D3-0ECD7435C2A5}" destId="{F2077189-FC2A-4BCF-8907-AB4FB98CFE1A}" srcOrd="4" destOrd="0" presId="urn:microsoft.com/office/officeart/2005/8/layout/arrow2"/>
    <dgm:cxn modelId="{1FD17496-86F2-4713-B2F2-E43C14B7292B}" type="presParOf" srcId="{38EED005-6FD6-4A91-85D3-0ECD7435C2A5}" destId="{27FD3F50-AF78-4A4F-ADE6-BB1C28AA755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33C08-E781-474E-9C19-6A0CB6B00FC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604CE90-1478-4E14-B7F7-A53BB36C7C38}">
      <dgm:prSet phldrT="[Text]" custT="1"/>
      <dgm:spPr/>
      <dgm:t>
        <a:bodyPr/>
        <a:lstStyle/>
        <a:p>
          <a:r>
            <a:rPr lang="en-US" sz="2400" dirty="0"/>
            <a:t>VP</a:t>
          </a:r>
        </a:p>
      </dgm:t>
    </dgm:pt>
    <dgm:pt modelId="{EBAB8AF9-D22C-4829-93DC-3F86827947BD}" type="parTrans" cxnId="{783762CD-7E50-469B-ACB8-FC078ED981AA}">
      <dgm:prSet/>
      <dgm:spPr/>
      <dgm:t>
        <a:bodyPr/>
        <a:lstStyle/>
        <a:p>
          <a:endParaRPr lang="en-US" sz="1200"/>
        </a:p>
      </dgm:t>
    </dgm:pt>
    <dgm:pt modelId="{817E7912-5B17-4284-A88D-77E4A6C9EE0D}" type="sibTrans" cxnId="{783762CD-7E50-469B-ACB8-FC078ED981AA}">
      <dgm:prSet/>
      <dgm:spPr/>
      <dgm:t>
        <a:bodyPr/>
        <a:lstStyle/>
        <a:p>
          <a:endParaRPr lang="en-US" sz="1200"/>
        </a:p>
      </dgm:t>
    </dgm:pt>
    <dgm:pt modelId="{2F5BBA00-CD21-4A0E-B7D8-42C1A28F9445}">
      <dgm:prSet phldrT="[Text]" custT="1"/>
      <dgm:spPr>
        <a:ln>
          <a:noFill/>
        </a:ln>
      </dgm:spPr>
      <dgm:t>
        <a:bodyPr/>
        <a:lstStyle/>
        <a:p>
          <a:r>
            <a:rPr lang="en-US" sz="1200"/>
            <a:t>Strategi</a:t>
          </a:r>
        </a:p>
      </dgm:t>
    </dgm:pt>
    <dgm:pt modelId="{9B49D329-1B8C-4FBC-A131-27C1D56A1695}" type="parTrans" cxnId="{3F1E730A-4F51-40F2-BCF9-C8443CDFE19B}">
      <dgm:prSet custT="1"/>
      <dgm:spPr/>
      <dgm:t>
        <a:bodyPr/>
        <a:lstStyle/>
        <a:p>
          <a:endParaRPr lang="en-US" sz="1200"/>
        </a:p>
      </dgm:t>
    </dgm:pt>
    <dgm:pt modelId="{C58F94D2-D7E3-4C52-8BBD-0F2DEDBD0DE1}" type="sibTrans" cxnId="{3F1E730A-4F51-40F2-BCF9-C8443CDFE19B}">
      <dgm:prSet/>
      <dgm:spPr/>
      <dgm:t>
        <a:bodyPr/>
        <a:lstStyle/>
        <a:p>
          <a:endParaRPr lang="en-US" sz="1200"/>
        </a:p>
      </dgm:t>
    </dgm:pt>
    <dgm:pt modelId="{68CD1490-E923-4EA3-AE12-5F8FC2C134AA}">
      <dgm:prSet phldrT="[Text]" custT="1"/>
      <dgm:spPr>
        <a:ln>
          <a:noFill/>
        </a:ln>
      </dgm:spPr>
      <dgm:t>
        <a:bodyPr/>
        <a:lstStyle/>
        <a:p>
          <a:r>
            <a:rPr lang="en-US" sz="1050" dirty="0"/>
            <a:t>Särskilda åtaganden</a:t>
          </a:r>
        </a:p>
      </dgm:t>
    </dgm:pt>
    <dgm:pt modelId="{0DF92F9A-6D84-40B8-A8A6-DCF470060240}" type="parTrans" cxnId="{2E51B132-7F38-4F17-9291-7ACCF90BCB95}">
      <dgm:prSet custT="1"/>
      <dgm:spPr/>
      <dgm:t>
        <a:bodyPr/>
        <a:lstStyle/>
        <a:p>
          <a:endParaRPr lang="en-US" sz="1200"/>
        </a:p>
      </dgm:t>
    </dgm:pt>
    <dgm:pt modelId="{72E4CBFF-C42D-424A-AAE9-FB73BA33B4B9}" type="sibTrans" cxnId="{2E51B132-7F38-4F17-9291-7ACCF90BCB95}">
      <dgm:prSet/>
      <dgm:spPr/>
      <dgm:t>
        <a:bodyPr/>
        <a:lstStyle/>
        <a:p>
          <a:endParaRPr lang="en-US" sz="1200"/>
        </a:p>
      </dgm:t>
    </dgm:pt>
    <dgm:pt modelId="{90E72B6F-7500-454C-9CE8-EBFF61DE95A0}">
      <dgm:prSet phldrT="[Text]" custT="1"/>
      <dgm:spPr>
        <a:ln>
          <a:noFill/>
        </a:ln>
      </dgm:spPr>
      <dgm:t>
        <a:bodyPr/>
        <a:lstStyle/>
        <a:p>
          <a:r>
            <a:rPr lang="en-US" sz="1100" dirty="0" err="1">
              <a:solidFill>
                <a:schemeClr val="bg1"/>
              </a:solidFill>
            </a:rPr>
            <a:t>Omvärlds-analys</a:t>
          </a:r>
          <a:endParaRPr lang="en-US" sz="1100" dirty="0">
            <a:solidFill>
              <a:schemeClr val="bg1"/>
            </a:solidFill>
          </a:endParaRPr>
        </a:p>
      </dgm:t>
    </dgm:pt>
    <dgm:pt modelId="{A5E3F849-68C6-43D4-BFA1-D12930EEDFDE}" type="parTrans" cxnId="{A100303F-95A3-4EEB-986A-B28B234B994D}">
      <dgm:prSet custT="1"/>
      <dgm:spPr/>
      <dgm:t>
        <a:bodyPr/>
        <a:lstStyle/>
        <a:p>
          <a:endParaRPr lang="en-US" sz="1200"/>
        </a:p>
      </dgm:t>
    </dgm:pt>
    <dgm:pt modelId="{BE9134FE-4D0F-498F-B970-2A0F0C56D00A}" type="sibTrans" cxnId="{A100303F-95A3-4EEB-986A-B28B234B994D}">
      <dgm:prSet/>
      <dgm:spPr/>
      <dgm:t>
        <a:bodyPr/>
        <a:lstStyle/>
        <a:p>
          <a:endParaRPr lang="en-US" sz="1200"/>
        </a:p>
      </dgm:t>
    </dgm:pt>
    <dgm:pt modelId="{B5A32879-27DC-4439-883C-13E293961594}">
      <dgm:prSet phldrT="[Text]" custT="1"/>
      <dgm:spPr>
        <a:ln>
          <a:noFill/>
        </a:ln>
      </dgm:spPr>
      <dgm:t>
        <a:bodyPr/>
        <a:lstStyle/>
        <a:p>
          <a:r>
            <a:rPr lang="en-US" sz="1050" dirty="0" err="1"/>
            <a:t>Riskanalys</a:t>
          </a:r>
          <a:endParaRPr lang="en-US" sz="1050" dirty="0"/>
        </a:p>
      </dgm:t>
    </dgm:pt>
    <dgm:pt modelId="{00B90695-1459-43D2-8370-EFE286769464}" type="parTrans" cxnId="{2F1D4A01-08AA-4D15-B2D6-63E8106C6576}">
      <dgm:prSet custT="1"/>
      <dgm:spPr/>
      <dgm:t>
        <a:bodyPr/>
        <a:lstStyle/>
        <a:p>
          <a:endParaRPr lang="en-US" sz="1200"/>
        </a:p>
      </dgm:t>
    </dgm:pt>
    <dgm:pt modelId="{504F67B2-EE80-426D-8745-212F900BCE8B}" type="sibTrans" cxnId="{2F1D4A01-08AA-4D15-B2D6-63E8106C6576}">
      <dgm:prSet/>
      <dgm:spPr/>
      <dgm:t>
        <a:bodyPr/>
        <a:lstStyle/>
        <a:p>
          <a:endParaRPr lang="en-US" sz="1200"/>
        </a:p>
      </dgm:t>
    </dgm:pt>
    <dgm:pt modelId="{B8C5B235-7BB8-4CDA-989F-0F550DC3DAF7}">
      <dgm:prSet phldrT="[Text]" custT="1"/>
      <dgm:spPr/>
      <dgm:t>
        <a:bodyPr/>
        <a:lstStyle/>
        <a:p>
          <a:r>
            <a:rPr lang="en-US" sz="1200"/>
            <a:t>Budget</a:t>
          </a:r>
        </a:p>
      </dgm:t>
    </dgm:pt>
    <dgm:pt modelId="{E54EC925-0746-4085-A531-10D614EA1EB3}" type="parTrans" cxnId="{E44BF431-458B-4E0E-BBE5-B704CE40CB54}">
      <dgm:prSet custT="1"/>
      <dgm:spPr/>
      <dgm:t>
        <a:bodyPr/>
        <a:lstStyle/>
        <a:p>
          <a:endParaRPr lang="en-US" sz="1200"/>
        </a:p>
      </dgm:t>
    </dgm:pt>
    <dgm:pt modelId="{79C92CC4-ED40-4C7C-AF9E-35A514BE74B2}" type="sibTrans" cxnId="{E44BF431-458B-4E0E-BBE5-B704CE40CB54}">
      <dgm:prSet/>
      <dgm:spPr/>
      <dgm:t>
        <a:bodyPr/>
        <a:lstStyle/>
        <a:p>
          <a:endParaRPr lang="en-US" sz="1200"/>
        </a:p>
      </dgm:t>
    </dgm:pt>
    <dgm:pt modelId="{ED06DE4E-B3B1-4E2A-88B1-380E3E50AC0D}">
      <dgm:prSet phldrT="[Text]" custT="1"/>
      <dgm:spPr/>
      <dgm:t>
        <a:bodyPr/>
        <a:lstStyle/>
        <a:p>
          <a:r>
            <a:rPr lang="en-US" sz="1200" dirty="0"/>
            <a:t>Tjänste-planering</a:t>
          </a:r>
        </a:p>
      </dgm:t>
    </dgm:pt>
    <dgm:pt modelId="{16320D08-4B41-4186-8161-A80F40431A6B}" type="parTrans" cxnId="{B86462B1-82DF-4CDD-BDDF-173BB225A34E}">
      <dgm:prSet custT="1"/>
      <dgm:spPr/>
      <dgm:t>
        <a:bodyPr/>
        <a:lstStyle/>
        <a:p>
          <a:endParaRPr lang="en-US" sz="1200"/>
        </a:p>
      </dgm:t>
    </dgm:pt>
    <dgm:pt modelId="{61E6B298-47BA-4C5B-899E-154E1C53E21D}" type="sibTrans" cxnId="{B86462B1-82DF-4CDD-BDDF-173BB225A34E}">
      <dgm:prSet/>
      <dgm:spPr/>
      <dgm:t>
        <a:bodyPr/>
        <a:lstStyle/>
        <a:p>
          <a:endParaRPr lang="en-US" sz="1200"/>
        </a:p>
      </dgm:t>
    </dgm:pt>
    <dgm:pt modelId="{678ED82B-B0B9-4FC7-B8CA-98E5589139AD}">
      <dgm:prSet phldrT="[Text]" custT="1"/>
      <dgm:spPr>
        <a:ln>
          <a:noFill/>
        </a:ln>
      </dgm:spPr>
      <dgm:t>
        <a:bodyPr/>
        <a:lstStyle/>
        <a:p>
          <a:r>
            <a:rPr lang="en-US" sz="1200" dirty="0" err="1"/>
            <a:t>Kvalitets</a:t>
          </a:r>
          <a:r>
            <a:rPr lang="en-US" sz="1200" dirty="0"/>
            <a:t>-system</a:t>
          </a:r>
        </a:p>
      </dgm:t>
    </dgm:pt>
    <dgm:pt modelId="{A933354B-7207-496E-A065-7A7CFCC99DAF}" type="parTrans" cxnId="{D4611926-ECB0-46B3-BC8F-3D967ACFC06E}">
      <dgm:prSet custT="1"/>
      <dgm:spPr/>
      <dgm:t>
        <a:bodyPr/>
        <a:lstStyle/>
        <a:p>
          <a:endParaRPr lang="sv-SE" sz="1200"/>
        </a:p>
      </dgm:t>
    </dgm:pt>
    <dgm:pt modelId="{DE09CCE9-AB40-48D3-911A-FF24B7BDE47D}" type="sibTrans" cxnId="{D4611926-ECB0-46B3-BC8F-3D967ACFC06E}">
      <dgm:prSet/>
      <dgm:spPr/>
      <dgm:t>
        <a:bodyPr/>
        <a:lstStyle/>
        <a:p>
          <a:endParaRPr lang="sv-SE" sz="1200"/>
        </a:p>
      </dgm:t>
    </dgm:pt>
    <dgm:pt modelId="{C1409218-1E79-44E8-84F0-4681EC29234C}" type="pres">
      <dgm:prSet presAssocID="{15E33C08-E781-474E-9C19-6A0CB6B00FC6}" presName="cycle" presStyleCnt="0">
        <dgm:presLayoutVars>
          <dgm:chMax val="1"/>
          <dgm:dir/>
          <dgm:animLvl val="ctr"/>
          <dgm:resizeHandles val="exact"/>
        </dgm:presLayoutVars>
      </dgm:prSet>
      <dgm:spPr/>
    </dgm:pt>
    <dgm:pt modelId="{E3D08F2D-4633-4840-B0F4-8E057C23649B}" type="pres">
      <dgm:prSet presAssocID="{5604CE90-1478-4E14-B7F7-A53BB36C7C38}" presName="centerShape" presStyleLbl="node0" presStyleIdx="0" presStyleCnt="1" custScaleX="113306" custScaleY="113306"/>
      <dgm:spPr/>
    </dgm:pt>
    <dgm:pt modelId="{C03DAB4A-F343-4C0E-9CED-E8E4EE65F435}" type="pres">
      <dgm:prSet presAssocID="{9B49D329-1B8C-4FBC-A131-27C1D56A1695}" presName="Name9" presStyleLbl="parChTrans1D2" presStyleIdx="0" presStyleCnt="7"/>
      <dgm:spPr/>
    </dgm:pt>
    <dgm:pt modelId="{0F7DAEFA-2939-44D4-AF04-D690C8D22EC6}" type="pres">
      <dgm:prSet presAssocID="{9B49D329-1B8C-4FBC-A131-27C1D56A1695}" presName="connTx" presStyleLbl="parChTrans1D2" presStyleIdx="0" presStyleCnt="7"/>
      <dgm:spPr/>
    </dgm:pt>
    <dgm:pt modelId="{5BDA0A8D-A852-4869-B28E-8400AB8E8C47}" type="pres">
      <dgm:prSet presAssocID="{2F5BBA00-CD21-4A0E-B7D8-42C1A28F9445}" presName="node" presStyleLbl="node1" presStyleIdx="0" presStyleCnt="7" custScaleX="113306" custScaleY="113306" custRadScaleRad="102118">
        <dgm:presLayoutVars>
          <dgm:bulletEnabled val="1"/>
        </dgm:presLayoutVars>
      </dgm:prSet>
      <dgm:spPr/>
    </dgm:pt>
    <dgm:pt modelId="{346141DB-F385-4E26-AAA1-EBFEF0E9685C}" type="pres">
      <dgm:prSet presAssocID="{0DF92F9A-6D84-40B8-A8A6-DCF470060240}" presName="Name9" presStyleLbl="parChTrans1D2" presStyleIdx="1" presStyleCnt="7"/>
      <dgm:spPr/>
    </dgm:pt>
    <dgm:pt modelId="{18EBC4F5-1D73-4215-91A7-8DD9DCC80A64}" type="pres">
      <dgm:prSet presAssocID="{0DF92F9A-6D84-40B8-A8A6-DCF470060240}" presName="connTx" presStyleLbl="parChTrans1D2" presStyleIdx="1" presStyleCnt="7"/>
      <dgm:spPr/>
    </dgm:pt>
    <dgm:pt modelId="{B2F4BEF5-F482-4EBF-9099-F635FFF19E0B}" type="pres">
      <dgm:prSet presAssocID="{68CD1490-E923-4EA3-AE12-5F8FC2C134AA}" presName="node" presStyleLbl="node1" presStyleIdx="1" presStyleCnt="7" custScaleX="113306" custScaleY="113306">
        <dgm:presLayoutVars>
          <dgm:bulletEnabled val="1"/>
        </dgm:presLayoutVars>
      </dgm:prSet>
      <dgm:spPr/>
    </dgm:pt>
    <dgm:pt modelId="{FEE84D5C-9D43-49D5-B0C8-2445549EB7FC}" type="pres">
      <dgm:prSet presAssocID="{A933354B-7207-496E-A065-7A7CFCC99DAF}" presName="Name9" presStyleLbl="parChTrans1D2" presStyleIdx="2" presStyleCnt="7"/>
      <dgm:spPr/>
    </dgm:pt>
    <dgm:pt modelId="{C0013A13-8774-4B60-87FB-F2D14E8C6236}" type="pres">
      <dgm:prSet presAssocID="{A933354B-7207-496E-A065-7A7CFCC99DAF}" presName="connTx" presStyleLbl="parChTrans1D2" presStyleIdx="2" presStyleCnt="7"/>
      <dgm:spPr/>
    </dgm:pt>
    <dgm:pt modelId="{3D73B6F3-C6D7-4273-992D-690B356A6F13}" type="pres">
      <dgm:prSet presAssocID="{678ED82B-B0B9-4FC7-B8CA-98E5589139AD}" presName="node" presStyleLbl="node1" presStyleIdx="2" presStyleCnt="7" custScaleX="113306" custScaleY="113306">
        <dgm:presLayoutVars>
          <dgm:bulletEnabled val="1"/>
        </dgm:presLayoutVars>
      </dgm:prSet>
      <dgm:spPr/>
    </dgm:pt>
    <dgm:pt modelId="{98295753-4C13-4C43-ACB5-732C173C40B1}" type="pres">
      <dgm:prSet presAssocID="{A5E3F849-68C6-43D4-BFA1-D12930EEDFDE}" presName="Name9" presStyleLbl="parChTrans1D2" presStyleIdx="3" presStyleCnt="7"/>
      <dgm:spPr/>
    </dgm:pt>
    <dgm:pt modelId="{FC64FF2C-14DF-4A82-902C-28C8B8E21C9E}" type="pres">
      <dgm:prSet presAssocID="{A5E3F849-68C6-43D4-BFA1-D12930EEDFDE}" presName="connTx" presStyleLbl="parChTrans1D2" presStyleIdx="3" presStyleCnt="7"/>
      <dgm:spPr/>
    </dgm:pt>
    <dgm:pt modelId="{D3932297-42D3-4DB9-B1FD-0E2260DC8CD0}" type="pres">
      <dgm:prSet presAssocID="{90E72B6F-7500-454C-9CE8-EBFF61DE95A0}" presName="node" presStyleLbl="node1" presStyleIdx="3" presStyleCnt="7" custScaleX="113306" custScaleY="113306">
        <dgm:presLayoutVars>
          <dgm:bulletEnabled val="1"/>
        </dgm:presLayoutVars>
      </dgm:prSet>
      <dgm:spPr/>
    </dgm:pt>
    <dgm:pt modelId="{985B6A1F-F3A8-4284-9780-7FE7D70EF1A0}" type="pres">
      <dgm:prSet presAssocID="{00B90695-1459-43D2-8370-EFE286769464}" presName="Name9" presStyleLbl="parChTrans1D2" presStyleIdx="4" presStyleCnt="7"/>
      <dgm:spPr/>
    </dgm:pt>
    <dgm:pt modelId="{BB8125A9-809E-4DD4-88B0-8D054B94AC5B}" type="pres">
      <dgm:prSet presAssocID="{00B90695-1459-43D2-8370-EFE286769464}" presName="connTx" presStyleLbl="parChTrans1D2" presStyleIdx="4" presStyleCnt="7"/>
      <dgm:spPr/>
    </dgm:pt>
    <dgm:pt modelId="{CE590B77-4A8C-471B-9EE6-26ADB5D8B8D2}" type="pres">
      <dgm:prSet presAssocID="{B5A32879-27DC-4439-883C-13E293961594}" presName="node" presStyleLbl="node1" presStyleIdx="4" presStyleCnt="7" custScaleX="113306" custScaleY="113306">
        <dgm:presLayoutVars>
          <dgm:bulletEnabled val="1"/>
        </dgm:presLayoutVars>
      </dgm:prSet>
      <dgm:spPr/>
    </dgm:pt>
    <dgm:pt modelId="{65F0FFF6-211D-44D8-AD1C-5D4B878AF6CF}" type="pres">
      <dgm:prSet presAssocID="{E54EC925-0746-4085-A531-10D614EA1EB3}" presName="Name9" presStyleLbl="parChTrans1D2" presStyleIdx="5" presStyleCnt="7"/>
      <dgm:spPr/>
    </dgm:pt>
    <dgm:pt modelId="{AF336735-29C7-4FA9-9C16-4878F22FE03F}" type="pres">
      <dgm:prSet presAssocID="{E54EC925-0746-4085-A531-10D614EA1EB3}" presName="connTx" presStyleLbl="parChTrans1D2" presStyleIdx="5" presStyleCnt="7"/>
      <dgm:spPr/>
    </dgm:pt>
    <dgm:pt modelId="{5062F652-4CA2-488B-A84C-A64F0F45D132}" type="pres">
      <dgm:prSet presAssocID="{B8C5B235-7BB8-4CDA-989F-0F550DC3DAF7}" presName="node" presStyleLbl="node1" presStyleIdx="5" presStyleCnt="7" custScaleX="113306" custScaleY="113306">
        <dgm:presLayoutVars>
          <dgm:bulletEnabled val="1"/>
        </dgm:presLayoutVars>
      </dgm:prSet>
      <dgm:spPr/>
    </dgm:pt>
    <dgm:pt modelId="{EFA8CD77-FCEE-4D84-9191-D8B9CB4B19ED}" type="pres">
      <dgm:prSet presAssocID="{16320D08-4B41-4186-8161-A80F40431A6B}" presName="Name9" presStyleLbl="parChTrans1D2" presStyleIdx="6" presStyleCnt="7"/>
      <dgm:spPr/>
    </dgm:pt>
    <dgm:pt modelId="{D0FE7E3C-D603-4DF8-B735-96AF15B02819}" type="pres">
      <dgm:prSet presAssocID="{16320D08-4B41-4186-8161-A80F40431A6B}" presName="connTx" presStyleLbl="parChTrans1D2" presStyleIdx="6" presStyleCnt="7"/>
      <dgm:spPr/>
    </dgm:pt>
    <dgm:pt modelId="{8083522D-796F-414A-B215-8F39386BC431}" type="pres">
      <dgm:prSet presAssocID="{ED06DE4E-B3B1-4E2A-88B1-380E3E50AC0D}" presName="node" presStyleLbl="node1" presStyleIdx="6" presStyleCnt="7" custScaleX="113306" custScaleY="113306">
        <dgm:presLayoutVars>
          <dgm:bulletEnabled val="1"/>
        </dgm:presLayoutVars>
      </dgm:prSet>
      <dgm:spPr/>
    </dgm:pt>
  </dgm:ptLst>
  <dgm:cxnLst>
    <dgm:cxn modelId="{2F1D4A01-08AA-4D15-B2D6-63E8106C6576}" srcId="{5604CE90-1478-4E14-B7F7-A53BB36C7C38}" destId="{B5A32879-27DC-4439-883C-13E293961594}" srcOrd="4" destOrd="0" parTransId="{00B90695-1459-43D2-8370-EFE286769464}" sibTransId="{504F67B2-EE80-426D-8745-212F900BCE8B}"/>
    <dgm:cxn modelId="{DDCD1209-9C88-48E9-8724-7BC954EA54F6}" type="presOf" srcId="{00B90695-1459-43D2-8370-EFE286769464}" destId="{985B6A1F-F3A8-4284-9780-7FE7D70EF1A0}" srcOrd="0" destOrd="0" presId="urn:microsoft.com/office/officeart/2005/8/layout/radial1"/>
    <dgm:cxn modelId="{3F1E730A-4F51-40F2-BCF9-C8443CDFE19B}" srcId="{5604CE90-1478-4E14-B7F7-A53BB36C7C38}" destId="{2F5BBA00-CD21-4A0E-B7D8-42C1A28F9445}" srcOrd="0" destOrd="0" parTransId="{9B49D329-1B8C-4FBC-A131-27C1D56A1695}" sibTransId="{C58F94D2-D7E3-4C52-8BBD-0F2DEDBD0DE1}"/>
    <dgm:cxn modelId="{82A94010-19F8-44C9-ABFC-F109EBF8E5BC}" type="presOf" srcId="{A933354B-7207-496E-A065-7A7CFCC99DAF}" destId="{FEE84D5C-9D43-49D5-B0C8-2445549EB7FC}" srcOrd="0" destOrd="0" presId="urn:microsoft.com/office/officeart/2005/8/layout/radial1"/>
    <dgm:cxn modelId="{65E88014-4551-4C50-90BB-07C1D433C2E5}" type="presOf" srcId="{0DF92F9A-6D84-40B8-A8A6-DCF470060240}" destId="{18EBC4F5-1D73-4215-91A7-8DD9DCC80A64}" srcOrd="1" destOrd="0" presId="urn:microsoft.com/office/officeart/2005/8/layout/radial1"/>
    <dgm:cxn modelId="{D4611926-ECB0-46B3-BC8F-3D967ACFC06E}" srcId="{5604CE90-1478-4E14-B7F7-A53BB36C7C38}" destId="{678ED82B-B0B9-4FC7-B8CA-98E5589139AD}" srcOrd="2" destOrd="0" parTransId="{A933354B-7207-496E-A065-7A7CFCC99DAF}" sibTransId="{DE09CCE9-AB40-48D3-911A-FF24B7BDE47D}"/>
    <dgm:cxn modelId="{1898472C-D379-4A2C-B50F-BDED1929D5B5}" type="presOf" srcId="{B8C5B235-7BB8-4CDA-989F-0F550DC3DAF7}" destId="{5062F652-4CA2-488B-A84C-A64F0F45D132}" srcOrd="0" destOrd="0" presId="urn:microsoft.com/office/officeart/2005/8/layout/radial1"/>
    <dgm:cxn modelId="{E16CAD2E-386D-4F08-814D-6852B790444F}" type="presOf" srcId="{15E33C08-E781-474E-9C19-6A0CB6B00FC6}" destId="{C1409218-1E79-44E8-84F0-4681EC29234C}" srcOrd="0" destOrd="0" presId="urn:microsoft.com/office/officeart/2005/8/layout/radial1"/>
    <dgm:cxn modelId="{E44BF431-458B-4E0E-BBE5-B704CE40CB54}" srcId="{5604CE90-1478-4E14-B7F7-A53BB36C7C38}" destId="{B8C5B235-7BB8-4CDA-989F-0F550DC3DAF7}" srcOrd="5" destOrd="0" parTransId="{E54EC925-0746-4085-A531-10D614EA1EB3}" sibTransId="{79C92CC4-ED40-4C7C-AF9E-35A514BE74B2}"/>
    <dgm:cxn modelId="{2E51B132-7F38-4F17-9291-7ACCF90BCB95}" srcId="{5604CE90-1478-4E14-B7F7-A53BB36C7C38}" destId="{68CD1490-E923-4EA3-AE12-5F8FC2C134AA}" srcOrd="1" destOrd="0" parTransId="{0DF92F9A-6D84-40B8-A8A6-DCF470060240}" sibTransId="{72E4CBFF-C42D-424A-AAE9-FB73BA33B4B9}"/>
    <dgm:cxn modelId="{210F813C-93F7-4600-8D89-784A1ECBF87A}" type="presOf" srcId="{9B49D329-1B8C-4FBC-A131-27C1D56A1695}" destId="{0F7DAEFA-2939-44D4-AF04-D690C8D22EC6}" srcOrd="1" destOrd="0" presId="urn:microsoft.com/office/officeart/2005/8/layout/radial1"/>
    <dgm:cxn modelId="{A100303F-95A3-4EEB-986A-B28B234B994D}" srcId="{5604CE90-1478-4E14-B7F7-A53BB36C7C38}" destId="{90E72B6F-7500-454C-9CE8-EBFF61DE95A0}" srcOrd="3" destOrd="0" parTransId="{A5E3F849-68C6-43D4-BFA1-D12930EEDFDE}" sibTransId="{BE9134FE-4D0F-498F-B970-2A0F0C56D00A}"/>
    <dgm:cxn modelId="{4BDDD13F-BAB1-4571-8284-4EEF8E2C722A}" type="presOf" srcId="{B5A32879-27DC-4439-883C-13E293961594}" destId="{CE590B77-4A8C-471B-9EE6-26ADB5D8B8D2}" srcOrd="0" destOrd="0" presId="urn:microsoft.com/office/officeart/2005/8/layout/radial1"/>
    <dgm:cxn modelId="{5E533740-2B43-4388-B621-93751E6F118C}" type="presOf" srcId="{A933354B-7207-496E-A065-7A7CFCC99DAF}" destId="{C0013A13-8774-4B60-87FB-F2D14E8C6236}" srcOrd="1" destOrd="0" presId="urn:microsoft.com/office/officeart/2005/8/layout/radial1"/>
    <dgm:cxn modelId="{DD17995D-2E08-403F-8E20-CA3545B9BC4E}" type="presOf" srcId="{0DF92F9A-6D84-40B8-A8A6-DCF470060240}" destId="{346141DB-F385-4E26-AAA1-EBFEF0E9685C}" srcOrd="0" destOrd="0" presId="urn:microsoft.com/office/officeart/2005/8/layout/radial1"/>
    <dgm:cxn modelId="{373C0B4D-E3E4-4D8D-8A01-649F56A6A22D}" type="presOf" srcId="{9B49D329-1B8C-4FBC-A131-27C1D56A1695}" destId="{C03DAB4A-F343-4C0E-9CED-E8E4EE65F435}" srcOrd="0" destOrd="0" presId="urn:microsoft.com/office/officeart/2005/8/layout/radial1"/>
    <dgm:cxn modelId="{4A7C8056-5E51-466E-8DF2-8DFE3C2608E2}" type="presOf" srcId="{16320D08-4B41-4186-8161-A80F40431A6B}" destId="{D0FE7E3C-D603-4DF8-B735-96AF15B02819}" srcOrd="1" destOrd="0" presId="urn:microsoft.com/office/officeart/2005/8/layout/radial1"/>
    <dgm:cxn modelId="{D7D3FA58-7100-4B09-B0DF-0FB8F01CE54F}" type="presOf" srcId="{00B90695-1459-43D2-8370-EFE286769464}" destId="{BB8125A9-809E-4DD4-88B0-8D054B94AC5B}" srcOrd="1" destOrd="0" presId="urn:microsoft.com/office/officeart/2005/8/layout/radial1"/>
    <dgm:cxn modelId="{AFB02782-402C-454B-ACD5-B7C9B09D0F73}" type="presOf" srcId="{ED06DE4E-B3B1-4E2A-88B1-380E3E50AC0D}" destId="{8083522D-796F-414A-B215-8F39386BC431}" srcOrd="0" destOrd="0" presId="urn:microsoft.com/office/officeart/2005/8/layout/radial1"/>
    <dgm:cxn modelId="{2848C687-73DB-4B67-8FB6-C28F3F0F4D37}" type="presOf" srcId="{678ED82B-B0B9-4FC7-B8CA-98E5589139AD}" destId="{3D73B6F3-C6D7-4273-992D-690B356A6F13}" srcOrd="0" destOrd="0" presId="urn:microsoft.com/office/officeart/2005/8/layout/radial1"/>
    <dgm:cxn modelId="{A7C95989-6281-4502-8A74-85F34468BBA1}" type="presOf" srcId="{E54EC925-0746-4085-A531-10D614EA1EB3}" destId="{65F0FFF6-211D-44D8-AD1C-5D4B878AF6CF}" srcOrd="0" destOrd="0" presId="urn:microsoft.com/office/officeart/2005/8/layout/radial1"/>
    <dgm:cxn modelId="{B032A49C-8DDC-4CC0-AFBB-778F9D185BE9}" type="presOf" srcId="{2F5BBA00-CD21-4A0E-B7D8-42C1A28F9445}" destId="{5BDA0A8D-A852-4869-B28E-8400AB8E8C47}" srcOrd="0" destOrd="0" presId="urn:microsoft.com/office/officeart/2005/8/layout/radial1"/>
    <dgm:cxn modelId="{40E020AA-5CFF-4A91-B75D-113A3BD36A8D}" type="presOf" srcId="{90E72B6F-7500-454C-9CE8-EBFF61DE95A0}" destId="{D3932297-42D3-4DB9-B1FD-0E2260DC8CD0}" srcOrd="0" destOrd="0" presId="urn:microsoft.com/office/officeart/2005/8/layout/radial1"/>
    <dgm:cxn modelId="{B86462B1-82DF-4CDD-BDDF-173BB225A34E}" srcId="{5604CE90-1478-4E14-B7F7-A53BB36C7C38}" destId="{ED06DE4E-B3B1-4E2A-88B1-380E3E50AC0D}" srcOrd="6" destOrd="0" parTransId="{16320D08-4B41-4186-8161-A80F40431A6B}" sibTransId="{61E6B298-47BA-4C5B-899E-154E1C53E21D}"/>
    <dgm:cxn modelId="{CE333AB2-E323-4997-A04D-A71B80259C01}" type="presOf" srcId="{E54EC925-0746-4085-A531-10D614EA1EB3}" destId="{AF336735-29C7-4FA9-9C16-4878F22FE03F}" srcOrd="1" destOrd="0" presId="urn:microsoft.com/office/officeart/2005/8/layout/radial1"/>
    <dgm:cxn modelId="{284D96B7-F49B-49D4-9B41-39D28AED4444}" type="presOf" srcId="{68CD1490-E923-4EA3-AE12-5F8FC2C134AA}" destId="{B2F4BEF5-F482-4EBF-9099-F635FFF19E0B}" srcOrd="0" destOrd="0" presId="urn:microsoft.com/office/officeart/2005/8/layout/radial1"/>
    <dgm:cxn modelId="{B12425C7-D213-459B-ACB8-178E3B1FB809}" type="presOf" srcId="{A5E3F849-68C6-43D4-BFA1-D12930EEDFDE}" destId="{98295753-4C13-4C43-ACB5-732C173C40B1}" srcOrd="0" destOrd="0" presId="urn:microsoft.com/office/officeart/2005/8/layout/radial1"/>
    <dgm:cxn modelId="{783762CD-7E50-469B-ACB8-FC078ED981AA}" srcId="{15E33C08-E781-474E-9C19-6A0CB6B00FC6}" destId="{5604CE90-1478-4E14-B7F7-A53BB36C7C38}" srcOrd="0" destOrd="0" parTransId="{EBAB8AF9-D22C-4829-93DC-3F86827947BD}" sibTransId="{817E7912-5B17-4284-A88D-77E4A6C9EE0D}"/>
    <dgm:cxn modelId="{5AF79ACD-53E6-4EAE-B706-D1D64E7D24AC}" type="presOf" srcId="{5604CE90-1478-4E14-B7F7-A53BB36C7C38}" destId="{E3D08F2D-4633-4840-B0F4-8E057C23649B}" srcOrd="0" destOrd="0" presId="urn:microsoft.com/office/officeart/2005/8/layout/radial1"/>
    <dgm:cxn modelId="{5E9417D0-E501-4FE6-91A6-1577E403D074}" type="presOf" srcId="{16320D08-4B41-4186-8161-A80F40431A6B}" destId="{EFA8CD77-FCEE-4D84-9191-D8B9CB4B19ED}" srcOrd="0" destOrd="0" presId="urn:microsoft.com/office/officeart/2005/8/layout/radial1"/>
    <dgm:cxn modelId="{6C3588E1-018C-4BD0-9DA6-0E2D067A9CC2}" type="presOf" srcId="{A5E3F849-68C6-43D4-BFA1-D12930EEDFDE}" destId="{FC64FF2C-14DF-4A82-902C-28C8B8E21C9E}" srcOrd="1" destOrd="0" presId="urn:microsoft.com/office/officeart/2005/8/layout/radial1"/>
    <dgm:cxn modelId="{7E71581A-B325-48FB-A2F2-86061552C9E2}" type="presParOf" srcId="{C1409218-1E79-44E8-84F0-4681EC29234C}" destId="{E3D08F2D-4633-4840-B0F4-8E057C23649B}" srcOrd="0" destOrd="0" presId="urn:microsoft.com/office/officeart/2005/8/layout/radial1"/>
    <dgm:cxn modelId="{1D0F2006-5F23-4C8B-A6E5-6BE25F6A8E94}" type="presParOf" srcId="{C1409218-1E79-44E8-84F0-4681EC29234C}" destId="{C03DAB4A-F343-4C0E-9CED-E8E4EE65F435}" srcOrd="1" destOrd="0" presId="urn:microsoft.com/office/officeart/2005/8/layout/radial1"/>
    <dgm:cxn modelId="{6174D8BB-486C-466A-B2F9-2A095B7B2A78}" type="presParOf" srcId="{C03DAB4A-F343-4C0E-9CED-E8E4EE65F435}" destId="{0F7DAEFA-2939-44D4-AF04-D690C8D22EC6}" srcOrd="0" destOrd="0" presId="urn:microsoft.com/office/officeart/2005/8/layout/radial1"/>
    <dgm:cxn modelId="{09E87E58-151B-474C-99CE-AA6AE00FFE32}" type="presParOf" srcId="{C1409218-1E79-44E8-84F0-4681EC29234C}" destId="{5BDA0A8D-A852-4869-B28E-8400AB8E8C47}" srcOrd="2" destOrd="0" presId="urn:microsoft.com/office/officeart/2005/8/layout/radial1"/>
    <dgm:cxn modelId="{79887825-9DA9-4819-8A4F-B3393AF98F49}" type="presParOf" srcId="{C1409218-1E79-44E8-84F0-4681EC29234C}" destId="{346141DB-F385-4E26-AAA1-EBFEF0E9685C}" srcOrd="3" destOrd="0" presId="urn:microsoft.com/office/officeart/2005/8/layout/radial1"/>
    <dgm:cxn modelId="{D06E0CBB-BF9F-4393-BC71-459B0F3A51FA}" type="presParOf" srcId="{346141DB-F385-4E26-AAA1-EBFEF0E9685C}" destId="{18EBC4F5-1D73-4215-91A7-8DD9DCC80A64}" srcOrd="0" destOrd="0" presId="urn:microsoft.com/office/officeart/2005/8/layout/radial1"/>
    <dgm:cxn modelId="{FCF8E86E-E4DD-48F3-90C8-059770A28767}" type="presParOf" srcId="{C1409218-1E79-44E8-84F0-4681EC29234C}" destId="{B2F4BEF5-F482-4EBF-9099-F635FFF19E0B}" srcOrd="4" destOrd="0" presId="urn:microsoft.com/office/officeart/2005/8/layout/radial1"/>
    <dgm:cxn modelId="{76FAEA43-2233-4F48-A29E-76283DBFA963}" type="presParOf" srcId="{C1409218-1E79-44E8-84F0-4681EC29234C}" destId="{FEE84D5C-9D43-49D5-B0C8-2445549EB7FC}" srcOrd="5" destOrd="0" presId="urn:microsoft.com/office/officeart/2005/8/layout/radial1"/>
    <dgm:cxn modelId="{BC9BABAD-7B3B-4B50-8004-FD8FAEB22D6A}" type="presParOf" srcId="{FEE84D5C-9D43-49D5-B0C8-2445549EB7FC}" destId="{C0013A13-8774-4B60-87FB-F2D14E8C6236}" srcOrd="0" destOrd="0" presId="urn:microsoft.com/office/officeart/2005/8/layout/radial1"/>
    <dgm:cxn modelId="{08593DA5-ADC3-4112-8A6B-47FA4344E37A}" type="presParOf" srcId="{C1409218-1E79-44E8-84F0-4681EC29234C}" destId="{3D73B6F3-C6D7-4273-992D-690B356A6F13}" srcOrd="6" destOrd="0" presId="urn:microsoft.com/office/officeart/2005/8/layout/radial1"/>
    <dgm:cxn modelId="{16CC0F1E-838D-48AA-A042-DE6D605711F1}" type="presParOf" srcId="{C1409218-1E79-44E8-84F0-4681EC29234C}" destId="{98295753-4C13-4C43-ACB5-732C173C40B1}" srcOrd="7" destOrd="0" presId="urn:microsoft.com/office/officeart/2005/8/layout/radial1"/>
    <dgm:cxn modelId="{89605E17-9171-407C-BA78-30D0CCDE42CE}" type="presParOf" srcId="{98295753-4C13-4C43-ACB5-732C173C40B1}" destId="{FC64FF2C-14DF-4A82-902C-28C8B8E21C9E}" srcOrd="0" destOrd="0" presId="urn:microsoft.com/office/officeart/2005/8/layout/radial1"/>
    <dgm:cxn modelId="{3CCA3402-7B42-402B-9DCF-63153210FB4D}" type="presParOf" srcId="{C1409218-1E79-44E8-84F0-4681EC29234C}" destId="{D3932297-42D3-4DB9-B1FD-0E2260DC8CD0}" srcOrd="8" destOrd="0" presId="urn:microsoft.com/office/officeart/2005/8/layout/radial1"/>
    <dgm:cxn modelId="{989ED0AF-6208-422E-AC64-3CF4D8B4086B}" type="presParOf" srcId="{C1409218-1E79-44E8-84F0-4681EC29234C}" destId="{985B6A1F-F3A8-4284-9780-7FE7D70EF1A0}" srcOrd="9" destOrd="0" presId="urn:microsoft.com/office/officeart/2005/8/layout/radial1"/>
    <dgm:cxn modelId="{F5E1654E-B9E1-43B2-B07E-3119764747D3}" type="presParOf" srcId="{985B6A1F-F3A8-4284-9780-7FE7D70EF1A0}" destId="{BB8125A9-809E-4DD4-88B0-8D054B94AC5B}" srcOrd="0" destOrd="0" presId="urn:microsoft.com/office/officeart/2005/8/layout/radial1"/>
    <dgm:cxn modelId="{FA216739-98B5-4E61-9680-AA45E4FC2243}" type="presParOf" srcId="{C1409218-1E79-44E8-84F0-4681EC29234C}" destId="{CE590B77-4A8C-471B-9EE6-26ADB5D8B8D2}" srcOrd="10" destOrd="0" presId="urn:microsoft.com/office/officeart/2005/8/layout/radial1"/>
    <dgm:cxn modelId="{3C4705A2-4908-4242-9B96-B2BBD7E3465C}" type="presParOf" srcId="{C1409218-1E79-44E8-84F0-4681EC29234C}" destId="{65F0FFF6-211D-44D8-AD1C-5D4B878AF6CF}" srcOrd="11" destOrd="0" presId="urn:microsoft.com/office/officeart/2005/8/layout/radial1"/>
    <dgm:cxn modelId="{BBE7E02B-D52B-4881-AA72-4A984C71CE5B}" type="presParOf" srcId="{65F0FFF6-211D-44D8-AD1C-5D4B878AF6CF}" destId="{AF336735-29C7-4FA9-9C16-4878F22FE03F}" srcOrd="0" destOrd="0" presId="urn:microsoft.com/office/officeart/2005/8/layout/radial1"/>
    <dgm:cxn modelId="{8216E4A3-BE23-4562-BC02-F66B109DCF83}" type="presParOf" srcId="{C1409218-1E79-44E8-84F0-4681EC29234C}" destId="{5062F652-4CA2-488B-A84C-A64F0F45D132}" srcOrd="12" destOrd="0" presId="urn:microsoft.com/office/officeart/2005/8/layout/radial1"/>
    <dgm:cxn modelId="{0894ABE6-A2B3-480A-A87E-E5742566E7C0}" type="presParOf" srcId="{C1409218-1E79-44E8-84F0-4681EC29234C}" destId="{EFA8CD77-FCEE-4D84-9191-D8B9CB4B19ED}" srcOrd="13" destOrd="0" presId="urn:microsoft.com/office/officeart/2005/8/layout/radial1"/>
    <dgm:cxn modelId="{A9EB01C0-B807-48D2-9B57-A6F423D39104}" type="presParOf" srcId="{EFA8CD77-FCEE-4D84-9191-D8B9CB4B19ED}" destId="{D0FE7E3C-D603-4DF8-B735-96AF15B02819}" srcOrd="0" destOrd="0" presId="urn:microsoft.com/office/officeart/2005/8/layout/radial1"/>
    <dgm:cxn modelId="{9C5FC917-FE09-45DC-A889-D8061443D830}" type="presParOf" srcId="{C1409218-1E79-44E8-84F0-4681EC29234C}" destId="{8083522D-796F-414A-B215-8F39386BC431}" srcOrd="14"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33C08-E781-474E-9C19-6A0CB6B00FC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604CE90-1478-4E14-B7F7-A53BB36C7C38}">
      <dgm:prSet phldrT="[Text]" custT="1"/>
      <dgm:spPr/>
      <dgm:t>
        <a:bodyPr/>
        <a:lstStyle/>
        <a:p>
          <a:r>
            <a:rPr lang="en-US" sz="2400" dirty="0"/>
            <a:t>Plan</a:t>
          </a:r>
        </a:p>
      </dgm:t>
    </dgm:pt>
    <dgm:pt modelId="{EBAB8AF9-D22C-4829-93DC-3F86827947BD}" type="parTrans" cxnId="{783762CD-7E50-469B-ACB8-FC078ED981AA}">
      <dgm:prSet/>
      <dgm:spPr/>
      <dgm:t>
        <a:bodyPr/>
        <a:lstStyle/>
        <a:p>
          <a:endParaRPr lang="en-US" sz="1200"/>
        </a:p>
      </dgm:t>
    </dgm:pt>
    <dgm:pt modelId="{817E7912-5B17-4284-A88D-77E4A6C9EE0D}" type="sibTrans" cxnId="{783762CD-7E50-469B-ACB8-FC078ED981AA}">
      <dgm:prSet/>
      <dgm:spPr/>
      <dgm:t>
        <a:bodyPr/>
        <a:lstStyle/>
        <a:p>
          <a:endParaRPr lang="en-US" sz="1200"/>
        </a:p>
      </dgm:t>
    </dgm:pt>
    <dgm:pt modelId="{2F5BBA00-CD21-4A0E-B7D8-42C1A28F9445}">
      <dgm:prSet phldrT="[Text]" custT="1"/>
      <dgm:spPr>
        <a:ln>
          <a:noFill/>
        </a:ln>
      </dgm:spPr>
      <dgm:t>
        <a:bodyPr/>
        <a:lstStyle/>
        <a:p>
          <a:r>
            <a:rPr lang="en-US" sz="1200"/>
            <a:t>Strategi</a:t>
          </a:r>
        </a:p>
      </dgm:t>
    </dgm:pt>
    <dgm:pt modelId="{9B49D329-1B8C-4FBC-A131-27C1D56A1695}" type="parTrans" cxnId="{3F1E730A-4F51-40F2-BCF9-C8443CDFE19B}">
      <dgm:prSet custT="1"/>
      <dgm:spPr/>
      <dgm:t>
        <a:bodyPr/>
        <a:lstStyle/>
        <a:p>
          <a:endParaRPr lang="en-US" sz="1200"/>
        </a:p>
      </dgm:t>
    </dgm:pt>
    <dgm:pt modelId="{C58F94D2-D7E3-4C52-8BBD-0F2DEDBD0DE1}" type="sibTrans" cxnId="{3F1E730A-4F51-40F2-BCF9-C8443CDFE19B}">
      <dgm:prSet/>
      <dgm:spPr/>
      <dgm:t>
        <a:bodyPr/>
        <a:lstStyle/>
        <a:p>
          <a:endParaRPr lang="en-US" sz="1200"/>
        </a:p>
      </dgm:t>
    </dgm:pt>
    <dgm:pt modelId="{68CD1490-E923-4EA3-AE12-5F8FC2C134AA}">
      <dgm:prSet phldrT="[Text]" custT="1"/>
      <dgm:spPr>
        <a:ln>
          <a:noFill/>
        </a:ln>
      </dgm:spPr>
      <dgm:t>
        <a:bodyPr/>
        <a:lstStyle/>
        <a:p>
          <a:r>
            <a:rPr lang="en-US" sz="1050" dirty="0"/>
            <a:t>Särskilda åtaganden</a:t>
          </a:r>
        </a:p>
      </dgm:t>
    </dgm:pt>
    <dgm:pt modelId="{0DF92F9A-6D84-40B8-A8A6-DCF470060240}" type="parTrans" cxnId="{2E51B132-7F38-4F17-9291-7ACCF90BCB95}">
      <dgm:prSet custT="1"/>
      <dgm:spPr/>
      <dgm:t>
        <a:bodyPr/>
        <a:lstStyle/>
        <a:p>
          <a:endParaRPr lang="en-US" sz="1200"/>
        </a:p>
      </dgm:t>
    </dgm:pt>
    <dgm:pt modelId="{72E4CBFF-C42D-424A-AAE9-FB73BA33B4B9}" type="sibTrans" cxnId="{2E51B132-7F38-4F17-9291-7ACCF90BCB95}">
      <dgm:prSet/>
      <dgm:spPr/>
      <dgm:t>
        <a:bodyPr/>
        <a:lstStyle/>
        <a:p>
          <a:endParaRPr lang="en-US" sz="1200"/>
        </a:p>
      </dgm:t>
    </dgm:pt>
    <dgm:pt modelId="{90E72B6F-7500-454C-9CE8-EBFF61DE95A0}">
      <dgm:prSet phldrT="[Text]" custT="1"/>
      <dgm:spPr>
        <a:ln>
          <a:noFill/>
        </a:ln>
      </dgm:spPr>
      <dgm:t>
        <a:bodyPr/>
        <a:lstStyle/>
        <a:p>
          <a:r>
            <a:rPr lang="en-US" sz="1100" dirty="0" err="1">
              <a:solidFill>
                <a:schemeClr val="bg1"/>
              </a:solidFill>
            </a:rPr>
            <a:t>Omvärlds-analys</a:t>
          </a:r>
          <a:endParaRPr lang="en-US" sz="1100" dirty="0">
            <a:solidFill>
              <a:schemeClr val="bg1"/>
            </a:solidFill>
          </a:endParaRPr>
        </a:p>
      </dgm:t>
    </dgm:pt>
    <dgm:pt modelId="{A5E3F849-68C6-43D4-BFA1-D12930EEDFDE}" type="parTrans" cxnId="{A100303F-95A3-4EEB-986A-B28B234B994D}">
      <dgm:prSet custT="1"/>
      <dgm:spPr/>
      <dgm:t>
        <a:bodyPr/>
        <a:lstStyle/>
        <a:p>
          <a:endParaRPr lang="en-US" sz="1200"/>
        </a:p>
      </dgm:t>
    </dgm:pt>
    <dgm:pt modelId="{BE9134FE-4D0F-498F-B970-2A0F0C56D00A}" type="sibTrans" cxnId="{A100303F-95A3-4EEB-986A-B28B234B994D}">
      <dgm:prSet/>
      <dgm:spPr/>
      <dgm:t>
        <a:bodyPr/>
        <a:lstStyle/>
        <a:p>
          <a:endParaRPr lang="en-US" sz="1200"/>
        </a:p>
      </dgm:t>
    </dgm:pt>
    <dgm:pt modelId="{B5A32879-27DC-4439-883C-13E293961594}">
      <dgm:prSet phldrT="[Text]" custT="1"/>
      <dgm:spPr>
        <a:ln>
          <a:noFill/>
        </a:ln>
      </dgm:spPr>
      <dgm:t>
        <a:bodyPr/>
        <a:lstStyle/>
        <a:p>
          <a:r>
            <a:rPr lang="en-US" sz="1050" dirty="0" err="1"/>
            <a:t>Riskanalys</a:t>
          </a:r>
          <a:endParaRPr lang="en-US" sz="1050" dirty="0"/>
        </a:p>
      </dgm:t>
    </dgm:pt>
    <dgm:pt modelId="{00B90695-1459-43D2-8370-EFE286769464}" type="parTrans" cxnId="{2F1D4A01-08AA-4D15-B2D6-63E8106C6576}">
      <dgm:prSet custT="1"/>
      <dgm:spPr/>
      <dgm:t>
        <a:bodyPr/>
        <a:lstStyle/>
        <a:p>
          <a:endParaRPr lang="en-US" sz="1200"/>
        </a:p>
      </dgm:t>
    </dgm:pt>
    <dgm:pt modelId="{504F67B2-EE80-426D-8745-212F900BCE8B}" type="sibTrans" cxnId="{2F1D4A01-08AA-4D15-B2D6-63E8106C6576}">
      <dgm:prSet/>
      <dgm:spPr/>
      <dgm:t>
        <a:bodyPr/>
        <a:lstStyle/>
        <a:p>
          <a:endParaRPr lang="en-US" sz="1200"/>
        </a:p>
      </dgm:t>
    </dgm:pt>
    <dgm:pt modelId="{B8C5B235-7BB8-4CDA-989F-0F550DC3DAF7}">
      <dgm:prSet phldrT="[Text]" custT="1"/>
      <dgm:spPr/>
      <dgm:t>
        <a:bodyPr/>
        <a:lstStyle/>
        <a:p>
          <a:r>
            <a:rPr lang="en-US" sz="1200"/>
            <a:t>Budget</a:t>
          </a:r>
        </a:p>
      </dgm:t>
    </dgm:pt>
    <dgm:pt modelId="{E54EC925-0746-4085-A531-10D614EA1EB3}" type="parTrans" cxnId="{E44BF431-458B-4E0E-BBE5-B704CE40CB54}">
      <dgm:prSet custT="1"/>
      <dgm:spPr/>
      <dgm:t>
        <a:bodyPr/>
        <a:lstStyle/>
        <a:p>
          <a:endParaRPr lang="en-US" sz="1200"/>
        </a:p>
      </dgm:t>
    </dgm:pt>
    <dgm:pt modelId="{79C92CC4-ED40-4C7C-AF9E-35A514BE74B2}" type="sibTrans" cxnId="{E44BF431-458B-4E0E-BBE5-B704CE40CB54}">
      <dgm:prSet/>
      <dgm:spPr/>
      <dgm:t>
        <a:bodyPr/>
        <a:lstStyle/>
        <a:p>
          <a:endParaRPr lang="en-US" sz="1200"/>
        </a:p>
      </dgm:t>
    </dgm:pt>
    <dgm:pt modelId="{ED06DE4E-B3B1-4E2A-88B1-380E3E50AC0D}">
      <dgm:prSet phldrT="[Text]" custT="1"/>
      <dgm:spPr/>
      <dgm:t>
        <a:bodyPr/>
        <a:lstStyle/>
        <a:p>
          <a:r>
            <a:rPr lang="en-US" sz="1200" dirty="0"/>
            <a:t>Tjänste-planering</a:t>
          </a:r>
        </a:p>
      </dgm:t>
    </dgm:pt>
    <dgm:pt modelId="{16320D08-4B41-4186-8161-A80F40431A6B}" type="parTrans" cxnId="{B86462B1-82DF-4CDD-BDDF-173BB225A34E}">
      <dgm:prSet custT="1"/>
      <dgm:spPr/>
      <dgm:t>
        <a:bodyPr/>
        <a:lstStyle/>
        <a:p>
          <a:endParaRPr lang="en-US" sz="1200"/>
        </a:p>
      </dgm:t>
    </dgm:pt>
    <dgm:pt modelId="{61E6B298-47BA-4C5B-899E-154E1C53E21D}" type="sibTrans" cxnId="{B86462B1-82DF-4CDD-BDDF-173BB225A34E}">
      <dgm:prSet/>
      <dgm:spPr/>
      <dgm:t>
        <a:bodyPr/>
        <a:lstStyle/>
        <a:p>
          <a:endParaRPr lang="en-US" sz="1200"/>
        </a:p>
      </dgm:t>
    </dgm:pt>
    <dgm:pt modelId="{678ED82B-B0B9-4FC7-B8CA-98E5589139AD}">
      <dgm:prSet phldrT="[Text]" custT="1"/>
      <dgm:spPr>
        <a:ln>
          <a:noFill/>
        </a:ln>
      </dgm:spPr>
      <dgm:t>
        <a:bodyPr/>
        <a:lstStyle/>
        <a:p>
          <a:r>
            <a:rPr lang="en-US" sz="1200" dirty="0" err="1"/>
            <a:t>Kvalitets</a:t>
          </a:r>
          <a:r>
            <a:rPr lang="en-US" sz="1200" dirty="0"/>
            <a:t>-system</a:t>
          </a:r>
        </a:p>
      </dgm:t>
    </dgm:pt>
    <dgm:pt modelId="{A933354B-7207-496E-A065-7A7CFCC99DAF}" type="parTrans" cxnId="{D4611926-ECB0-46B3-BC8F-3D967ACFC06E}">
      <dgm:prSet custT="1"/>
      <dgm:spPr/>
      <dgm:t>
        <a:bodyPr/>
        <a:lstStyle/>
        <a:p>
          <a:endParaRPr lang="sv-SE" sz="1200"/>
        </a:p>
      </dgm:t>
    </dgm:pt>
    <dgm:pt modelId="{DE09CCE9-AB40-48D3-911A-FF24B7BDE47D}" type="sibTrans" cxnId="{D4611926-ECB0-46B3-BC8F-3D967ACFC06E}">
      <dgm:prSet/>
      <dgm:spPr/>
      <dgm:t>
        <a:bodyPr/>
        <a:lstStyle/>
        <a:p>
          <a:endParaRPr lang="sv-SE" sz="1200"/>
        </a:p>
      </dgm:t>
    </dgm:pt>
    <dgm:pt modelId="{C1409218-1E79-44E8-84F0-4681EC29234C}" type="pres">
      <dgm:prSet presAssocID="{15E33C08-E781-474E-9C19-6A0CB6B00FC6}" presName="cycle" presStyleCnt="0">
        <dgm:presLayoutVars>
          <dgm:chMax val="1"/>
          <dgm:dir/>
          <dgm:animLvl val="ctr"/>
          <dgm:resizeHandles val="exact"/>
        </dgm:presLayoutVars>
      </dgm:prSet>
      <dgm:spPr/>
    </dgm:pt>
    <dgm:pt modelId="{E3D08F2D-4633-4840-B0F4-8E057C23649B}" type="pres">
      <dgm:prSet presAssocID="{5604CE90-1478-4E14-B7F7-A53BB36C7C38}" presName="centerShape" presStyleLbl="node0" presStyleIdx="0" presStyleCnt="1" custScaleX="113306" custScaleY="113306"/>
      <dgm:spPr/>
    </dgm:pt>
    <dgm:pt modelId="{C03DAB4A-F343-4C0E-9CED-E8E4EE65F435}" type="pres">
      <dgm:prSet presAssocID="{9B49D329-1B8C-4FBC-A131-27C1D56A1695}" presName="Name9" presStyleLbl="parChTrans1D2" presStyleIdx="0" presStyleCnt="7"/>
      <dgm:spPr/>
    </dgm:pt>
    <dgm:pt modelId="{0F7DAEFA-2939-44D4-AF04-D690C8D22EC6}" type="pres">
      <dgm:prSet presAssocID="{9B49D329-1B8C-4FBC-A131-27C1D56A1695}" presName="connTx" presStyleLbl="parChTrans1D2" presStyleIdx="0" presStyleCnt="7"/>
      <dgm:spPr/>
    </dgm:pt>
    <dgm:pt modelId="{5BDA0A8D-A852-4869-B28E-8400AB8E8C47}" type="pres">
      <dgm:prSet presAssocID="{2F5BBA00-CD21-4A0E-B7D8-42C1A28F9445}" presName="node" presStyleLbl="node1" presStyleIdx="0" presStyleCnt="7" custScaleX="113306" custScaleY="113306" custRadScaleRad="101388" custRadScaleInc="89">
        <dgm:presLayoutVars>
          <dgm:bulletEnabled val="1"/>
        </dgm:presLayoutVars>
      </dgm:prSet>
      <dgm:spPr/>
    </dgm:pt>
    <dgm:pt modelId="{346141DB-F385-4E26-AAA1-EBFEF0E9685C}" type="pres">
      <dgm:prSet presAssocID="{0DF92F9A-6D84-40B8-A8A6-DCF470060240}" presName="Name9" presStyleLbl="parChTrans1D2" presStyleIdx="1" presStyleCnt="7"/>
      <dgm:spPr/>
    </dgm:pt>
    <dgm:pt modelId="{18EBC4F5-1D73-4215-91A7-8DD9DCC80A64}" type="pres">
      <dgm:prSet presAssocID="{0DF92F9A-6D84-40B8-A8A6-DCF470060240}" presName="connTx" presStyleLbl="parChTrans1D2" presStyleIdx="1" presStyleCnt="7"/>
      <dgm:spPr/>
    </dgm:pt>
    <dgm:pt modelId="{B2F4BEF5-F482-4EBF-9099-F635FFF19E0B}" type="pres">
      <dgm:prSet presAssocID="{68CD1490-E923-4EA3-AE12-5F8FC2C134AA}" presName="node" presStyleLbl="node1" presStyleIdx="1" presStyleCnt="7" custScaleX="113306" custScaleY="113306">
        <dgm:presLayoutVars>
          <dgm:bulletEnabled val="1"/>
        </dgm:presLayoutVars>
      </dgm:prSet>
      <dgm:spPr/>
    </dgm:pt>
    <dgm:pt modelId="{FEE84D5C-9D43-49D5-B0C8-2445549EB7FC}" type="pres">
      <dgm:prSet presAssocID="{A933354B-7207-496E-A065-7A7CFCC99DAF}" presName="Name9" presStyleLbl="parChTrans1D2" presStyleIdx="2" presStyleCnt="7"/>
      <dgm:spPr/>
    </dgm:pt>
    <dgm:pt modelId="{C0013A13-8774-4B60-87FB-F2D14E8C6236}" type="pres">
      <dgm:prSet presAssocID="{A933354B-7207-496E-A065-7A7CFCC99DAF}" presName="connTx" presStyleLbl="parChTrans1D2" presStyleIdx="2" presStyleCnt="7"/>
      <dgm:spPr/>
    </dgm:pt>
    <dgm:pt modelId="{3D73B6F3-C6D7-4273-992D-690B356A6F13}" type="pres">
      <dgm:prSet presAssocID="{678ED82B-B0B9-4FC7-B8CA-98E5589139AD}" presName="node" presStyleLbl="node1" presStyleIdx="2" presStyleCnt="7" custScaleX="113306" custScaleY="113306">
        <dgm:presLayoutVars>
          <dgm:bulletEnabled val="1"/>
        </dgm:presLayoutVars>
      </dgm:prSet>
      <dgm:spPr/>
    </dgm:pt>
    <dgm:pt modelId="{98295753-4C13-4C43-ACB5-732C173C40B1}" type="pres">
      <dgm:prSet presAssocID="{A5E3F849-68C6-43D4-BFA1-D12930EEDFDE}" presName="Name9" presStyleLbl="parChTrans1D2" presStyleIdx="3" presStyleCnt="7"/>
      <dgm:spPr/>
    </dgm:pt>
    <dgm:pt modelId="{FC64FF2C-14DF-4A82-902C-28C8B8E21C9E}" type="pres">
      <dgm:prSet presAssocID="{A5E3F849-68C6-43D4-BFA1-D12930EEDFDE}" presName="connTx" presStyleLbl="parChTrans1D2" presStyleIdx="3" presStyleCnt="7"/>
      <dgm:spPr/>
    </dgm:pt>
    <dgm:pt modelId="{D3932297-42D3-4DB9-B1FD-0E2260DC8CD0}" type="pres">
      <dgm:prSet presAssocID="{90E72B6F-7500-454C-9CE8-EBFF61DE95A0}" presName="node" presStyleLbl="node1" presStyleIdx="3" presStyleCnt="7" custScaleX="113306" custScaleY="113306">
        <dgm:presLayoutVars>
          <dgm:bulletEnabled val="1"/>
        </dgm:presLayoutVars>
      </dgm:prSet>
      <dgm:spPr/>
    </dgm:pt>
    <dgm:pt modelId="{985B6A1F-F3A8-4284-9780-7FE7D70EF1A0}" type="pres">
      <dgm:prSet presAssocID="{00B90695-1459-43D2-8370-EFE286769464}" presName="Name9" presStyleLbl="parChTrans1D2" presStyleIdx="4" presStyleCnt="7"/>
      <dgm:spPr/>
    </dgm:pt>
    <dgm:pt modelId="{BB8125A9-809E-4DD4-88B0-8D054B94AC5B}" type="pres">
      <dgm:prSet presAssocID="{00B90695-1459-43D2-8370-EFE286769464}" presName="connTx" presStyleLbl="parChTrans1D2" presStyleIdx="4" presStyleCnt="7"/>
      <dgm:spPr/>
    </dgm:pt>
    <dgm:pt modelId="{CE590B77-4A8C-471B-9EE6-26ADB5D8B8D2}" type="pres">
      <dgm:prSet presAssocID="{B5A32879-27DC-4439-883C-13E293961594}" presName="node" presStyleLbl="node1" presStyleIdx="4" presStyleCnt="7" custScaleX="113306" custScaleY="113306">
        <dgm:presLayoutVars>
          <dgm:bulletEnabled val="1"/>
        </dgm:presLayoutVars>
      </dgm:prSet>
      <dgm:spPr/>
    </dgm:pt>
    <dgm:pt modelId="{65F0FFF6-211D-44D8-AD1C-5D4B878AF6CF}" type="pres">
      <dgm:prSet presAssocID="{E54EC925-0746-4085-A531-10D614EA1EB3}" presName="Name9" presStyleLbl="parChTrans1D2" presStyleIdx="5" presStyleCnt="7"/>
      <dgm:spPr/>
    </dgm:pt>
    <dgm:pt modelId="{AF336735-29C7-4FA9-9C16-4878F22FE03F}" type="pres">
      <dgm:prSet presAssocID="{E54EC925-0746-4085-A531-10D614EA1EB3}" presName="connTx" presStyleLbl="parChTrans1D2" presStyleIdx="5" presStyleCnt="7"/>
      <dgm:spPr/>
    </dgm:pt>
    <dgm:pt modelId="{5062F652-4CA2-488B-A84C-A64F0F45D132}" type="pres">
      <dgm:prSet presAssocID="{B8C5B235-7BB8-4CDA-989F-0F550DC3DAF7}" presName="node" presStyleLbl="node1" presStyleIdx="5" presStyleCnt="7" custScaleX="113306" custScaleY="113306">
        <dgm:presLayoutVars>
          <dgm:bulletEnabled val="1"/>
        </dgm:presLayoutVars>
      </dgm:prSet>
      <dgm:spPr/>
    </dgm:pt>
    <dgm:pt modelId="{EFA8CD77-FCEE-4D84-9191-D8B9CB4B19ED}" type="pres">
      <dgm:prSet presAssocID="{16320D08-4B41-4186-8161-A80F40431A6B}" presName="Name9" presStyleLbl="parChTrans1D2" presStyleIdx="6" presStyleCnt="7"/>
      <dgm:spPr/>
    </dgm:pt>
    <dgm:pt modelId="{D0FE7E3C-D603-4DF8-B735-96AF15B02819}" type="pres">
      <dgm:prSet presAssocID="{16320D08-4B41-4186-8161-A80F40431A6B}" presName="connTx" presStyleLbl="parChTrans1D2" presStyleIdx="6" presStyleCnt="7"/>
      <dgm:spPr/>
    </dgm:pt>
    <dgm:pt modelId="{8083522D-796F-414A-B215-8F39386BC431}" type="pres">
      <dgm:prSet presAssocID="{ED06DE4E-B3B1-4E2A-88B1-380E3E50AC0D}" presName="node" presStyleLbl="node1" presStyleIdx="6" presStyleCnt="7" custScaleX="113306" custScaleY="113306">
        <dgm:presLayoutVars>
          <dgm:bulletEnabled val="1"/>
        </dgm:presLayoutVars>
      </dgm:prSet>
      <dgm:spPr/>
    </dgm:pt>
  </dgm:ptLst>
  <dgm:cxnLst>
    <dgm:cxn modelId="{2F1D4A01-08AA-4D15-B2D6-63E8106C6576}" srcId="{5604CE90-1478-4E14-B7F7-A53BB36C7C38}" destId="{B5A32879-27DC-4439-883C-13E293961594}" srcOrd="4" destOrd="0" parTransId="{00B90695-1459-43D2-8370-EFE286769464}" sibTransId="{504F67B2-EE80-426D-8745-212F900BCE8B}"/>
    <dgm:cxn modelId="{DDCD1209-9C88-48E9-8724-7BC954EA54F6}" type="presOf" srcId="{00B90695-1459-43D2-8370-EFE286769464}" destId="{985B6A1F-F3A8-4284-9780-7FE7D70EF1A0}" srcOrd="0" destOrd="0" presId="urn:microsoft.com/office/officeart/2005/8/layout/radial1"/>
    <dgm:cxn modelId="{3F1E730A-4F51-40F2-BCF9-C8443CDFE19B}" srcId="{5604CE90-1478-4E14-B7F7-A53BB36C7C38}" destId="{2F5BBA00-CD21-4A0E-B7D8-42C1A28F9445}" srcOrd="0" destOrd="0" parTransId="{9B49D329-1B8C-4FBC-A131-27C1D56A1695}" sibTransId="{C58F94D2-D7E3-4C52-8BBD-0F2DEDBD0DE1}"/>
    <dgm:cxn modelId="{82A94010-19F8-44C9-ABFC-F109EBF8E5BC}" type="presOf" srcId="{A933354B-7207-496E-A065-7A7CFCC99DAF}" destId="{FEE84D5C-9D43-49D5-B0C8-2445549EB7FC}" srcOrd="0" destOrd="0" presId="urn:microsoft.com/office/officeart/2005/8/layout/radial1"/>
    <dgm:cxn modelId="{65E88014-4551-4C50-90BB-07C1D433C2E5}" type="presOf" srcId="{0DF92F9A-6D84-40B8-A8A6-DCF470060240}" destId="{18EBC4F5-1D73-4215-91A7-8DD9DCC80A64}" srcOrd="1" destOrd="0" presId="urn:microsoft.com/office/officeart/2005/8/layout/radial1"/>
    <dgm:cxn modelId="{D4611926-ECB0-46B3-BC8F-3D967ACFC06E}" srcId="{5604CE90-1478-4E14-B7F7-A53BB36C7C38}" destId="{678ED82B-B0B9-4FC7-B8CA-98E5589139AD}" srcOrd="2" destOrd="0" parTransId="{A933354B-7207-496E-A065-7A7CFCC99DAF}" sibTransId="{DE09CCE9-AB40-48D3-911A-FF24B7BDE47D}"/>
    <dgm:cxn modelId="{1898472C-D379-4A2C-B50F-BDED1929D5B5}" type="presOf" srcId="{B8C5B235-7BB8-4CDA-989F-0F550DC3DAF7}" destId="{5062F652-4CA2-488B-A84C-A64F0F45D132}" srcOrd="0" destOrd="0" presId="urn:microsoft.com/office/officeart/2005/8/layout/radial1"/>
    <dgm:cxn modelId="{E16CAD2E-386D-4F08-814D-6852B790444F}" type="presOf" srcId="{15E33C08-E781-474E-9C19-6A0CB6B00FC6}" destId="{C1409218-1E79-44E8-84F0-4681EC29234C}" srcOrd="0" destOrd="0" presId="urn:microsoft.com/office/officeart/2005/8/layout/radial1"/>
    <dgm:cxn modelId="{E44BF431-458B-4E0E-BBE5-B704CE40CB54}" srcId="{5604CE90-1478-4E14-B7F7-A53BB36C7C38}" destId="{B8C5B235-7BB8-4CDA-989F-0F550DC3DAF7}" srcOrd="5" destOrd="0" parTransId="{E54EC925-0746-4085-A531-10D614EA1EB3}" sibTransId="{79C92CC4-ED40-4C7C-AF9E-35A514BE74B2}"/>
    <dgm:cxn modelId="{2E51B132-7F38-4F17-9291-7ACCF90BCB95}" srcId="{5604CE90-1478-4E14-B7F7-A53BB36C7C38}" destId="{68CD1490-E923-4EA3-AE12-5F8FC2C134AA}" srcOrd="1" destOrd="0" parTransId="{0DF92F9A-6D84-40B8-A8A6-DCF470060240}" sibTransId="{72E4CBFF-C42D-424A-AAE9-FB73BA33B4B9}"/>
    <dgm:cxn modelId="{210F813C-93F7-4600-8D89-784A1ECBF87A}" type="presOf" srcId="{9B49D329-1B8C-4FBC-A131-27C1D56A1695}" destId="{0F7DAEFA-2939-44D4-AF04-D690C8D22EC6}" srcOrd="1" destOrd="0" presId="urn:microsoft.com/office/officeart/2005/8/layout/radial1"/>
    <dgm:cxn modelId="{A100303F-95A3-4EEB-986A-B28B234B994D}" srcId="{5604CE90-1478-4E14-B7F7-A53BB36C7C38}" destId="{90E72B6F-7500-454C-9CE8-EBFF61DE95A0}" srcOrd="3" destOrd="0" parTransId="{A5E3F849-68C6-43D4-BFA1-D12930EEDFDE}" sibTransId="{BE9134FE-4D0F-498F-B970-2A0F0C56D00A}"/>
    <dgm:cxn modelId="{4BDDD13F-BAB1-4571-8284-4EEF8E2C722A}" type="presOf" srcId="{B5A32879-27DC-4439-883C-13E293961594}" destId="{CE590B77-4A8C-471B-9EE6-26ADB5D8B8D2}" srcOrd="0" destOrd="0" presId="urn:microsoft.com/office/officeart/2005/8/layout/radial1"/>
    <dgm:cxn modelId="{5E533740-2B43-4388-B621-93751E6F118C}" type="presOf" srcId="{A933354B-7207-496E-A065-7A7CFCC99DAF}" destId="{C0013A13-8774-4B60-87FB-F2D14E8C6236}" srcOrd="1" destOrd="0" presId="urn:microsoft.com/office/officeart/2005/8/layout/radial1"/>
    <dgm:cxn modelId="{DD17995D-2E08-403F-8E20-CA3545B9BC4E}" type="presOf" srcId="{0DF92F9A-6D84-40B8-A8A6-DCF470060240}" destId="{346141DB-F385-4E26-AAA1-EBFEF0E9685C}" srcOrd="0" destOrd="0" presId="urn:microsoft.com/office/officeart/2005/8/layout/radial1"/>
    <dgm:cxn modelId="{373C0B4D-E3E4-4D8D-8A01-649F56A6A22D}" type="presOf" srcId="{9B49D329-1B8C-4FBC-A131-27C1D56A1695}" destId="{C03DAB4A-F343-4C0E-9CED-E8E4EE65F435}" srcOrd="0" destOrd="0" presId="urn:microsoft.com/office/officeart/2005/8/layout/radial1"/>
    <dgm:cxn modelId="{4A7C8056-5E51-466E-8DF2-8DFE3C2608E2}" type="presOf" srcId="{16320D08-4B41-4186-8161-A80F40431A6B}" destId="{D0FE7E3C-D603-4DF8-B735-96AF15B02819}" srcOrd="1" destOrd="0" presId="urn:microsoft.com/office/officeart/2005/8/layout/radial1"/>
    <dgm:cxn modelId="{D7D3FA58-7100-4B09-B0DF-0FB8F01CE54F}" type="presOf" srcId="{00B90695-1459-43D2-8370-EFE286769464}" destId="{BB8125A9-809E-4DD4-88B0-8D054B94AC5B}" srcOrd="1" destOrd="0" presId="urn:microsoft.com/office/officeart/2005/8/layout/radial1"/>
    <dgm:cxn modelId="{AFB02782-402C-454B-ACD5-B7C9B09D0F73}" type="presOf" srcId="{ED06DE4E-B3B1-4E2A-88B1-380E3E50AC0D}" destId="{8083522D-796F-414A-B215-8F39386BC431}" srcOrd="0" destOrd="0" presId="urn:microsoft.com/office/officeart/2005/8/layout/radial1"/>
    <dgm:cxn modelId="{2848C687-73DB-4B67-8FB6-C28F3F0F4D37}" type="presOf" srcId="{678ED82B-B0B9-4FC7-B8CA-98E5589139AD}" destId="{3D73B6F3-C6D7-4273-992D-690B356A6F13}" srcOrd="0" destOrd="0" presId="urn:microsoft.com/office/officeart/2005/8/layout/radial1"/>
    <dgm:cxn modelId="{A7C95989-6281-4502-8A74-85F34468BBA1}" type="presOf" srcId="{E54EC925-0746-4085-A531-10D614EA1EB3}" destId="{65F0FFF6-211D-44D8-AD1C-5D4B878AF6CF}" srcOrd="0" destOrd="0" presId="urn:microsoft.com/office/officeart/2005/8/layout/radial1"/>
    <dgm:cxn modelId="{B032A49C-8DDC-4CC0-AFBB-778F9D185BE9}" type="presOf" srcId="{2F5BBA00-CD21-4A0E-B7D8-42C1A28F9445}" destId="{5BDA0A8D-A852-4869-B28E-8400AB8E8C47}" srcOrd="0" destOrd="0" presId="urn:microsoft.com/office/officeart/2005/8/layout/radial1"/>
    <dgm:cxn modelId="{40E020AA-5CFF-4A91-B75D-113A3BD36A8D}" type="presOf" srcId="{90E72B6F-7500-454C-9CE8-EBFF61DE95A0}" destId="{D3932297-42D3-4DB9-B1FD-0E2260DC8CD0}" srcOrd="0" destOrd="0" presId="urn:microsoft.com/office/officeart/2005/8/layout/radial1"/>
    <dgm:cxn modelId="{B86462B1-82DF-4CDD-BDDF-173BB225A34E}" srcId="{5604CE90-1478-4E14-B7F7-A53BB36C7C38}" destId="{ED06DE4E-B3B1-4E2A-88B1-380E3E50AC0D}" srcOrd="6" destOrd="0" parTransId="{16320D08-4B41-4186-8161-A80F40431A6B}" sibTransId="{61E6B298-47BA-4C5B-899E-154E1C53E21D}"/>
    <dgm:cxn modelId="{CE333AB2-E323-4997-A04D-A71B80259C01}" type="presOf" srcId="{E54EC925-0746-4085-A531-10D614EA1EB3}" destId="{AF336735-29C7-4FA9-9C16-4878F22FE03F}" srcOrd="1" destOrd="0" presId="urn:microsoft.com/office/officeart/2005/8/layout/radial1"/>
    <dgm:cxn modelId="{284D96B7-F49B-49D4-9B41-39D28AED4444}" type="presOf" srcId="{68CD1490-E923-4EA3-AE12-5F8FC2C134AA}" destId="{B2F4BEF5-F482-4EBF-9099-F635FFF19E0B}" srcOrd="0" destOrd="0" presId="urn:microsoft.com/office/officeart/2005/8/layout/radial1"/>
    <dgm:cxn modelId="{B12425C7-D213-459B-ACB8-178E3B1FB809}" type="presOf" srcId="{A5E3F849-68C6-43D4-BFA1-D12930EEDFDE}" destId="{98295753-4C13-4C43-ACB5-732C173C40B1}" srcOrd="0" destOrd="0" presId="urn:microsoft.com/office/officeart/2005/8/layout/radial1"/>
    <dgm:cxn modelId="{783762CD-7E50-469B-ACB8-FC078ED981AA}" srcId="{15E33C08-E781-474E-9C19-6A0CB6B00FC6}" destId="{5604CE90-1478-4E14-B7F7-A53BB36C7C38}" srcOrd="0" destOrd="0" parTransId="{EBAB8AF9-D22C-4829-93DC-3F86827947BD}" sibTransId="{817E7912-5B17-4284-A88D-77E4A6C9EE0D}"/>
    <dgm:cxn modelId="{5AF79ACD-53E6-4EAE-B706-D1D64E7D24AC}" type="presOf" srcId="{5604CE90-1478-4E14-B7F7-A53BB36C7C38}" destId="{E3D08F2D-4633-4840-B0F4-8E057C23649B}" srcOrd="0" destOrd="0" presId="urn:microsoft.com/office/officeart/2005/8/layout/radial1"/>
    <dgm:cxn modelId="{5E9417D0-E501-4FE6-91A6-1577E403D074}" type="presOf" srcId="{16320D08-4B41-4186-8161-A80F40431A6B}" destId="{EFA8CD77-FCEE-4D84-9191-D8B9CB4B19ED}" srcOrd="0" destOrd="0" presId="urn:microsoft.com/office/officeart/2005/8/layout/radial1"/>
    <dgm:cxn modelId="{6C3588E1-018C-4BD0-9DA6-0E2D067A9CC2}" type="presOf" srcId="{A5E3F849-68C6-43D4-BFA1-D12930EEDFDE}" destId="{FC64FF2C-14DF-4A82-902C-28C8B8E21C9E}" srcOrd="1" destOrd="0" presId="urn:microsoft.com/office/officeart/2005/8/layout/radial1"/>
    <dgm:cxn modelId="{7E71581A-B325-48FB-A2F2-86061552C9E2}" type="presParOf" srcId="{C1409218-1E79-44E8-84F0-4681EC29234C}" destId="{E3D08F2D-4633-4840-B0F4-8E057C23649B}" srcOrd="0" destOrd="0" presId="urn:microsoft.com/office/officeart/2005/8/layout/radial1"/>
    <dgm:cxn modelId="{1D0F2006-5F23-4C8B-A6E5-6BE25F6A8E94}" type="presParOf" srcId="{C1409218-1E79-44E8-84F0-4681EC29234C}" destId="{C03DAB4A-F343-4C0E-9CED-E8E4EE65F435}" srcOrd="1" destOrd="0" presId="urn:microsoft.com/office/officeart/2005/8/layout/radial1"/>
    <dgm:cxn modelId="{6174D8BB-486C-466A-B2F9-2A095B7B2A78}" type="presParOf" srcId="{C03DAB4A-F343-4C0E-9CED-E8E4EE65F435}" destId="{0F7DAEFA-2939-44D4-AF04-D690C8D22EC6}" srcOrd="0" destOrd="0" presId="urn:microsoft.com/office/officeart/2005/8/layout/radial1"/>
    <dgm:cxn modelId="{09E87E58-151B-474C-99CE-AA6AE00FFE32}" type="presParOf" srcId="{C1409218-1E79-44E8-84F0-4681EC29234C}" destId="{5BDA0A8D-A852-4869-B28E-8400AB8E8C47}" srcOrd="2" destOrd="0" presId="urn:microsoft.com/office/officeart/2005/8/layout/radial1"/>
    <dgm:cxn modelId="{79887825-9DA9-4819-8A4F-B3393AF98F49}" type="presParOf" srcId="{C1409218-1E79-44E8-84F0-4681EC29234C}" destId="{346141DB-F385-4E26-AAA1-EBFEF0E9685C}" srcOrd="3" destOrd="0" presId="urn:microsoft.com/office/officeart/2005/8/layout/radial1"/>
    <dgm:cxn modelId="{D06E0CBB-BF9F-4393-BC71-459B0F3A51FA}" type="presParOf" srcId="{346141DB-F385-4E26-AAA1-EBFEF0E9685C}" destId="{18EBC4F5-1D73-4215-91A7-8DD9DCC80A64}" srcOrd="0" destOrd="0" presId="urn:microsoft.com/office/officeart/2005/8/layout/radial1"/>
    <dgm:cxn modelId="{FCF8E86E-E4DD-48F3-90C8-059770A28767}" type="presParOf" srcId="{C1409218-1E79-44E8-84F0-4681EC29234C}" destId="{B2F4BEF5-F482-4EBF-9099-F635FFF19E0B}" srcOrd="4" destOrd="0" presId="urn:microsoft.com/office/officeart/2005/8/layout/radial1"/>
    <dgm:cxn modelId="{76FAEA43-2233-4F48-A29E-76283DBFA963}" type="presParOf" srcId="{C1409218-1E79-44E8-84F0-4681EC29234C}" destId="{FEE84D5C-9D43-49D5-B0C8-2445549EB7FC}" srcOrd="5" destOrd="0" presId="urn:microsoft.com/office/officeart/2005/8/layout/radial1"/>
    <dgm:cxn modelId="{BC9BABAD-7B3B-4B50-8004-FD8FAEB22D6A}" type="presParOf" srcId="{FEE84D5C-9D43-49D5-B0C8-2445549EB7FC}" destId="{C0013A13-8774-4B60-87FB-F2D14E8C6236}" srcOrd="0" destOrd="0" presId="urn:microsoft.com/office/officeart/2005/8/layout/radial1"/>
    <dgm:cxn modelId="{08593DA5-ADC3-4112-8A6B-47FA4344E37A}" type="presParOf" srcId="{C1409218-1E79-44E8-84F0-4681EC29234C}" destId="{3D73B6F3-C6D7-4273-992D-690B356A6F13}" srcOrd="6" destOrd="0" presId="urn:microsoft.com/office/officeart/2005/8/layout/radial1"/>
    <dgm:cxn modelId="{16CC0F1E-838D-48AA-A042-DE6D605711F1}" type="presParOf" srcId="{C1409218-1E79-44E8-84F0-4681EC29234C}" destId="{98295753-4C13-4C43-ACB5-732C173C40B1}" srcOrd="7" destOrd="0" presId="urn:microsoft.com/office/officeart/2005/8/layout/radial1"/>
    <dgm:cxn modelId="{89605E17-9171-407C-BA78-30D0CCDE42CE}" type="presParOf" srcId="{98295753-4C13-4C43-ACB5-732C173C40B1}" destId="{FC64FF2C-14DF-4A82-902C-28C8B8E21C9E}" srcOrd="0" destOrd="0" presId="urn:microsoft.com/office/officeart/2005/8/layout/radial1"/>
    <dgm:cxn modelId="{3CCA3402-7B42-402B-9DCF-63153210FB4D}" type="presParOf" srcId="{C1409218-1E79-44E8-84F0-4681EC29234C}" destId="{D3932297-42D3-4DB9-B1FD-0E2260DC8CD0}" srcOrd="8" destOrd="0" presId="urn:microsoft.com/office/officeart/2005/8/layout/radial1"/>
    <dgm:cxn modelId="{989ED0AF-6208-422E-AC64-3CF4D8B4086B}" type="presParOf" srcId="{C1409218-1E79-44E8-84F0-4681EC29234C}" destId="{985B6A1F-F3A8-4284-9780-7FE7D70EF1A0}" srcOrd="9" destOrd="0" presId="urn:microsoft.com/office/officeart/2005/8/layout/radial1"/>
    <dgm:cxn modelId="{F5E1654E-B9E1-43B2-B07E-3119764747D3}" type="presParOf" srcId="{985B6A1F-F3A8-4284-9780-7FE7D70EF1A0}" destId="{BB8125A9-809E-4DD4-88B0-8D054B94AC5B}" srcOrd="0" destOrd="0" presId="urn:microsoft.com/office/officeart/2005/8/layout/radial1"/>
    <dgm:cxn modelId="{FA216739-98B5-4E61-9680-AA45E4FC2243}" type="presParOf" srcId="{C1409218-1E79-44E8-84F0-4681EC29234C}" destId="{CE590B77-4A8C-471B-9EE6-26ADB5D8B8D2}" srcOrd="10" destOrd="0" presId="urn:microsoft.com/office/officeart/2005/8/layout/radial1"/>
    <dgm:cxn modelId="{3C4705A2-4908-4242-9B96-B2BBD7E3465C}" type="presParOf" srcId="{C1409218-1E79-44E8-84F0-4681EC29234C}" destId="{65F0FFF6-211D-44D8-AD1C-5D4B878AF6CF}" srcOrd="11" destOrd="0" presId="urn:microsoft.com/office/officeart/2005/8/layout/radial1"/>
    <dgm:cxn modelId="{BBE7E02B-D52B-4881-AA72-4A984C71CE5B}" type="presParOf" srcId="{65F0FFF6-211D-44D8-AD1C-5D4B878AF6CF}" destId="{AF336735-29C7-4FA9-9C16-4878F22FE03F}" srcOrd="0" destOrd="0" presId="urn:microsoft.com/office/officeart/2005/8/layout/radial1"/>
    <dgm:cxn modelId="{8216E4A3-BE23-4562-BC02-F66B109DCF83}" type="presParOf" srcId="{C1409218-1E79-44E8-84F0-4681EC29234C}" destId="{5062F652-4CA2-488B-A84C-A64F0F45D132}" srcOrd="12" destOrd="0" presId="urn:microsoft.com/office/officeart/2005/8/layout/radial1"/>
    <dgm:cxn modelId="{0894ABE6-A2B3-480A-A87E-E5742566E7C0}" type="presParOf" srcId="{C1409218-1E79-44E8-84F0-4681EC29234C}" destId="{EFA8CD77-FCEE-4D84-9191-D8B9CB4B19ED}" srcOrd="13" destOrd="0" presId="urn:microsoft.com/office/officeart/2005/8/layout/radial1"/>
    <dgm:cxn modelId="{A9EB01C0-B807-48D2-9B57-A6F423D39104}" type="presParOf" srcId="{EFA8CD77-FCEE-4D84-9191-D8B9CB4B19ED}" destId="{D0FE7E3C-D603-4DF8-B735-96AF15B02819}" srcOrd="0" destOrd="0" presId="urn:microsoft.com/office/officeart/2005/8/layout/radial1"/>
    <dgm:cxn modelId="{9C5FC917-FE09-45DC-A889-D8061443D830}" type="presParOf" srcId="{C1409218-1E79-44E8-84F0-4681EC29234C}" destId="{8083522D-796F-414A-B215-8F39386BC431}" srcOrd="14"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A332F-958C-4CF6-99D7-D111AAE5D5EE}">
      <dsp:nvSpPr>
        <dsp:cNvPr id="0" name=""/>
        <dsp:cNvSpPr/>
      </dsp:nvSpPr>
      <dsp:spPr>
        <a:xfrm rot="5400000">
          <a:off x="1959023" y="732216"/>
          <a:ext cx="654324" cy="744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2E6D3B-4344-43AF-B253-E2672F1DDE37}">
      <dsp:nvSpPr>
        <dsp:cNvPr id="0" name=""/>
        <dsp:cNvSpPr/>
      </dsp:nvSpPr>
      <dsp:spPr>
        <a:xfrm>
          <a:off x="1455070" y="0"/>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n>
                <a:noFill/>
              </a:ln>
              <a:solidFill>
                <a:schemeClr val="bg1"/>
              </a:solidFill>
              <a:effectLst/>
            </a:rPr>
            <a:t>Struktur</a:t>
          </a:r>
          <a:endParaRPr lang="en-US" sz="1400" kern="1200" dirty="0">
            <a:ln>
              <a:noFill/>
            </a:ln>
            <a:solidFill>
              <a:schemeClr val="bg1"/>
            </a:solidFill>
            <a:effectLst/>
          </a:endParaRPr>
        </a:p>
      </dsp:txBody>
      <dsp:txXfrm>
        <a:off x="1492714" y="37644"/>
        <a:ext cx="1026208" cy="695723"/>
      </dsp:txXfrm>
    </dsp:sp>
    <dsp:sp modelId="{C00CCC08-6082-43AC-B5B8-857258D83CBE}">
      <dsp:nvSpPr>
        <dsp:cNvPr id="0" name=""/>
        <dsp:cNvSpPr/>
      </dsp:nvSpPr>
      <dsp:spPr>
        <a:xfrm>
          <a:off x="2658645" y="53804"/>
          <a:ext cx="3561635"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Skapar</a:t>
          </a:r>
          <a:r>
            <a:rPr lang="en-US" sz="1400" kern="1200" dirty="0"/>
            <a:t> </a:t>
          </a:r>
          <a:r>
            <a:rPr lang="en-US" sz="1400" kern="1200" dirty="0" err="1"/>
            <a:t>stabila</a:t>
          </a:r>
          <a:r>
            <a:rPr lang="en-US" sz="1400" kern="1200" dirty="0"/>
            <a:t> </a:t>
          </a:r>
          <a:r>
            <a:rPr lang="en-US" sz="1400" kern="1200" dirty="0" err="1"/>
            <a:t>villkor</a:t>
          </a:r>
          <a:endParaRPr lang="en-US" sz="1400" kern="1200" dirty="0"/>
        </a:p>
      </dsp:txBody>
      <dsp:txXfrm>
        <a:off x="2658645" y="53804"/>
        <a:ext cx="3561635" cy="623165"/>
      </dsp:txXfrm>
    </dsp:sp>
    <dsp:sp modelId="{62686956-11B2-46A9-898A-EFBA7E3F80DC}">
      <dsp:nvSpPr>
        <dsp:cNvPr id="0" name=""/>
        <dsp:cNvSpPr/>
      </dsp:nvSpPr>
      <dsp:spPr>
        <a:xfrm rot="5400000">
          <a:off x="3244295" y="1598519"/>
          <a:ext cx="654324" cy="744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EE89F-396A-45CB-8FB4-47F975D56FFB}">
      <dsp:nvSpPr>
        <dsp:cNvPr id="0" name=""/>
        <dsp:cNvSpPr/>
      </dsp:nvSpPr>
      <dsp:spPr>
        <a:xfrm>
          <a:off x="2820495" y="880608"/>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Strategi</a:t>
          </a:r>
        </a:p>
      </dsp:txBody>
      <dsp:txXfrm>
        <a:off x="2858139" y="918252"/>
        <a:ext cx="1026208" cy="695723"/>
      </dsp:txXfrm>
    </dsp:sp>
    <dsp:sp modelId="{4B20F109-484C-4E4F-A434-974DBD18EA60}">
      <dsp:nvSpPr>
        <dsp:cNvPr id="0" name=""/>
        <dsp:cNvSpPr/>
      </dsp:nvSpPr>
      <dsp:spPr>
        <a:xfrm>
          <a:off x="4188650" y="948832"/>
          <a:ext cx="3239255"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Anger </a:t>
          </a:r>
          <a:r>
            <a:rPr lang="en-US" sz="1400" kern="1200" dirty="0" err="1"/>
            <a:t>långsiktiga</a:t>
          </a:r>
          <a:r>
            <a:rPr lang="en-US" sz="1400" kern="1200" dirty="0"/>
            <a:t> </a:t>
          </a:r>
          <a:r>
            <a:rPr lang="en-US" sz="1400" kern="1200" dirty="0" err="1"/>
            <a:t>prioriteringar</a:t>
          </a:r>
          <a:endParaRPr lang="en-US" sz="1400" kern="1200" dirty="0"/>
        </a:p>
      </dsp:txBody>
      <dsp:txXfrm>
        <a:off x="4188650" y="948832"/>
        <a:ext cx="3239255" cy="623165"/>
      </dsp:txXfrm>
    </dsp:sp>
    <dsp:sp modelId="{137F6896-8C9C-4054-9613-6E46331BA52B}">
      <dsp:nvSpPr>
        <dsp:cNvPr id="0" name=""/>
        <dsp:cNvSpPr/>
      </dsp:nvSpPr>
      <dsp:spPr>
        <a:xfrm>
          <a:off x="4177892" y="1712553"/>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Planering och uppföljning</a:t>
          </a:r>
        </a:p>
      </dsp:txBody>
      <dsp:txXfrm>
        <a:off x="4215536" y="1750197"/>
        <a:ext cx="1026208" cy="695723"/>
      </dsp:txXfrm>
    </dsp:sp>
    <dsp:sp modelId="{09E8B523-FE30-4E9E-82DF-6824C6874D84}">
      <dsp:nvSpPr>
        <dsp:cNvPr id="0" name=""/>
        <dsp:cNvSpPr/>
      </dsp:nvSpPr>
      <dsp:spPr>
        <a:xfrm>
          <a:off x="5348031" y="1820753"/>
          <a:ext cx="2911218"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Hanterar</a:t>
          </a:r>
          <a:r>
            <a:rPr lang="en-US" sz="1400" kern="1200" dirty="0"/>
            <a:t> det </a:t>
          </a:r>
          <a:r>
            <a:rPr lang="en-US" sz="1400" kern="1200" dirty="0" err="1"/>
            <a:t>praktiska</a:t>
          </a:r>
          <a:r>
            <a:rPr lang="en-US" sz="1400" kern="1200" dirty="0"/>
            <a:t> </a:t>
          </a:r>
          <a:r>
            <a:rPr lang="en-US" sz="1400" kern="1200" dirty="0" err="1"/>
            <a:t>genomförandet</a:t>
          </a:r>
          <a:r>
            <a:rPr lang="en-US" sz="1400" kern="1200" dirty="0"/>
            <a:t> </a:t>
          </a:r>
        </a:p>
      </dsp:txBody>
      <dsp:txXfrm>
        <a:off x="5348031" y="1820753"/>
        <a:ext cx="2911218" cy="62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206BA-E715-4462-BED2-B395250B062F}">
      <dsp:nvSpPr>
        <dsp:cNvPr id="0" name=""/>
        <dsp:cNvSpPr/>
      </dsp:nvSpPr>
      <dsp:spPr>
        <a:xfrm>
          <a:off x="0" y="126999"/>
          <a:ext cx="6096000" cy="3810000"/>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2B84B-1D23-4086-AC5B-3D66264EE4AB}">
      <dsp:nvSpPr>
        <dsp:cNvPr id="0" name=""/>
        <dsp:cNvSpPr/>
      </dsp:nvSpPr>
      <dsp:spPr>
        <a:xfrm>
          <a:off x="774192" y="2756661"/>
          <a:ext cx="158496" cy="15849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C3A5C-EF4A-489F-B0F9-1EB511FB664A}">
      <dsp:nvSpPr>
        <dsp:cNvPr id="0" name=""/>
        <dsp:cNvSpPr/>
      </dsp:nvSpPr>
      <dsp:spPr>
        <a:xfrm>
          <a:off x="686049" y="2948276"/>
          <a:ext cx="1779891"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Institution/Avdelning </a:t>
          </a:r>
        </a:p>
      </dsp:txBody>
      <dsp:txXfrm>
        <a:off x="686049" y="2948276"/>
        <a:ext cx="1779891" cy="1101090"/>
      </dsp:txXfrm>
    </dsp:sp>
    <dsp:sp modelId="{313AF9CE-7FD8-493A-A23C-703CECF9F91B}">
      <dsp:nvSpPr>
        <dsp:cNvPr id="0" name=""/>
        <dsp:cNvSpPr/>
      </dsp:nvSpPr>
      <dsp:spPr>
        <a:xfrm>
          <a:off x="2173224" y="1721103"/>
          <a:ext cx="286512" cy="28651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70789-28E2-4A95-A586-52C13502EAD2}">
      <dsp:nvSpPr>
        <dsp:cNvPr id="0" name=""/>
        <dsp:cNvSpPr/>
      </dsp:nvSpPr>
      <dsp:spPr>
        <a:xfrm>
          <a:off x="2090849" y="1976738"/>
          <a:ext cx="1972616"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Fakultet/Förvaltning</a:t>
          </a:r>
        </a:p>
      </dsp:txBody>
      <dsp:txXfrm>
        <a:off x="2090849" y="1976738"/>
        <a:ext cx="1972616" cy="2072640"/>
      </dsp:txXfrm>
    </dsp:sp>
    <dsp:sp modelId="{F2077189-FC2A-4BCF-8907-AB4FB98CFE1A}">
      <dsp:nvSpPr>
        <dsp:cNvPr id="0" name=""/>
        <dsp:cNvSpPr/>
      </dsp:nvSpPr>
      <dsp:spPr>
        <a:xfrm>
          <a:off x="3855720" y="1090929"/>
          <a:ext cx="396240" cy="39624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D3F50-AF78-4A4F-ADE6-BB1C28AA7553}">
      <dsp:nvSpPr>
        <dsp:cNvPr id="0" name=""/>
        <dsp:cNvSpPr/>
      </dsp:nvSpPr>
      <dsp:spPr>
        <a:xfrm>
          <a:off x="3812277" y="1515211"/>
          <a:ext cx="2280147" cy="83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Rektor/Universitetsledning </a:t>
          </a:r>
        </a:p>
      </dsp:txBody>
      <dsp:txXfrm>
        <a:off x="3812277" y="1515211"/>
        <a:ext cx="2280147" cy="83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8F2D-4633-4840-B0F4-8E057C23649B}">
      <dsp:nvSpPr>
        <dsp:cNvPr id="0" name=""/>
        <dsp:cNvSpPr/>
      </dsp:nvSpPr>
      <dsp:spPr>
        <a:xfrm>
          <a:off x="1369425" y="1197179"/>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VP</a:t>
          </a:r>
        </a:p>
      </dsp:txBody>
      <dsp:txXfrm>
        <a:off x="1506498" y="1334252"/>
        <a:ext cx="661849" cy="661849"/>
      </dsp:txXfrm>
    </dsp:sp>
    <dsp:sp modelId="{C03DAB4A-F343-4C0E-9CED-E8E4EE65F435}">
      <dsp:nvSpPr>
        <dsp:cNvPr id="0" name=""/>
        <dsp:cNvSpPr/>
      </dsp:nvSpPr>
      <dsp:spPr>
        <a:xfrm rot="16200000">
          <a:off x="1685960" y="1025485"/>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29850" y="1038143"/>
        <a:ext cx="15146" cy="15146"/>
      </dsp:txXfrm>
    </dsp:sp>
    <dsp:sp modelId="{5BDA0A8D-A852-4869-B28E-8400AB8E8C47}">
      <dsp:nvSpPr>
        <dsp:cNvPr id="0" name=""/>
        <dsp:cNvSpPr/>
      </dsp:nvSpPr>
      <dsp:spPr>
        <a:xfrm>
          <a:off x="1369425" y="-41742"/>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Strategi</a:t>
          </a:r>
        </a:p>
      </dsp:txBody>
      <dsp:txXfrm>
        <a:off x="1506498" y="95331"/>
        <a:ext cx="661849" cy="661849"/>
      </dsp:txXfrm>
    </dsp:sp>
    <dsp:sp modelId="{346141DB-F385-4E26-AAA1-EBFEF0E9685C}">
      <dsp:nvSpPr>
        <dsp:cNvPr id="0" name=""/>
        <dsp:cNvSpPr/>
      </dsp:nvSpPr>
      <dsp:spPr>
        <a:xfrm rot="19285714">
          <a:off x="2170274" y="1258718"/>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14164" y="1271376"/>
        <a:ext cx="15146" cy="15146"/>
      </dsp:txXfrm>
    </dsp:sp>
    <dsp:sp modelId="{B2F4BEF5-F482-4EBF-9099-F635FFF19E0B}">
      <dsp:nvSpPr>
        <dsp:cNvPr id="0" name=""/>
        <dsp:cNvSpPr/>
      </dsp:nvSpPr>
      <dsp:spPr>
        <a:xfrm>
          <a:off x="2338053" y="424724"/>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Särskilda åtaganden</a:t>
          </a:r>
        </a:p>
      </dsp:txBody>
      <dsp:txXfrm>
        <a:off x="2475126" y="561797"/>
        <a:ext cx="661849" cy="661849"/>
      </dsp:txXfrm>
    </dsp:sp>
    <dsp:sp modelId="{FEE84D5C-9D43-49D5-B0C8-2445549EB7FC}">
      <dsp:nvSpPr>
        <dsp:cNvPr id="0" name=""/>
        <dsp:cNvSpPr/>
      </dsp:nvSpPr>
      <dsp:spPr>
        <a:xfrm rot="771429">
          <a:off x="2289890" y="1782789"/>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2433780" y="1795447"/>
        <a:ext cx="15146" cy="15146"/>
      </dsp:txXfrm>
    </dsp:sp>
    <dsp:sp modelId="{3D73B6F3-C6D7-4273-992D-690B356A6F13}">
      <dsp:nvSpPr>
        <dsp:cNvPr id="0" name=""/>
        <dsp:cNvSpPr/>
      </dsp:nvSpPr>
      <dsp:spPr>
        <a:xfrm>
          <a:off x="2577285" y="1472865"/>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Kvalitets</a:t>
          </a:r>
          <a:r>
            <a:rPr lang="en-US" sz="1200" kern="1200" dirty="0"/>
            <a:t>-system</a:t>
          </a:r>
        </a:p>
      </dsp:txBody>
      <dsp:txXfrm>
        <a:off x="2714358" y="1609938"/>
        <a:ext cx="661849" cy="661849"/>
      </dsp:txXfrm>
    </dsp:sp>
    <dsp:sp modelId="{98295753-4C13-4C43-ACB5-732C173C40B1}">
      <dsp:nvSpPr>
        <dsp:cNvPr id="0" name=""/>
        <dsp:cNvSpPr/>
      </dsp:nvSpPr>
      <dsp:spPr>
        <a:xfrm rot="3857143">
          <a:off x="1954734" y="2203061"/>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98624" y="2215719"/>
        <a:ext cx="15146" cy="15146"/>
      </dsp:txXfrm>
    </dsp:sp>
    <dsp:sp modelId="{D3932297-42D3-4DB9-B1FD-0E2260DC8CD0}">
      <dsp:nvSpPr>
        <dsp:cNvPr id="0" name=""/>
        <dsp:cNvSpPr/>
      </dsp:nvSpPr>
      <dsp:spPr>
        <a:xfrm>
          <a:off x="1906973" y="2313409"/>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Omvärlds-analys</a:t>
          </a:r>
          <a:endParaRPr lang="en-US" sz="1100" kern="1200" dirty="0">
            <a:solidFill>
              <a:schemeClr val="bg1"/>
            </a:solidFill>
          </a:endParaRPr>
        </a:p>
      </dsp:txBody>
      <dsp:txXfrm>
        <a:off x="2044046" y="2450482"/>
        <a:ext cx="661849" cy="661849"/>
      </dsp:txXfrm>
    </dsp:sp>
    <dsp:sp modelId="{985B6A1F-F3A8-4284-9780-7FE7D70EF1A0}">
      <dsp:nvSpPr>
        <dsp:cNvPr id="0" name=""/>
        <dsp:cNvSpPr/>
      </dsp:nvSpPr>
      <dsp:spPr>
        <a:xfrm rot="6942857">
          <a:off x="1417186" y="2203061"/>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61076" y="2215719"/>
        <a:ext cx="15146" cy="15146"/>
      </dsp:txXfrm>
    </dsp:sp>
    <dsp:sp modelId="{CE590B77-4A8C-471B-9EE6-26ADB5D8B8D2}">
      <dsp:nvSpPr>
        <dsp:cNvPr id="0" name=""/>
        <dsp:cNvSpPr/>
      </dsp:nvSpPr>
      <dsp:spPr>
        <a:xfrm>
          <a:off x="831877" y="2313409"/>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err="1"/>
            <a:t>Riskanalys</a:t>
          </a:r>
          <a:endParaRPr lang="en-US" sz="1050" kern="1200" dirty="0"/>
        </a:p>
      </dsp:txBody>
      <dsp:txXfrm>
        <a:off x="968950" y="2450482"/>
        <a:ext cx="661849" cy="661849"/>
      </dsp:txXfrm>
    </dsp:sp>
    <dsp:sp modelId="{65F0FFF6-211D-44D8-AD1C-5D4B878AF6CF}">
      <dsp:nvSpPr>
        <dsp:cNvPr id="0" name=""/>
        <dsp:cNvSpPr/>
      </dsp:nvSpPr>
      <dsp:spPr>
        <a:xfrm rot="10028571">
          <a:off x="1082030" y="1782789"/>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225920" y="1795447"/>
        <a:ext cx="15146" cy="15146"/>
      </dsp:txXfrm>
    </dsp:sp>
    <dsp:sp modelId="{5062F652-4CA2-488B-A84C-A64F0F45D132}">
      <dsp:nvSpPr>
        <dsp:cNvPr id="0" name=""/>
        <dsp:cNvSpPr/>
      </dsp:nvSpPr>
      <dsp:spPr>
        <a:xfrm>
          <a:off x="161565" y="1472865"/>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Budget</a:t>
          </a:r>
        </a:p>
      </dsp:txBody>
      <dsp:txXfrm>
        <a:off x="298638" y="1609938"/>
        <a:ext cx="661849" cy="661849"/>
      </dsp:txXfrm>
    </dsp:sp>
    <dsp:sp modelId="{EFA8CD77-FCEE-4D84-9191-D8B9CB4B19ED}">
      <dsp:nvSpPr>
        <dsp:cNvPr id="0" name=""/>
        <dsp:cNvSpPr/>
      </dsp:nvSpPr>
      <dsp:spPr>
        <a:xfrm rot="13114286">
          <a:off x="1201646" y="1258718"/>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345536" y="1271376"/>
        <a:ext cx="15146" cy="15146"/>
      </dsp:txXfrm>
    </dsp:sp>
    <dsp:sp modelId="{8083522D-796F-414A-B215-8F39386BC431}">
      <dsp:nvSpPr>
        <dsp:cNvPr id="0" name=""/>
        <dsp:cNvSpPr/>
      </dsp:nvSpPr>
      <dsp:spPr>
        <a:xfrm>
          <a:off x="400797" y="424724"/>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Tjänste-planering</a:t>
          </a:r>
        </a:p>
      </dsp:txBody>
      <dsp:txXfrm>
        <a:off x="537870" y="561797"/>
        <a:ext cx="661849" cy="66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8F2D-4633-4840-B0F4-8E057C23649B}">
      <dsp:nvSpPr>
        <dsp:cNvPr id="0" name=""/>
        <dsp:cNvSpPr/>
      </dsp:nvSpPr>
      <dsp:spPr>
        <a:xfrm>
          <a:off x="1831782" y="1336837"/>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Plan</a:t>
          </a:r>
        </a:p>
      </dsp:txBody>
      <dsp:txXfrm>
        <a:off x="1984913" y="1489968"/>
        <a:ext cx="739379" cy="739379"/>
      </dsp:txXfrm>
    </dsp:sp>
    <dsp:sp modelId="{C03DAB4A-F343-4C0E-9CED-E8E4EE65F435}">
      <dsp:nvSpPr>
        <dsp:cNvPr id="0" name=""/>
        <dsp:cNvSpPr/>
      </dsp:nvSpPr>
      <dsp:spPr>
        <a:xfrm rot="16201392">
          <a:off x="2185416" y="1149733"/>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46409" y="1158897"/>
        <a:ext cx="16946" cy="16946"/>
      </dsp:txXfrm>
    </dsp:sp>
    <dsp:sp modelId="{5BDA0A8D-A852-4869-B28E-8400AB8E8C47}">
      <dsp:nvSpPr>
        <dsp:cNvPr id="0" name=""/>
        <dsp:cNvSpPr/>
      </dsp:nvSpPr>
      <dsp:spPr>
        <a:xfrm>
          <a:off x="1832342" y="-47738"/>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Strategi</a:t>
          </a:r>
        </a:p>
      </dsp:txBody>
      <dsp:txXfrm>
        <a:off x="1985473" y="105393"/>
        <a:ext cx="739379" cy="739379"/>
      </dsp:txXfrm>
    </dsp:sp>
    <dsp:sp modelId="{346141DB-F385-4E26-AAA1-EBFEF0E9685C}">
      <dsp:nvSpPr>
        <dsp:cNvPr id="0" name=""/>
        <dsp:cNvSpPr/>
      </dsp:nvSpPr>
      <dsp:spPr>
        <a:xfrm rot="19285714">
          <a:off x="2726388" y="1410386"/>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87382" y="1419550"/>
        <a:ext cx="16946" cy="16946"/>
      </dsp:txXfrm>
    </dsp:sp>
    <dsp:sp modelId="{B2F4BEF5-F482-4EBF-9099-F635FFF19E0B}">
      <dsp:nvSpPr>
        <dsp:cNvPr id="0" name=""/>
        <dsp:cNvSpPr/>
      </dsp:nvSpPr>
      <dsp:spPr>
        <a:xfrm>
          <a:off x="2914287" y="473568"/>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Särskilda åtaganden</a:t>
          </a:r>
        </a:p>
      </dsp:txBody>
      <dsp:txXfrm>
        <a:off x="3067418" y="626699"/>
        <a:ext cx="739379" cy="739379"/>
      </dsp:txXfrm>
    </dsp:sp>
    <dsp:sp modelId="{FEE84D5C-9D43-49D5-B0C8-2445549EB7FC}">
      <dsp:nvSpPr>
        <dsp:cNvPr id="0" name=""/>
        <dsp:cNvSpPr/>
      </dsp:nvSpPr>
      <dsp:spPr>
        <a:xfrm rot="771429">
          <a:off x="2860066" y="1996070"/>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3021060" y="2005233"/>
        <a:ext cx="16946" cy="16946"/>
      </dsp:txXfrm>
    </dsp:sp>
    <dsp:sp modelId="{3D73B6F3-C6D7-4273-992D-690B356A6F13}">
      <dsp:nvSpPr>
        <dsp:cNvPr id="0" name=""/>
        <dsp:cNvSpPr/>
      </dsp:nvSpPr>
      <dsp:spPr>
        <a:xfrm>
          <a:off x="3181644" y="1644934"/>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Kvalitets</a:t>
          </a:r>
          <a:r>
            <a:rPr lang="en-US" sz="1200" kern="1200" dirty="0"/>
            <a:t>-system</a:t>
          </a:r>
        </a:p>
      </dsp:txBody>
      <dsp:txXfrm>
        <a:off x="3334775" y="1798065"/>
        <a:ext cx="739379" cy="739379"/>
      </dsp:txXfrm>
    </dsp:sp>
    <dsp:sp modelId="{98295753-4C13-4C43-ACB5-732C173C40B1}">
      <dsp:nvSpPr>
        <dsp:cNvPr id="0" name=""/>
        <dsp:cNvSpPr/>
      </dsp:nvSpPr>
      <dsp:spPr>
        <a:xfrm rot="3857143">
          <a:off x="2485508" y="2465751"/>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46502" y="2474915"/>
        <a:ext cx="16946" cy="16946"/>
      </dsp:txXfrm>
    </dsp:sp>
    <dsp:sp modelId="{D3932297-42D3-4DB9-B1FD-0E2260DC8CD0}">
      <dsp:nvSpPr>
        <dsp:cNvPr id="0" name=""/>
        <dsp:cNvSpPr/>
      </dsp:nvSpPr>
      <dsp:spPr>
        <a:xfrm>
          <a:off x="2432527" y="2584297"/>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Omvärlds-analys</a:t>
          </a:r>
          <a:endParaRPr lang="en-US" sz="1100" kern="1200" dirty="0">
            <a:solidFill>
              <a:schemeClr val="bg1"/>
            </a:solidFill>
          </a:endParaRPr>
        </a:p>
      </dsp:txBody>
      <dsp:txXfrm>
        <a:off x="2585658" y="2737428"/>
        <a:ext cx="739379" cy="739379"/>
      </dsp:txXfrm>
    </dsp:sp>
    <dsp:sp modelId="{985B6A1F-F3A8-4284-9780-7FE7D70EF1A0}">
      <dsp:nvSpPr>
        <dsp:cNvPr id="0" name=""/>
        <dsp:cNvSpPr/>
      </dsp:nvSpPr>
      <dsp:spPr>
        <a:xfrm rot="6942857">
          <a:off x="1884763" y="2465751"/>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45757" y="2474915"/>
        <a:ext cx="16946" cy="16946"/>
      </dsp:txXfrm>
    </dsp:sp>
    <dsp:sp modelId="{CE590B77-4A8C-471B-9EE6-26ADB5D8B8D2}">
      <dsp:nvSpPr>
        <dsp:cNvPr id="0" name=""/>
        <dsp:cNvSpPr/>
      </dsp:nvSpPr>
      <dsp:spPr>
        <a:xfrm>
          <a:off x="1231037" y="2584297"/>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err="1"/>
            <a:t>Riskanalys</a:t>
          </a:r>
          <a:endParaRPr lang="en-US" sz="1050" kern="1200" dirty="0"/>
        </a:p>
      </dsp:txBody>
      <dsp:txXfrm>
        <a:off x="1384168" y="2737428"/>
        <a:ext cx="739379" cy="739379"/>
      </dsp:txXfrm>
    </dsp:sp>
    <dsp:sp modelId="{65F0FFF6-211D-44D8-AD1C-5D4B878AF6CF}">
      <dsp:nvSpPr>
        <dsp:cNvPr id="0" name=""/>
        <dsp:cNvSpPr/>
      </dsp:nvSpPr>
      <dsp:spPr>
        <a:xfrm rot="10028571">
          <a:off x="1510204" y="1996070"/>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671198" y="2005233"/>
        <a:ext cx="16946" cy="16946"/>
      </dsp:txXfrm>
    </dsp:sp>
    <dsp:sp modelId="{5062F652-4CA2-488B-A84C-A64F0F45D132}">
      <dsp:nvSpPr>
        <dsp:cNvPr id="0" name=""/>
        <dsp:cNvSpPr/>
      </dsp:nvSpPr>
      <dsp:spPr>
        <a:xfrm>
          <a:off x="481920" y="1644934"/>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Budget</a:t>
          </a:r>
        </a:p>
      </dsp:txBody>
      <dsp:txXfrm>
        <a:off x="635051" y="1798065"/>
        <a:ext cx="739379" cy="739379"/>
      </dsp:txXfrm>
    </dsp:sp>
    <dsp:sp modelId="{EFA8CD77-FCEE-4D84-9191-D8B9CB4B19ED}">
      <dsp:nvSpPr>
        <dsp:cNvPr id="0" name=""/>
        <dsp:cNvSpPr/>
      </dsp:nvSpPr>
      <dsp:spPr>
        <a:xfrm rot="13114286">
          <a:off x="1643883" y="1410386"/>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04876" y="1419550"/>
        <a:ext cx="16946" cy="16946"/>
      </dsp:txXfrm>
    </dsp:sp>
    <dsp:sp modelId="{8083522D-796F-414A-B215-8F39386BC431}">
      <dsp:nvSpPr>
        <dsp:cNvPr id="0" name=""/>
        <dsp:cNvSpPr/>
      </dsp:nvSpPr>
      <dsp:spPr>
        <a:xfrm>
          <a:off x="749276" y="473568"/>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Tjänste-planering</a:t>
          </a:r>
        </a:p>
      </dsp:txBody>
      <dsp:txXfrm>
        <a:off x="902407" y="626699"/>
        <a:ext cx="739379" cy="7393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2024-06-13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34815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14</a:t>
            </a:fld>
            <a:endParaRPr lang="sv-SE" dirty="0"/>
          </a:p>
        </p:txBody>
      </p:sp>
    </p:spTree>
    <p:extLst>
      <p:ext uri="{BB962C8B-B14F-4D97-AF65-F5344CB8AC3E}">
        <p14:creationId xmlns:p14="http://schemas.microsoft.com/office/powerpoint/2010/main" val="128802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Garamond" panose="02020404030301010803" pitchFamily="18" charset="0"/>
                <a:ea typeface="Palatino Linotype" panose="02040502050505030304" pitchFamily="18" charset="0"/>
                <a:cs typeface="Times New Roman" panose="02020603050405020304" pitchFamily="18" charset="0"/>
              </a:rPr>
              <a:t>Löpande mätning och analys av förändringar för ett antal </a:t>
            </a:r>
            <a:r>
              <a:rPr lang="sv-SE" sz="1200" b="1" dirty="0">
                <a:latin typeface="Garamond" panose="02020404030301010803" pitchFamily="18" charset="0"/>
                <a:ea typeface="Palatino Linotype" panose="02040502050505030304" pitchFamily="18" charset="0"/>
                <a:cs typeface="Times New Roman" panose="02020603050405020304" pitchFamily="18" charset="0"/>
              </a:rPr>
              <a:t>nyckelfaktorer</a:t>
            </a:r>
            <a:r>
              <a:rPr lang="sv-SE" sz="1200" dirty="0">
                <a:latin typeface="Garamond" panose="02020404030301010803" pitchFamily="18" charset="0"/>
                <a:ea typeface="Palatino Linotype" panose="02040502050505030304" pitchFamily="18" charset="0"/>
                <a:cs typeface="Times New Roman" panose="02020603050405020304" pitchFamily="18" charset="0"/>
              </a:rPr>
              <a:t> som har </a:t>
            </a:r>
            <a:r>
              <a:rPr lang="sv-SE" sz="1200" b="1" dirty="0">
                <a:latin typeface="Garamond" panose="02020404030301010803" pitchFamily="18" charset="0"/>
                <a:ea typeface="Palatino Linotype" panose="02040502050505030304" pitchFamily="18" charset="0"/>
                <a:cs typeface="Times New Roman" panose="02020603050405020304" pitchFamily="18" charset="0"/>
              </a:rPr>
              <a:t>central betydelse </a:t>
            </a:r>
            <a:r>
              <a:rPr lang="sv-SE" sz="1200" dirty="0">
                <a:latin typeface="Garamond" panose="02020404030301010803" pitchFamily="18" charset="0"/>
                <a:ea typeface="Palatino Linotype" panose="02040502050505030304" pitchFamily="18" charset="0"/>
                <a:cs typeface="Times New Roman" panose="02020603050405020304" pitchFamily="18" charset="0"/>
              </a:rPr>
              <a:t>för verksamhetens samlade färdriktning som organisation och lärosäte </a:t>
            </a:r>
            <a:r>
              <a:rPr lang="sv-SE" sz="1200" i="1" dirty="0">
                <a:latin typeface="Garamond" panose="02020404030301010803" pitchFamily="18" charset="0"/>
                <a:cs typeface="Times New Roman" panose="02020603050405020304" pitchFamily="18" charset="0"/>
              </a:rPr>
              <a:t>Vad är viktigt för oss att hålla koll på? </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Attraktiviteter</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Relevans</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Kvalitet </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Hållbar utveckling</a:t>
            </a:r>
          </a:p>
          <a:p>
            <a:pPr marL="171450" indent="-171450">
              <a:buFont typeface="Arial" panose="020B0604020202020204" pitchFamily="34" charset="0"/>
              <a:buChar char="•"/>
            </a:pPr>
            <a:endParaRPr lang="sv-SE" sz="1200" dirty="0">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latin typeface="Garamond" panose="02020404030301010803" pitchFamily="18" charset="0"/>
              </a:rPr>
              <a:t>Specifika aktiviteter som Mittuniversitetet får i uppdrag att bedriva eller </a:t>
            </a:r>
            <a:r>
              <a:rPr lang="sv-SE" sz="1200" dirty="0" err="1">
                <a:latin typeface="Garamond" panose="02020404030301010803" pitchFamily="18" charset="0"/>
              </a:rPr>
              <a:t>målvärden</a:t>
            </a:r>
            <a:r>
              <a:rPr lang="sv-SE" sz="1200" dirty="0">
                <a:latin typeface="Garamond" panose="02020404030301010803" pitchFamily="18" charset="0"/>
              </a:rPr>
              <a:t> som verksamheten ska nå utifrån </a:t>
            </a:r>
            <a:r>
              <a:rPr lang="sv-SE" sz="1200" b="1" dirty="0">
                <a:latin typeface="Garamond" panose="02020404030301010803" pitchFamily="18" charset="0"/>
              </a:rPr>
              <a:t>externa uppdrag</a:t>
            </a:r>
            <a:r>
              <a:rPr lang="sv-SE" sz="1200" dirty="0">
                <a:latin typeface="Garamond" panose="02020404030301010803" pitchFamily="18" charset="0"/>
              </a:rPr>
              <a:t> (tex regleringsbrev)</a:t>
            </a:r>
          </a:p>
          <a:p>
            <a:pPr marL="171450" indent="-171450">
              <a:buFont typeface="Arial" panose="020B0604020202020204" pitchFamily="34" charset="0"/>
              <a:buChar char="•"/>
            </a:pPr>
            <a:endParaRPr lang="sv-SE" sz="1200" dirty="0">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aramond" panose="02020404030301010803" pitchFamily="18" charset="0"/>
              </a:rPr>
              <a:t>Med stöd av underlag från övrig uppföljning och andra viktiga överväganden diskuteras på verksamhetsdialogerna hur Mittuniversitetets övergripande intressen kan konsolideras med frågor som har betydelse för de enskilda organisationsenheternas verksamhet.</a:t>
            </a:r>
          </a:p>
          <a:p>
            <a:endParaRPr lang="sv-SE" dirty="0"/>
          </a:p>
          <a:p>
            <a:r>
              <a:rPr lang="sv-SE" dirty="0"/>
              <a:t>Uppdragsbaserade följs upp i delårsrapport och årsredovisning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16</a:t>
            </a:fld>
            <a:endParaRPr lang="sv-SE"/>
          </a:p>
        </p:txBody>
      </p:sp>
    </p:spTree>
    <p:extLst>
      <p:ext uri="{BB962C8B-B14F-4D97-AF65-F5344CB8AC3E}">
        <p14:creationId xmlns:p14="http://schemas.microsoft.com/office/powerpoint/2010/main" val="6673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Planeringsprocessen utgår från en stegvis uppsamling av och prioritering bland aktiviteter och uppdrag som definieras på institutions- och avdelningsnivå utifrån Mittuniversitetets strategi, uppdrag, externa krav och ekonomiska ramar.</a:t>
            </a:r>
          </a:p>
          <a:p>
            <a:r>
              <a:rPr lang="sv-SE" sz="1200" kern="1200" dirty="0">
                <a:solidFill>
                  <a:schemeClr val="tx1"/>
                </a:solidFill>
                <a:effectLst/>
                <a:latin typeface="+mn-lt"/>
                <a:ea typeface="+mn-ea"/>
                <a:cs typeface="+mn-cs"/>
              </a:rPr>
              <a:t>Resultatet av planeringsprocessen utgörs av en universitetsövergripande verksamhetsplan och budget som beslutas av universitetsstyrelsen, och en aktivitetsplan inklusive intern fördelning av medel för fakulteter och förvaltning som beslutas av rektor. Varje institution/avdelning upprättar egna aktivitetsplaner. Planerna sträcker sig över en rullande treårsperiod.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Uppföljningen sker genom att resultat och utfall av genomförda aktiviteter stegvis sammanställs i olika uppföljningsformer till Mittuniversitetets slutliga rapportering till statsmakterna och andra uppdragsgivare. Vid varje steg i denna process används också uppföljningen som underlag för dialog om fortsatt verksamhetsutveckling.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14120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centrala planeringsinstrumentet för Mittuniversitetet utgörs av verksamhets­planeringen, som omsätter och konkretiserar strategin, regleringsbreven, budget- och personalförutsättningar, riskanalys, omvärldsanalys, utfall från kvalitetssystem, intern- och riksrevisionens granskningsåtgärder samt andra överväganden. Verksamhetsplaneringen utgör på så vis ett nav för sammankoppling av olika typer av verksamhetsförutsättningar i enlighet med nedanstående figur. </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5</a:t>
            </a:fld>
            <a:endParaRPr lang="sv-SE"/>
          </a:p>
        </p:txBody>
      </p:sp>
    </p:spTree>
    <p:extLst>
      <p:ext uri="{BB962C8B-B14F-4D97-AF65-F5344CB8AC3E}">
        <p14:creationId xmlns:p14="http://schemas.microsoft.com/office/powerpoint/2010/main" val="380530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Mittuniversitetets strategi och vision beskriver den gemensamma bild som gäller för universitetets uppdrag och utveckling. Strategin är en och samma för hela universitetet och framtagen utifrån samtal och dialog i hela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strategin beskrivs även de värderingar som är vägledande för kvalitetsarbetet. Det framgår bland annat att Mittuniversitetets kvalitetsarbete utgår från universitetets etablerade akademiska värden och arbetsformer som sedan länge är naturliga inslag i den kvalitetskultur som präglar verksamheten. Denna kvalitetskultur karaktäriseras av ständig förbättring och förnyelse driven av medarbetare och studenter. </a:t>
            </a:r>
          </a:p>
          <a:p>
            <a:endParaRPr lang="sv-SE" dirty="0"/>
          </a:p>
          <a:p>
            <a:r>
              <a:rPr lang="sv-SE" dirty="0"/>
              <a:t>Effektområden attraktivitet, relevans, hållbar utveckling och kvalitet</a:t>
            </a:r>
          </a:p>
          <a:p>
            <a:endParaRPr lang="sv-SE" dirty="0"/>
          </a:p>
          <a:p>
            <a:r>
              <a:rPr lang="sv-SE" sz="1200" kern="1200" dirty="0">
                <a:solidFill>
                  <a:schemeClr val="tx1"/>
                </a:solidFill>
                <a:effectLst/>
                <a:latin typeface="+mn-lt"/>
                <a:ea typeface="+mn-ea"/>
                <a:cs typeface="+mn-cs"/>
              </a:rPr>
              <a:t>Arbetet med att ta fram aktiviteterna utgår från hur institutionens eller avdelningens egna förutsättningar och intressen bäst kan tas tillvara för att bidra till Mittuniversitetets mål.</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6</a:t>
            </a:fld>
            <a:endParaRPr lang="sv-SE"/>
          </a:p>
        </p:txBody>
      </p:sp>
    </p:spTree>
    <p:extLst>
      <p:ext uri="{BB962C8B-B14F-4D97-AF65-F5344CB8AC3E}">
        <p14:creationId xmlns:p14="http://schemas.microsoft.com/office/powerpoint/2010/main" val="38608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7</a:t>
            </a:fld>
            <a:endParaRPr lang="sv-SE"/>
          </a:p>
        </p:txBody>
      </p:sp>
    </p:spTree>
    <p:extLst>
      <p:ext uri="{BB962C8B-B14F-4D97-AF65-F5344CB8AC3E}">
        <p14:creationId xmlns:p14="http://schemas.microsoft.com/office/powerpoint/2010/main" val="26116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8</a:t>
            </a:fld>
            <a:endParaRPr lang="sv-SE"/>
          </a:p>
        </p:txBody>
      </p:sp>
    </p:spTree>
    <p:extLst>
      <p:ext uri="{BB962C8B-B14F-4D97-AF65-F5344CB8AC3E}">
        <p14:creationId xmlns:p14="http://schemas.microsoft.com/office/powerpoint/2010/main" val="72081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Båda kvalitetssystemet består av sex sammanlänkande delar där det kontinuerliga kvalitetsarbetets sista steg, lär-steget (del 6), syftar till att säkerställa att resultat från uppföljningar, utvärderingar och övrigt kvalitetsarbete leder till förbättring och förnyelse av utbildning samt att tillämpade arbetssätt utvecklas.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betyder att förbättringsåtgärder av större omfattning ska </a:t>
            </a:r>
            <a:r>
              <a:rPr lang="sv-SE" sz="1200" kern="1200" dirty="0" err="1">
                <a:solidFill>
                  <a:schemeClr val="tx1"/>
                </a:solidFill>
                <a:effectLst/>
                <a:latin typeface="+mn-lt"/>
                <a:ea typeface="+mn-ea"/>
                <a:cs typeface="+mn-cs"/>
              </a:rPr>
              <a:t>resurssättas</a:t>
            </a:r>
            <a:r>
              <a:rPr lang="sv-SE" sz="1200" kern="1200" dirty="0">
                <a:solidFill>
                  <a:schemeClr val="tx1"/>
                </a:solidFill>
                <a:effectLst/>
                <a:latin typeface="+mn-lt"/>
                <a:ea typeface="+mn-ea"/>
                <a:cs typeface="+mn-cs"/>
              </a:rPr>
              <a:t> och relevanta uppdrag införas i verksamhetsplanen för Mittuniversitetet och aktivitetsplaner på fakultetsnivå samt att åtgärder återkopplas i förbättringscykeln och leder till uppföljning och utveckling.  </a:t>
            </a:r>
          </a:p>
          <a:p>
            <a:r>
              <a:rPr lang="sv-SE" sz="1200" kern="1200" dirty="0">
                <a:solidFill>
                  <a:schemeClr val="tx1"/>
                </a:solidFill>
                <a:effectLst/>
                <a:latin typeface="+mn-lt"/>
                <a:ea typeface="+mn-ea"/>
                <a:cs typeface="+mn-cs"/>
              </a:rPr>
              <a:t>Mindre förbättringsåtgärder, dvs. åtgärder som inte kräver särskilda verksamhetsuppdrag eller särskilt budgetutrymme genomförs inom ramen för ordinarie verksamhet. Samtliga förbättringsåtgärder återkopplas till utgångspunkter för kvalitetsarbetet och förutsättningar (del 1) så att de kan följas upp och uppdateras vid behov.</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9</a:t>
            </a:fld>
            <a:endParaRPr lang="sv-SE"/>
          </a:p>
        </p:txBody>
      </p:sp>
    </p:spTree>
    <p:extLst>
      <p:ext uri="{BB962C8B-B14F-4D97-AF65-F5344CB8AC3E}">
        <p14:creationId xmlns:p14="http://schemas.microsoft.com/office/powerpoint/2010/main" val="381688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Strategiska risker dvs. väsentliga risker som identifieras utifrån FISK </a:t>
            </a:r>
          </a:p>
          <a:p>
            <a:r>
              <a:rPr lang="sv-SE" dirty="0"/>
              <a:t>Operativa risker som identifierats utifrån externa krav men även egna uppsatta mål.</a:t>
            </a:r>
          </a:p>
          <a:p>
            <a:endParaRPr lang="sv-SE" dirty="0"/>
          </a:p>
          <a:p>
            <a:r>
              <a:rPr lang="sv-SE" sz="1200" kern="1200" dirty="0">
                <a:solidFill>
                  <a:schemeClr val="tx1"/>
                </a:solidFill>
                <a:effectLst/>
                <a:latin typeface="+mn-lt"/>
                <a:ea typeface="+mn-ea"/>
                <a:cs typeface="+mn-cs"/>
              </a:rPr>
              <a:t>3 § myndighetsförordningen (2007:515). Detta innebär att verksamheten ska bedrivas:</a:t>
            </a:r>
          </a:p>
          <a:p>
            <a:pPr lvl="0"/>
            <a:r>
              <a:rPr lang="sv-SE" sz="1200" kern="1200" dirty="0">
                <a:solidFill>
                  <a:schemeClr val="tx1"/>
                </a:solidFill>
                <a:effectLst/>
                <a:latin typeface="+mn-lt"/>
                <a:ea typeface="+mn-ea"/>
                <a:cs typeface="+mn-cs"/>
              </a:rPr>
              <a:t>effektivt</a:t>
            </a:r>
          </a:p>
          <a:p>
            <a:pPr lvl="0"/>
            <a:r>
              <a:rPr lang="sv-SE" sz="1200" kern="1200" dirty="0">
                <a:solidFill>
                  <a:schemeClr val="tx1"/>
                </a:solidFill>
                <a:effectLst/>
                <a:latin typeface="+mn-lt"/>
                <a:ea typeface="+mn-ea"/>
                <a:cs typeface="+mn-cs"/>
              </a:rPr>
              <a:t>enligt gällande rätt</a:t>
            </a:r>
          </a:p>
          <a:p>
            <a:pPr lvl="0"/>
            <a:r>
              <a:rPr lang="sv-SE" sz="1200" kern="1200" dirty="0">
                <a:solidFill>
                  <a:schemeClr val="tx1"/>
                </a:solidFill>
                <a:effectLst/>
                <a:latin typeface="+mn-lt"/>
                <a:ea typeface="+mn-ea"/>
                <a:cs typeface="+mn-cs"/>
              </a:rPr>
              <a:t>med god hushållning av statens medel</a:t>
            </a:r>
          </a:p>
          <a:p>
            <a:pPr lvl="0"/>
            <a:r>
              <a:rPr lang="sv-SE" sz="1200" kern="1200" dirty="0">
                <a:solidFill>
                  <a:schemeClr val="tx1"/>
                </a:solidFill>
                <a:effectLst/>
                <a:latin typeface="+mn-lt"/>
                <a:ea typeface="+mn-ea"/>
                <a:cs typeface="+mn-cs"/>
              </a:rPr>
              <a:t>med en tillförlitlig och rättvisande redovisning.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10</a:t>
            </a:fld>
            <a:endParaRPr lang="sv-SE"/>
          </a:p>
        </p:txBody>
      </p:sp>
    </p:spTree>
    <p:extLst>
      <p:ext uri="{BB962C8B-B14F-4D97-AF65-F5344CB8AC3E}">
        <p14:creationId xmlns:p14="http://schemas.microsoft.com/office/powerpoint/2010/main" val="29726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13</a:t>
            </a:fld>
            <a:endParaRPr lang="sv-SE"/>
          </a:p>
        </p:txBody>
      </p:sp>
    </p:spTree>
    <p:extLst>
      <p:ext uri="{BB962C8B-B14F-4D97-AF65-F5344CB8AC3E}">
        <p14:creationId xmlns:p14="http://schemas.microsoft.com/office/powerpoint/2010/main" val="19886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2024-06-13</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8800" y="3180015"/>
            <a:ext cx="5158800" cy="300964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2024-06-13</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2024-06-13</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2024-06-13</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2024-06-13</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un.se/medarbetare/gemensamt/Ekonomifragor/budget-och-prognos/" TargetMode="External"/><Relationship Id="rId2" Type="http://schemas.openxmlformats.org/officeDocument/2006/relationships/hyperlink" Target="https://www.miun.se/medarbetare/gemensamt/planering-och-uppfoljning/" TargetMode="External"/><Relationship Id="rId1" Type="http://schemas.openxmlformats.org/officeDocument/2006/relationships/slideLayout" Target="../slideLayouts/slideLayout4.xml"/><Relationship Id="rId5" Type="http://schemas.openxmlformats.org/officeDocument/2006/relationships/hyperlink" Target="https://www.miun.se/medarbetare/styrdokument/" TargetMode="External"/><Relationship Id="rId4" Type="http://schemas.openxmlformats.org/officeDocument/2006/relationships/hyperlink" Target="https://www.miun.se/medarbetare/universitetet/kvalitetssyste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Verksamhetsplanering och riskanalys</a:t>
            </a:r>
            <a:endParaRPr lang="da-DK" dirty="0"/>
          </a:p>
        </p:txBody>
      </p:sp>
      <p:sp>
        <p:nvSpPr>
          <p:cNvPr id="3" name="Underrubrik 2"/>
          <p:cNvSpPr>
            <a:spLocks noGrp="1"/>
          </p:cNvSpPr>
          <p:nvPr>
            <p:ph type="subTitle" idx="1"/>
          </p:nvPr>
        </p:nvSpPr>
        <p:spPr/>
        <p:txBody>
          <a:bodyPr/>
          <a:lstStyle/>
          <a:p>
            <a:r>
              <a:rPr lang="da-DK" dirty="0"/>
              <a:t>2025 med plan för 2026-2027</a:t>
            </a:r>
          </a:p>
        </p:txBody>
      </p:sp>
      <p:pic>
        <p:nvPicPr>
          <p:cNvPr id="6" name="Platshållare för bild 5" descr="Person som läse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29263" r="1433" b="29263"/>
          <a:stretch/>
        </p:blipFill>
        <p:spPr>
          <a:xfrm>
            <a:off x="0" y="3438000"/>
            <a:ext cx="12192000" cy="3420000"/>
          </a:xfrm>
        </p:spPr>
      </p:pic>
    </p:spTree>
    <p:extLst>
      <p:ext uri="{BB962C8B-B14F-4D97-AF65-F5344CB8AC3E}">
        <p14:creationId xmlns:p14="http://schemas.microsoft.com/office/powerpoint/2010/main" val="428177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9B16C-A09F-441A-ABED-B96C1872873B}"/>
              </a:ext>
            </a:extLst>
          </p:cNvPr>
          <p:cNvSpPr>
            <a:spLocks noGrp="1"/>
          </p:cNvSpPr>
          <p:nvPr>
            <p:ph type="title"/>
          </p:nvPr>
        </p:nvSpPr>
        <p:spPr/>
        <p:txBody>
          <a:bodyPr/>
          <a:lstStyle/>
          <a:p>
            <a:r>
              <a:rPr lang="sv-SE" dirty="0"/>
              <a:t>Riskanalys</a:t>
            </a:r>
          </a:p>
        </p:txBody>
      </p:sp>
      <p:sp>
        <p:nvSpPr>
          <p:cNvPr id="3" name="Platshållare för innehåll 2">
            <a:extLst>
              <a:ext uri="{FF2B5EF4-FFF2-40B4-BE49-F238E27FC236}">
                <a16:creationId xmlns:a16="http://schemas.microsoft.com/office/drawing/2014/main" id="{FF6A09A7-3E33-466D-B369-0A3C44B27830}"/>
              </a:ext>
            </a:extLst>
          </p:cNvPr>
          <p:cNvSpPr>
            <a:spLocks noGrp="1"/>
          </p:cNvSpPr>
          <p:nvPr>
            <p:ph idx="1"/>
          </p:nvPr>
        </p:nvSpPr>
        <p:spPr>
          <a:xfrm>
            <a:off x="838800" y="2150690"/>
            <a:ext cx="10550525" cy="3836963"/>
          </a:xfrm>
        </p:spPr>
        <p:txBody>
          <a:bodyPr/>
          <a:lstStyle/>
          <a:p>
            <a:r>
              <a:rPr lang="sv-SE" dirty="0"/>
              <a:t>Mittuniversitetet omfattas av förordningen (2007:603) om intern styrning och kontroll (FISK) </a:t>
            </a:r>
          </a:p>
          <a:p>
            <a:r>
              <a:rPr lang="sv-SE" dirty="0"/>
              <a:t>Arbetet med intern styrning och kontroll ska vara väl integrerade i planering, genomförande och uppföljning.</a:t>
            </a:r>
          </a:p>
          <a:p>
            <a:r>
              <a:rPr lang="sv-SE" dirty="0"/>
              <a:t>Varje år genomförs en riskanalys enligt förordningen för intern styrning och kontroll (FISK) för att identifiera väsentliga risker utifrån krav i 3 § myndighetsförordning samt andra externa krav (ex. högskolelag och förordning).</a:t>
            </a:r>
          </a:p>
          <a:p>
            <a:r>
              <a:rPr lang="sv-SE" dirty="0"/>
              <a:t>I riskanalysen ska risker för oegentligheter lyftas. Oegentligheter innefattar flera omständigheter och handlar exempelvis om risker för att medarbetare är jäviga i beslut eller handläggning, tar mutor, stjäl eller missbrukar ett förtroende.</a:t>
            </a:r>
          </a:p>
          <a:p>
            <a:r>
              <a:rPr lang="sv-SE" dirty="0"/>
              <a:t>Omvärldsanalys</a:t>
            </a:r>
          </a:p>
        </p:txBody>
      </p:sp>
    </p:spTree>
    <p:extLst>
      <p:ext uri="{BB962C8B-B14F-4D97-AF65-F5344CB8AC3E}">
        <p14:creationId xmlns:p14="http://schemas.microsoft.com/office/powerpoint/2010/main" val="304885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D7980C-93B8-4A27-B1E4-6B908A875D43}"/>
              </a:ext>
            </a:extLst>
          </p:cNvPr>
          <p:cNvSpPr>
            <a:spLocks noGrp="1"/>
          </p:cNvSpPr>
          <p:nvPr>
            <p:ph type="title"/>
          </p:nvPr>
        </p:nvSpPr>
        <p:spPr/>
        <p:txBody>
          <a:bodyPr/>
          <a:lstStyle/>
          <a:p>
            <a:r>
              <a:rPr lang="sv-SE" dirty="0"/>
              <a:t>Riskanalys inför 2025</a:t>
            </a:r>
          </a:p>
        </p:txBody>
      </p:sp>
      <p:sp>
        <p:nvSpPr>
          <p:cNvPr id="3" name="Platshållare för innehåll 2">
            <a:extLst>
              <a:ext uri="{FF2B5EF4-FFF2-40B4-BE49-F238E27FC236}">
                <a16:creationId xmlns:a16="http://schemas.microsoft.com/office/drawing/2014/main" id="{F15CA6A8-3E98-4FAE-B3A8-1A9A287F1C70}"/>
              </a:ext>
            </a:extLst>
          </p:cNvPr>
          <p:cNvSpPr>
            <a:spLocks noGrp="1"/>
          </p:cNvSpPr>
          <p:nvPr>
            <p:ph idx="1"/>
          </p:nvPr>
        </p:nvSpPr>
        <p:spPr/>
        <p:txBody>
          <a:bodyPr/>
          <a:lstStyle/>
          <a:p>
            <a:r>
              <a:rPr lang="sv-SE" dirty="0"/>
              <a:t>Inför 2025 genomförs riskanalysen på övergripande nivå, fakultets- och förvaltningsnivå, för att identifiera väsentliga risker utifrån krav i myndighetsförordning samt andra externa krav (ex. högskolelag och förordning). </a:t>
            </a:r>
          </a:p>
          <a:p>
            <a:r>
              <a:rPr lang="sv-SE" dirty="0"/>
              <a:t>Väsentliga risker som bör hanteras övergripande dvs. inte kan åtgärdas inom institutionen/avdelningen skickas till fakultetskansliet eller Universitetsledningens stab. </a:t>
            </a:r>
          </a:p>
        </p:txBody>
      </p:sp>
    </p:spTree>
    <p:extLst>
      <p:ext uri="{BB962C8B-B14F-4D97-AF65-F5344CB8AC3E}">
        <p14:creationId xmlns:p14="http://schemas.microsoft.com/office/powerpoint/2010/main" val="150837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7FCC2-303C-4664-8E00-556C3AA223B0}"/>
              </a:ext>
            </a:extLst>
          </p:cNvPr>
          <p:cNvSpPr>
            <a:spLocks noGrp="1"/>
          </p:cNvSpPr>
          <p:nvPr>
            <p:ph type="title"/>
          </p:nvPr>
        </p:nvSpPr>
        <p:spPr/>
        <p:txBody>
          <a:bodyPr/>
          <a:lstStyle/>
          <a:p>
            <a:r>
              <a:rPr lang="sv-SE" dirty="0"/>
              <a:t>Riskmatris</a:t>
            </a:r>
          </a:p>
        </p:txBody>
      </p:sp>
      <p:pic>
        <p:nvPicPr>
          <p:cNvPr id="4" name="Platshållare för innehåll 3">
            <a:extLst>
              <a:ext uri="{FF2B5EF4-FFF2-40B4-BE49-F238E27FC236}">
                <a16:creationId xmlns:a16="http://schemas.microsoft.com/office/drawing/2014/main" id="{240D5745-2122-4603-BCFB-29F0E0C5CAB0}"/>
              </a:ext>
            </a:extLst>
          </p:cNvPr>
          <p:cNvPicPr>
            <a:picLocks noGrp="1"/>
          </p:cNvPicPr>
          <p:nvPr>
            <p:ph idx="1"/>
          </p:nvPr>
        </p:nvPicPr>
        <p:blipFill>
          <a:blip r:embed="rId2"/>
          <a:stretch>
            <a:fillRect/>
          </a:stretch>
        </p:blipFill>
        <p:spPr>
          <a:xfrm>
            <a:off x="952130" y="1957650"/>
            <a:ext cx="6271630" cy="4199310"/>
          </a:xfrm>
          <a:prstGeom prst="rect">
            <a:avLst/>
          </a:prstGeom>
        </p:spPr>
      </p:pic>
    </p:spTree>
    <p:extLst>
      <p:ext uri="{BB962C8B-B14F-4D97-AF65-F5344CB8AC3E}">
        <p14:creationId xmlns:p14="http://schemas.microsoft.com/office/powerpoint/2010/main" val="294888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2F371-127D-4AF6-9B17-A91858948AC7}"/>
              </a:ext>
            </a:extLst>
          </p:cNvPr>
          <p:cNvSpPr>
            <a:spLocks noGrp="1"/>
          </p:cNvSpPr>
          <p:nvPr>
            <p:ph type="title"/>
          </p:nvPr>
        </p:nvSpPr>
        <p:spPr>
          <a:xfrm>
            <a:off x="820737" y="912434"/>
            <a:ext cx="10550525" cy="652145"/>
          </a:xfrm>
        </p:spPr>
        <p:txBody>
          <a:bodyPr/>
          <a:lstStyle/>
          <a:p>
            <a:r>
              <a:rPr lang="sv-SE" dirty="0"/>
              <a:t>Summa summarum </a:t>
            </a:r>
          </a:p>
        </p:txBody>
      </p:sp>
      <p:graphicFrame>
        <p:nvGraphicFramePr>
          <p:cNvPr id="4" name="Platshållare för innehåll 3">
            <a:extLst>
              <a:ext uri="{FF2B5EF4-FFF2-40B4-BE49-F238E27FC236}">
                <a16:creationId xmlns:a16="http://schemas.microsoft.com/office/drawing/2014/main" id="{79470522-A4E5-4638-83BA-3CF1595EFDD4}"/>
              </a:ext>
            </a:extLst>
          </p:cNvPr>
          <p:cNvGraphicFramePr>
            <a:graphicFrameLocks noGrp="1"/>
          </p:cNvGraphicFramePr>
          <p:nvPr>
            <p:ph idx="1"/>
            <p:extLst>
              <p:ext uri="{D42A27DB-BD31-4B8C-83A1-F6EECF244321}">
                <p14:modId xmlns:p14="http://schemas.microsoft.com/office/powerpoint/2010/main" val="3523091547"/>
              </p:ext>
            </p:extLst>
          </p:nvPr>
        </p:nvGraphicFramePr>
        <p:xfrm>
          <a:off x="876156" y="1734999"/>
          <a:ext cx="4709206" cy="358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a:extLst>
              <a:ext uri="{FF2B5EF4-FFF2-40B4-BE49-F238E27FC236}">
                <a16:creationId xmlns:a16="http://schemas.microsoft.com/office/drawing/2014/main" id="{99CD2713-0FE9-4890-B1EB-C2A1273004C5}"/>
              </a:ext>
            </a:extLst>
          </p:cNvPr>
          <p:cNvPicPr>
            <a:picLocks noChangeAspect="1"/>
          </p:cNvPicPr>
          <p:nvPr/>
        </p:nvPicPr>
        <p:blipFill>
          <a:blip r:embed="rId8"/>
          <a:stretch>
            <a:fillRect/>
          </a:stretch>
        </p:blipFill>
        <p:spPr>
          <a:xfrm>
            <a:off x="5708504" y="742014"/>
            <a:ext cx="4107351" cy="4877479"/>
          </a:xfrm>
          <a:prstGeom prst="rect">
            <a:avLst/>
          </a:prstGeom>
        </p:spPr>
      </p:pic>
    </p:spTree>
    <p:extLst>
      <p:ext uri="{BB962C8B-B14F-4D97-AF65-F5344CB8AC3E}">
        <p14:creationId xmlns:p14="http://schemas.microsoft.com/office/powerpoint/2010/main" val="170473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Verksamhetsplanen 2025 byggs upp därmed upp av</a:t>
            </a:r>
          </a:p>
        </p:txBody>
      </p:sp>
      <p:sp>
        <p:nvSpPr>
          <p:cNvPr id="3" name="Platshållare för innehåll 2"/>
          <p:cNvSpPr>
            <a:spLocks noGrp="1"/>
          </p:cNvSpPr>
          <p:nvPr>
            <p:ph idx="1"/>
          </p:nvPr>
        </p:nvSpPr>
        <p:spPr/>
        <p:txBody>
          <a:bodyPr/>
          <a:lstStyle/>
          <a:p>
            <a:pPr>
              <a:spcBef>
                <a:spcPts val="600"/>
              </a:spcBef>
            </a:pPr>
            <a:r>
              <a:rPr lang="sv-SE" dirty="0"/>
              <a:t>Inspel från verksamheten</a:t>
            </a:r>
          </a:p>
          <a:p>
            <a:pPr lvl="1">
              <a:spcBef>
                <a:spcPts val="600"/>
              </a:spcBef>
            </a:pPr>
            <a:r>
              <a:rPr lang="sv-SE" dirty="0"/>
              <a:t>Fakulteten för Humanvetenskap</a:t>
            </a:r>
          </a:p>
          <a:p>
            <a:pPr lvl="1">
              <a:spcBef>
                <a:spcPts val="600"/>
              </a:spcBef>
            </a:pPr>
            <a:r>
              <a:rPr lang="sv-SE" dirty="0"/>
              <a:t>Fakulteten för Naturvetenskap, teknik och medier </a:t>
            </a:r>
          </a:p>
          <a:p>
            <a:pPr lvl="1">
              <a:spcBef>
                <a:spcPts val="600"/>
              </a:spcBef>
            </a:pPr>
            <a:r>
              <a:rPr lang="sv-SE" dirty="0"/>
              <a:t>Förvaltning</a:t>
            </a:r>
          </a:p>
          <a:p>
            <a:pPr lvl="1">
              <a:spcBef>
                <a:spcPts val="600"/>
              </a:spcBef>
            </a:pPr>
            <a:r>
              <a:rPr lang="sv-SE" dirty="0"/>
              <a:t>Utbildningsråd</a:t>
            </a:r>
          </a:p>
          <a:p>
            <a:pPr lvl="1">
              <a:spcBef>
                <a:spcPts val="600"/>
              </a:spcBef>
            </a:pPr>
            <a:r>
              <a:rPr lang="sv-SE" dirty="0"/>
              <a:t>Forskningsråd</a:t>
            </a:r>
          </a:p>
          <a:p>
            <a:pPr lvl="1">
              <a:spcBef>
                <a:spcPts val="600"/>
              </a:spcBef>
            </a:pPr>
            <a:r>
              <a:rPr lang="sv-SE" dirty="0"/>
              <a:t>Rådet för jämställdhet och lika villkor</a:t>
            </a:r>
          </a:p>
          <a:p>
            <a:pPr lvl="1">
              <a:spcBef>
                <a:spcPts val="600"/>
              </a:spcBef>
            </a:pPr>
            <a:r>
              <a:rPr lang="sv-SE" dirty="0"/>
              <a:t>Hållbarhetskoordinatorer </a:t>
            </a:r>
          </a:p>
          <a:p>
            <a:pPr>
              <a:spcBef>
                <a:spcPts val="600"/>
              </a:spcBef>
            </a:pPr>
            <a:r>
              <a:rPr lang="sv-SE" dirty="0"/>
              <a:t>Uppföljning av verksamhetsplan 2024 </a:t>
            </a:r>
          </a:p>
          <a:p>
            <a:pPr>
              <a:spcBef>
                <a:spcPts val="600"/>
              </a:spcBef>
            </a:pPr>
            <a:r>
              <a:rPr lang="sv-SE" dirty="0"/>
              <a:t>Uppföljning av riskanalys 2024</a:t>
            </a:r>
          </a:p>
          <a:p>
            <a:pPr>
              <a:spcBef>
                <a:spcPts val="600"/>
              </a:spcBef>
            </a:pPr>
            <a:r>
              <a:rPr lang="sv-SE" dirty="0"/>
              <a:t>Inspel från genomförda och kommande granskningar/utvärderingar</a:t>
            </a:r>
          </a:p>
        </p:txBody>
      </p:sp>
    </p:spTree>
    <p:extLst>
      <p:ext uri="{BB962C8B-B14F-4D97-AF65-F5344CB8AC3E}">
        <p14:creationId xmlns:p14="http://schemas.microsoft.com/office/powerpoint/2010/main" val="219325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9B844DD-3FF8-4895-8554-FE54DAA24114}"/>
              </a:ext>
            </a:extLst>
          </p:cNvPr>
          <p:cNvSpPr>
            <a:spLocks noGrp="1"/>
          </p:cNvSpPr>
          <p:nvPr>
            <p:ph type="title"/>
          </p:nvPr>
        </p:nvSpPr>
        <p:spPr>
          <a:xfrm>
            <a:off x="727040" y="416584"/>
            <a:ext cx="10550525" cy="652145"/>
          </a:xfrm>
        </p:spPr>
        <p:txBody>
          <a:bodyPr/>
          <a:lstStyle/>
          <a:p>
            <a:r>
              <a:rPr lang="sv-SE" dirty="0"/>
              <a:t>Tidplan inför 2025</a:t>
            </a:r>
          </a:p>
        </p:txBody>
      </p:sp>
      <p:sp>
        <p:nvSpPr>
          <p:cNvPr id="6" name="Platshållare för innehåll 5">
            <a:extLst>
              <a:ext uri="{FF2B5EF4-FFF2-40B4-BE49-F238E27FC236}">
                <a16:creationId xmlns:a16="http://schemas.microsoft.com/office/drawing/2014/main" id="{FA27913B-893E-4EAC-A022-1E99F5BA9039}"/>
              </a:ext>
            </a:extLst>
          </p:cNvPr>
          <p:cNvSpPr>
            <a:spLocks noGrp="1"/>
          </p:cNvSpPr>
          <p:nvPr>
            <p:ph idx="1"/>
          </p:nvPr>
        </p:nvSpPr>
        <p:spPr>
          <a:xfrm>
            <a:off x="727040" y="1068729"/>
            <a:ext cx="10550525" cy="5179671"/>
          </a:xfrm>
        </p:spPr>
        <p:txBody>
          <a:bodyPr>
            <a:noAutofit/>
          </a:bodyPr>
          <a:lstStyle/>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mars – oktober– Verksamhetsplanering och riskanalyser på institutioner och avdelningar. Fakulteterna och förvaltningen bestämmer den interna tidplanen.</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17 oktober 2024 – Budgeten stängs.</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18 oktober 2024 – Inspel på övergripande aktiviteter från fakulteterna, förvaltningen och råden skickas till planeringschef på avdelningen för ekonomi och planering.</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8 november 2024 – Inledande diskussion och prioritering i ledningsrådet.</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november 2024 – Konkretisering av aktiviteter som prioriterats i ledningsrådet.</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12 november 2024 – Riskanalyser från fakulteterna och förvaltning skickas till planeringschef.</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22 november 2024 – Övergripande riskanalys i ledningsrådet utifrån inspel från fakulteterna och förvaltningen.</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25 november 2024 - ekonomiavdelningen skickar budgetdelar till verksamhetsplan till planeringschef.</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25 november och 2 december 2024 – Rektorsdialoger</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16 december 2024 – ekonomiavdelningen skickar intern fördelning av medel till planeringschef.</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18 december - Aktiviteter som prioriteras på fakultets- och förvaltningsnivå skickas till planeringschef.</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19 december 2024 – Universitetsstyrelsen beslutar om verksamhetsplan och budget samt riskanalys enligt FISK.</a:t>
            </a:r>
          </a:p>
          <a:p>
            <a:pPr marL="342900" lvl="0" indent="-342900">
              <a:spcBef>
                <a:spcPts val="0"/>
              </a:spcBef>
              <a:spcAft>
                <a:spcPts val="600"/>
              </a:spcAft>
              <a:buSzPts val="1000"/>
              <a:buFont typeface="Symbol" panose="05050102010706020507" pitchFamily="18" charset="2"/>
              <a:buChar char=""/>
              <a:tabLst>
                <a:tab pos="457200" algn="l"/>
              </a:tabLst>
            </a:pPr>
            <a:r>
              <a:rPr lang="sv-SE" sz="1600" dirty="0">
                <a:effectLst/>
                <a:latin typeface="+mn-lt"/>
                <a:ea typeface="Times New Roman" panose="02020603050405020304" pitchFamily="18" charset="0"/>
                <a:cs typeface="Times New Roman" panose="02020603050405020304" pitchFamily="18" charset="0"/>
              </a:rPr>
              <a:t>11 februari 2025 – Rektor beslutar om aktivitetsplan och intern fördelning av medel samt operativa riskanalysen.</a:t>
            </a:r>
            <a:endParaRPr lang="sv-SE" sz="1600" dirty="0">
              <a:effectLst/>
              <a:latin typeface="+mn-lt"/>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11350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500" y="1217131"/>
            <a:ext cx="10514999" cy="652145"/>
          </a:xfrm>
        </p:spPr>
        <p:txBody>
          <a:bodyPr/>
          <a:lstStyle/>
          <a:p>
            <a:r>
              <a:rPr lang="sv-SE" dirty="0"/>
              <a:t>Följs upp med tre typer av uppföljning</a:t>
            </a:r>
          </a:p>
        </p:txBody>
      </p:sp>
      <p:pic>
        <p:nvPicPr>
          <p:cNvPr id="3" name="Bildobjekt 2">
            <a:extLst>
              <a:ext uri="{FF2B5EF4-FFF2-40B4-BE49-F238E27FC236}">
                <a16:creationId xmlns:a16="http://schemas.microsoft.com/office/drawing/2014/main" id="{C87EB035-C92F-43CE-AEE8-A0E61E5E2238}"/>
              </a:ext>
            </a:extLst>
          </p:cNvPr>
          <p:cNvPicPr>
            <a:picLocks noChangeAspect="1"/>
          </p:cNvPicPr>
          <p:nvPr/>
        </p:nvPicPr>
        <p:blipFill>
          <a:blip r:embed="rId3"/>
          <a:stretch>
            <a:fillRect/>
          </a:stretch>
        </p:blipFill>
        <p:spPr>
          <a:xfrm>
            <a:off x="2495572" y="1869276"/>
            <a:ext cx="7200854" cy="4716560"/>
          </a:xfrm>
          <a:prstGeom prst="rect">
            <a:avLst/>
          </a:prstGeom>
        </p:spPr>
      </p:pic>
    </p:spTree>
    <p:extLst>
      <p:ext uri="{BB962C8B-B14F-4D97-AF65-F5344CB8AC3E}">
        <p14:creationId xmlns:p14="http://schemas.microsoft.com/office/powerpoint/2010/main" val="324779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92A921-5F76-4F35-8F61-C8C8FB59C7E5}"/>
              </a:ext>
            </a:extLst>
          </p:cNvPr>
          <p:cNvSpPr>
            <a:spLocks noGrp="1"/>
          </p:cNvSpPr>
          <p:nvPr>
            <p:ph type="title"/>
          </p:nvPr>
        </p:nvSpPr>
        <p:spPr/>
        <p:txBody>
          <a:bodyPr/>
          <a:lstStyle/>
          <a:p>
            <a:r>
              <a:rPr lang="sv-SE" dirty="0"/>
              <a:t>Mer information</a:t>
            </a:r>
          </a:p>
        </p:txBody>
      </p:sp>
      <p:sp>
        <p:nvSpPr>
          <p:cNvPr id="3" name="Platshållare för innehåll 2">
            <a:extLst>
              <a:ext uri="{FF2B5EF4-FFF2-40B4-BE49-F238E27FC236}">
                <a16:creationId xmlns:a16="http://schemas.microsoft.com/office/drawing/2014/main" id="{2753D844-D1C2-4C76-9FC3-3A2C65DF74FE}"/>
              </a:ext>
            </a:extLst>
          </p:cNvPr>
          <p:cNvSpPr>
            <a:spLocks noGrp="1"/>
          </p:cNvSpPr>
          <p:nvPr>
            <p:ph idx="1"/>
          </p:nvPr>
        </p:nvSpPr>
        <p:spPr/>
        <p:txBody>
          <a:bodyPr/>
          <a:lstStyle/>
          <a:p>
            <a:r>
              <a:rPr lang="sv-SE" dirty="0">
                <a:hlinkClick r:id="rId2"/>
              </a:rPr>
              <a:t>Planering och uppföljning (miun.se)</a:t>
            </a:r>
            <a:endParaRPr lang="sv-SE" dirty="0"/>
          </a:p>
          <a:p>
            <a:r>
              <a:rPr lang="sv-SE" dirty="0">
                <a:hlinkClick r:id="rId3"/>
              </a:rPr>
              <a:t>Budget och prognos (miun.se)</a:t>
            </a:r>
            <a:endParaRPr lang="sv-SE" dirty="0"/>
          </a:p>
          <a:p>
            <a:r>
              <a:rPr lang="sv-SE" dirty="0">
                <a:hlinkClick r:id="rId4"/>
              </a:rPr>
              <a:t>Kvalitet (miun.se)</a:t>
            </a:r>
            <a:endParaRPr lang="sv-SE" dirty="0"/>
          </a:p>
          <a:p>
            <a:r>
              <a:rPr lang="sv-SE" dirty="0">
                <a:hlinkClick r:id="rId5"/>
              </a:rPr>
              <a:t>Styrdokument (miun.se)</a:t>
            </a:r>
            <a:endParaRPr lang="sv-SE" dirty="0"/>
          </a:p>
        </p:txBody>
      </p:sp>
    </p:spTree>
    <p:extLst>
      <p:ext uri="{BB962C8B-B14F-4D97-AF65-F5344CB8AC3E}">
        <p14:creationId xmlns:p14="http://schemas.microsoft.com/office/powerpoint/2010/main" val="361093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5600" cy="652145"/>
          </a:xfrm>
        </p:spPr>
        <p:txBody>
          <a:bodyPr/>
          <a:lstStyle/>
          <a:p>
            <a:r>
              <a:rPr lang="sv-SE" dirty="0"/>
              <a:t>Hör gärna av er om ni har frågor!</a:t>
            </a:r>
          </a:p>
        </p:txBody>
      </p:sp>
      <p:pic>
        <p:nvPicPr>
          <p:cNvPr id="4" name="Platshållare för bild 3" descr="Person vid mikrofon."/>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4635" b="24635"/>
          <a:stretch>
            <a:fillRect/>
          </a:stretch>
        </p:blipFill>
        <p:spPr/>
      </p:pic>
      <p:pic>
        <p:nvPicPr>
          <p:cNvPr id="8" name="Platshållare för bild 7" descr="Personer vid whiteboard."/>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195" r="6195"/>
          <a:stretch>
            <a:fillRect/>
          </a:stretch>
        </p:blipFill>
        <p:spPr/>
      </p:pic>
    </p:spTree>
    <p:extLst>
      <p:ext uri="{BB962C8B-B14F-4D97-AF65-F5344CB8AC3E}">
        <p14:creationId xmlns:p14="http://schemas.microsoft.com/office/powerpoint/2010/main" val="18705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Mittuniversitetets styrmodellen (MIUN 2019/1118)</a:t>
            </a:r>
          </a:p>
        </p:txBody>
      </p:sp>
      <p:sp>
        <p:nvSpPr>
          <p:cNvPr id="3" name="Platshållare för innehåll 2"/>
          <p:cNvSpPr>
            <a:spLocks noGrp="1"/>
          </p:cNvSpPr>
          <p:nvPr>
            <p:ph idx="1"/>
          </p:nvPr>
        </p:nvSpPr>
        <p:spPr>
          <a:xfrm>
            <a:off x="838800" y="2237129"/>
            <a:ext cx="10550525" cy="3836963"/>
          </a:xfrm>
        </p:spPr>
        <p:txBody>
          <a:bodyPr/>
          <a:lstStyle/>
          <a:p>
            <a:r>
              <a:rPr lang="sv-SE" dirty="0"/>
              <a:t>Verktyg för att styra verksamheten så att största möjliga nytta skapas. </a:t>
            </a:r>
          </a:p>
          <a:p>
            <a:r>
              <a:rPr lang="sv-SE" dirty="0"/>
              <a:t>Säkerställa att Mittuniversitetet agerar i enlighet med lagar, förordningar och beslut. </a:t>
            </a:r>
          </a:p>
          <a:p>
            <a:r>
              <a:rPr lang="sv-SE" dirty="0"/>
              <a:t>Tydliggöra ansvar, roller och övergripande processer.</a:t>
            </a:r>
          </a:p>
          <a:p>
            <a:r>
              <a:rPr lang="sv-SE" dirty="0"/>
              <a:t>Främja kvalitetsutveckling och tillit.</a:t>
            </a:r>
          </a:p>
          <a:p>
            <a:endParaRPr lang="sv-SE" dirty="0"/>
          </a:p>
          <a:p>
            <a:endParaRPr lang="sv-SE" dirty="0"/>
          </a:p>
        </p:txBody>
      </p:sp>
    </p:spTree>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Tre övergripande komponenter</a:t>
            </a:r>
          </a:p>
        </p:txBody>
      </p:sp>
      <p:grpSp>
        <p:nvGrpSpPr>
          <p:cNvPr id="4" name="Group 14">
            <a:extLst>
              <a:ext uri="{FF2B5EF4-FFF2-40B4-BE49-F238E27FC236}">
                <a16:creationId xmlns:a16="http://schemas.microsoft.com/office/drawing/2014/main" id="{0379ACEF-E177-4006-8B2D-B1927C131290}"/>
              </a:ext>
            </a:extLst>
          </p:cNvPr>
          <p:cNvGrpSpPr/>
          <p:nvPr/>
        </p:nvGrpSpPr>
        <p:grpSpPr>
          <a:xfrm>
            <a:off x="1048094" y="2784971"/>
            <a:ext cx="9467506" cy="2532229"/>
            <a:chOff x="0" y="0"/>
            <a:chExt cx="5031740" cy="1948180"/>
          </a:xfrm>
        </p:grpSpPr>
        <p:graphicFrame>
          <p:nvGraphicFramePr>
            <p:cNvPr id="5" name="Diagram 4">
              <a:extLst>
                <a:ext uri="{FF2B5EF4-FFF2-40B4-BE49-F238E27FC236}">
                  <a16:creationId xmlns:a16="http://schemas.microsoft.com/office/drawing/2014/main" id="{5C088500-DEDB-42AC-B7EB-A11C8D81137B}"/>
                </a:ext>
              </a:extLst>
            </p:cNvPr>
            <p:cNvGraphicFramePr/>
            <p:nvPr>
              <p:extLst>
                <p:ext uri="{D42A27DB-BD31-4B8C-83A1-F6EECF244321}">
                  <p14:modId xmlns:p14="http://schemas.microsoft.com/office/powerpoint/2010/main" val="471304933"/>
                </p:ext>
              </p:extLst>
            </p:nvPr>
          </p:nvGraphicFramePr>
          <p:xfrm>
            <a:off x="586740" y="0"/>
            <a:ext cx="4445000" cy="1948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16">
              <a:extLst>
                <a:ext uri="{FF2B5EF4-FFF2-40B4-BE49-F238E27FC236}">
                  <a16:creationId xmlns:a16="http://schemas.microsoft.com/office/drawing/2014/main" id="{44095705-090E-408B-8C91-47A34EFC52FD}"/>
                </a:ext>
              </a:extLst>
            </p:cNvPr>
            <p:cNvSpPr/>
            <p:nvPr/>
          </p:nvSpPr>
          <p:spPr>
            <a:xfrm>
              <a:off x="0" y="7620"/>
              <a:ext cx="525780" cy="1940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sv-SE" sz="2000" dirty="0">
                  <a:effectLst/>
                  <a:latin typeface="Garamond" panose="02020404030301010803" pitchFamily="18" charset="0"/>
                  <a:ea typeface="Palatino Linotype" panose="02040502050505030304" pitchFamily="18" charset="0"/>
                  <a:cs typeface="Times New Roman" panose="02020603050405020304" pitchFamily="18" charset="0"/>
                </a:rPr>
                <a:t>Externa förutsättningar</a:t>
              </a:r>
            </a:p>
          </p:txBody>
        </p:sp>
        <p:sp>
          <p:nvSpPr>
            <p:cNvPr id="7" name="Right Arrow 17">
              <a:extLst>
                <a:ext uri="{FF2B5EF4-FFF2-40B4-BE49-F238E27FC236}">
                  <a16:creationId xmlns:a16="http://schemas.microsoft.com/office/drawing/2014/main" id="{1800F69E-BF7D-4EFF-89EB-B74D5EEB9DB6}"/>
                </a:ext>
              </a:extLst>
            </p:cNvPr>
            <p:cNvSpPr/>
            <p:nvPr/>
          </p:nvSpPr>
          <p:spPr>
            <a:xfrm>
              <a:off x="563880" y="845820"/>
              <a:ext cx="777477"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sp>
          <p:nvSpPr>
            <p:cNvPr id="8" name="Right Arrow 18">
              <a:extLst>
                <a:ext uri="{FF2B5EF4-FFF2-40B4-BE49-F238E27FC236}">
                  <a16:creationId xmlns:a16="http://schemas.microsoft.com/office/drawing/2014/main" id="{8D3C5FA1-257D-4187-ADE6-4190E295EBB0}"/>
                </a:ext>
              </a:extLst>
            </p:cNvPr>
            <p:cNvSpPr/>
            <p:nvPr/>
          </p:nvSpPr>
          <p:spPr>
            <a:xfrm>
              <a:off x="571500" y="182880"/>
              <a:ext cx="769857"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sp>
          <p:nvSpPr>
            <p:cNvPr id="9" name="Right Arrow 19">
              <a:extLst>
                <a:ext uri="{FF2B5EF4-FFF2-40B4-BE49-F238E27FC236}">
                  <a16:creationId xmlns:a16="http://schemas.microsoft.com/office/drawing/2014/main" id="{1308E76A-8016-4AE9-B947-59E86D3E2094}"/>
                </a:ext>
              </a:extLst>
            </p:cNvPr>
            <p:cNvSpPr/>
            <p:nvPr/>
          </p:nvSpPr>
          <p:spPr>
            <a:xfrm>
              <a:off x="563880" y="1516380"/>
              <a:ext cx="1310640"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grpSp>
    </p:spTree>
    <p:extLst>
      <p:ext uri="{BB962C8B-B14F-4D97-AF65-F5344CB8AC3E}">
        <p14:creationId xmlns:p14="http://schemas.microsoft.com/office/powerpoint/2010/main" val="271833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C57C7-03AE-4970-B924-1C459C0A0828}"/>
              </a:ext>
            </a:extLst>
          </p:cNvPr>
          <p:cNvSpPr>
            <a:spLocks noGrp="1"/>
          </p:cNvSpPr>
          <p:nvPr>
            <p:ph type="title"/>
          </p:nvPr>
        </p:nvSpPr>
        <p:spPr/>
        <p:txBody>
          <a:bodyPr/>
          <a:lstStyle/>
          <a:p>
            <a:r>
              <a:rPr lang="sv-SE" dirty="0"/>
              <a:t>Planering och uppföljning</a:t>
            </a:r>
          </a:p>
        </p:txBody>
      </p:sp>
      <p:grpSp>
        <p:nvGrpSpPr>
          <p:cNvPr id="4" name="Grupp 3">
            <a:extLst>
              <a:ext uri="{FF2B5EF4-FFF2-40B4-BE49-F238E27FC236}">
                <a16:creationId xmlns:a16="http://schemas.microsoft.com/office/drawing/2014/main" id="{F71D9FEB-68BD-4F40-8E68-26DC279EAFF8}"/>
              </a:ext>
            </a:extLst>
          </p:cNvPr>
          <p:cNvGrpSpPr/>
          <p:nvPr/>
        </p:nvGrpSpPr>
        <p:grpSpPr>
          <a:xfrm>
            <a:off x="1777237" y="2036987"/>
            <a:ext cx="8006535" cy="4458151"/>
            <a:chOff x="535458" y="1754764"/>
            <a:chExt cx="8006535" cy="4458151"/>
          </a:xfrm>
        </p:grpSpPr>
        <p:sp>
          <p:nvSpPr>
            <p:cNvPr id="5" name="Rounded Rectangle 64">
              <a:extLst>
                <a:ext uri="{FF2B5EF4-FFF2-40B4-BE49-F238E27FC236}">
                  <a16:creationId xmlns:a16="http://schemas.microsoft.com/office/drawing/2014/main" id="{1BB28B07-06EC-4533-A301-261EE0046EFB}"/>
                </a:ext>
              </a:extLst>
            </p:cNvPr>
            <p:cNvSpPr>
              <a:spLocks noChangeArrowheads="1"/>
            </p:cNvSpPr>
            <p:nvPr/>
          </p:nvSpPr>
          <p:spPr bwMode="auto">
            <a:xfrm>
              <a:off x="3118216" y="1754764"/>
              <a:ext cx="5400000" cy="421717"/>
            </a:xfrm>
            <a:prstGeom prst="roundRect">
              <a:avLst>
                <a:gd name="adj" fmla="val 16667"/>
              </a:avLst>
            </a:prstGeom>
            <a:solidFill>
              <a:srgbClr val="005CB9"/>
            </a:solidFill>
            <a:ln w="12700">
              <a:solidFill>
                <a:srgbClr val="002D5C"/>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r>
                <a:rPr lang="sv-SE" sz="1600" b="1" dirty="0">
                  <a:solidFill>
                    <a:srgbClr val="FFFFFF"/>
                  </a:solidFill>
                  <a:latin typeface="Palatino Linotype" panose="02040502050505030304" pitchFamily="18" charset="0"/>
                  <a:ea typeface="PMingLiU"/>
                </a:rPr>
                <a:t>Förordning och lag, regleringsbrev, statlig värdegrund</a:t>
              </a:r>
              <a:endParaRPr lang="sv-SE" sz="1200" dirty="0">
                <a:latin typeface="Times New Roman" panose="02020603050405020304" pitchFamily="18" charset="0"/>
                <a:ea typeface="PMingLiU"/>
              </a:endParaRPr>
            </a:p>
          </p:txBody>
        </p:sp>
        <p:sp>
          <p:nvSpPr>
            <p:cNvPr id="6" name="Rounded Rectangle 64">
              <a:extLst>
                <a:ext uri="{FF2B5EF4-FFF2-40B4-BE49-F238E27FC236}">
                  <a16:creationId xmlns:a16="http://schemas.microsoft.com/office/drawing/2014/main" id="{422D456D-C908-44B6-971F-D1403A70A9BC}"/>
                </a:ext>
              </a:extLst>
            </p:cNvPr>
            <p:cNvSpPr>
              <a:spLocks noChangeArrowheads="1"/>
            </p:cNvSpPr>
            <p:nvPr/>
          </p:nvSpPr>
          <p:spPr bwMode="auto">
            <a:xfrm>
              <a:off x="3146866" y="5725304"/>
              <a:ext cx="5395127" cy="487611"/>
            </a:xfrm>
            <a:prstGeom prst="roundRect">
              <a:avLst>
                <a:gd name="adj" fmla="val 16667"/>
              </a:avLst>
            </a:prstGeom>
            <a:solidFill>
              <a:srgbClr val="005CB9"/>
            </a:solidFill>
            <a:ln w="12700">
              <a:solidFill>
                <a:srgbClr val="002D5C"/>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r>
                <a:rPr lang="sv-SE" sz="1600" b="1" dirty="0">
                  <a:solidFill>
                    <a:srgbClr val="FFFFFF"/>
                  </a:solidFill>
                  <a:latin typeface="Palatino Linotype" panose="02040502050505030304" pitchFamily="18" charset="0"/>
                  <a:ea typeface="PMingLiU"/>
                </a:rPr>
                <a:t>     Mitt uppdrag, 	                             Mitt resultat  </a:t>
              </a:r>
            </a:p>
            <a:p>
              <a:pPr eaLnBrk="0" fontAlgn="base" hangingPunct="0"/>
              <a:r>
                <a:rPr lang="sv-SE" sz="1600" b="1" dirty="0">
                  <a:solidFill>
                    <a:srgbClr val="FFFFFF"/>
                  </a:solidFill>
                  <a:latin typeface="Palatino Linotype" panose="02040502050505030304" pitchFamily="18" charset="0"/>
                  <a:ea typeface="PMingLiU"/>
                </a:rPr>
                <a:t>     min planering   		          min uppföljning</a:t>
              </a:r>
              <a:endParaRPr lang="sv-SE" sz="1200" dirty="0">
                <a:latin typeface="Times New Roman" panose="02020603050405020304" pitchFamily="18" charset="0"/>
                <a:ea typeface="PMingLiU"/>
              </a:endParaRPr>
            </a:p>
          </p:txBody>
        </p:sp>
        <p:sp>
          <p:nvSpPr>
            <p:cNvPr id="7" name="textruta 6">
              <a:extLst>
                <a:ext uri="{FF2B5EF4-FFF2-40B4-BE49-F238E27FC236}">
                  <a16:creationId xmlns:a16="http://schemas.microsoft.com/office/drawing/2014/main" id="{4D0C8CC8-E2D3-4F5D-B603-0282895D91E6}"/>
                </a:ext>
              </a:extLst>
            </p:cNvPr>
            <p:cNvSpPr txBox="1"/>
            <p:nvPr/>
          </p:nvSpPr>
          <p:spPr>
            <a:xfrm>
              <a:off x="548282" y="2052239"/>
              <a:ext cx="1903150" cy="338554"/>
            </a:xfrm>
            <a:prstGeom prst="rect">
              <a:avLst/>
            </a:prstGeom>
            <a:noFill/>
          </p:spPr>
          <p:txBody>
            <a:bodyPr wrap="none" rtlCol="0">
              <a:spAutoFit/>
            </a:bodyPr>
            <a:lstStyle/>
            <a:p>
              <a:r>
                <a:rPr lang="sv-SE" sz="1600" dirty="0"/>
                <a:t>Riksdag och regering</a:t>
              </a:r>
            </a:p>
          </p:txBody>
        </p:sp>
        <p:sp>
          <p:nvSpPr>
            <p:cNvPr id="8" name="textruta 7">
              <a:extLst>
                <a:ext uri="{FF2B5EF4-FFF2-40B4-BE49-F238E27FC236}">
                  <a16:creationId xmlns:a16="http://schemas.microsoft.com/office/drawing/2014/main" id="{65AF4EA0-FA39-4D93-991E-EF85A536CCDE}"/>
                </a:ext>
              </a:extLst>
            </p:cNvPr>
            <p:cNvSpPr txBox="1"/>
            <p:nvPr/>
          </p:nvSpPr>
          <p:spPr>
            <a:xfrm>
              <a:off x="552747" y="2748137"/>
              <a:ext cx="1789592" cy="338554"/>
            </a:xfrm>
            <a:prstGeom prst="rect">
              <a:avLst/>
            </a:prstGeom>
            <a:noFill/>
          </p:spPr>
          <p:txBody>
            <a:bodyPr wrap="none" rtlCol="0">
              <a:spAutoFit/>
            </a:bodyPr>
            <a:lstStyle/>
            <a:p>
              <a:r>
                <a:rPr lang="sv-SE" sz="1600" dirty="0"/>
                <a:t>Styrelse och Rektor</a:t>
              </a:r>
            </a:p>
          </p:txBody>
        </p:sp>
        <p:sp>
          <p:nvSpPr>
            <p:cNvPr id="9" name="textruta 8">
              <a:extLst>
                <a:ext uri="{FF2B5EF4-FFF2-40B4-BE49-F238E27FC236}">
                  <a16:creationId xmlns:a16="http://schemas.microsoft.com/office/drawing/2014/main" id="{96D7D029-55CE-4349-909A-83D7A0A3DBB5}"/>
                </a:ext>
              </a:extLst>
            </p:cNvPr>
            <p:cNvSpPr txBox="1"/>
            <p:nvPr/>
          </p:nvSpPr>
          <p:spPr>
            <a:xfrm>
              <a:off x="548282" y="3787806"/>
              <a:ext cx="2179186" cy="338554"/>
            </a:xfrm>
            <a:prstGeom prst="rect">
              <a:avLst/>
            </a:prstGeom>
            <a:noFill/>
          </p:spPr>
          <p:txBody>
            <a:bodyPr wrap="none" rtlCol="0">
              <a:spAutoFit/>
            </a:bodyPr>
            <a:lstStyle/>
            <a:p>
              <a:r>
                <a:rPr lang="sv-SE" sz="1600" dirty="0"/>
                <a:t>Dekan, Förvaltningschef</a:t>
              </a:r>
            </a:p>
          </p:txBody>
        </p:sp>
        <p:sp>
          <p:nvSpPr>
            <p:cNvPr id="10" name="textruta 9">
              <a:extLst>
                <a:ext uri="{FF2B5EF4-FFF2-40B4-BE49-F238E27FC236}">
                  <a16:creationId xmlns:a16="http://schemas.microsoft.com/office/drawing/2014/main" id="{9062227A-17BA-4EFF-8D8B-9272ACFD36EF}"/>
                </a:ext>
              </a:extLst>
            </p:cNvPr>
            <p:cNvSpPr txBox="1"/>
            <p:nvPr/>
          </p:nvSpPr>
          <p:spPr>
            <a:xfrm>
              <a:off x="535458" y="4714709"/>
              <a:ext cx="2136547" cy="338554"/>
            </a:xfrm>
            <a:prstGeom prst="rect">
              <a:avLst/>
            </a:prstGeom>
            <a:noFill/>
          </p:spPr>
          <p:txBody>
            <a:bodyPr wrap="none" rtlCol="0">
              <a:spAutoFit/>
            </a:bodyPr>
            <a:lstStyle/>
            <a:p>
              <a:r>
                <a:rPr lang="sv-SE" sz="1600" dirty="0"/>
                <a:t>Prefekt, Avdelningschef</a:t>
              </a:r>
            </a:p>
          </p:txBody>
        </p:sp>
        <p:sp>
          <p:nvSpPr>
            <p:cNvPr id="11" name="textruta 10">
              <a:extLst>
                <a:ext uri="{FF2B5EF4-FFF2-40B4-BE49-F238E27FC236}">
                  <a16:creationId xmlns:a16="http://schemas.microsoft.com/office/drawing/2014/main" id="{FF9F2BC4-B742-42EC-B864-BFDB5524FEB0}"/>
                </a:ext>
              </a:extLst>
            </p:cNvPr>
            <p:cNvSpPr txBox="1"/>
            <p:nvPr/>
          </p:nvSpPr>
          <p:spPr>
            <a:xfrm>
              <a:off x="548282" y="5426835"/>
              <a:ext cx="1284454" cy="338554"/>
            </a:xfrm>
            <a:prstGeom prst="rect">
              <a:avLst/>
            </a:prstGeom>
            <a:noFill/>
          </p:spPr>
          <p:txBody>
            <a:bodyPr wrap="none" rtlCol="0">
              <a:spAutoFit/>
            </a:bodyPr>
            <a:lstStyle/>
            <a:p>
              <a:r>
                <a:rPr lang="sv-SE" sz="1600" dirty="0"/>
                <a:t>Medarbetare</a:t>
              </a:r>
              <a:endParaRPr lang="sv-SE" dirty="0"/>
            </a:p>
          </p:txBody>
        </p:sp>
        <p:sp>
          <p:nvSpPr>
            <p:cNvPr id="12" name="Rektangel 11">
              <a:extLst>
                <a:ext uri="{FF2B5EF4-FFF2-40B4-BE49-F238E27FC236}">
                  <a16:creationId xmlns:a16="http://schemas.microsoft.com/office/drawing/2014/main" id="{5BA8DC49-4B27-4205-AF75-7E6E5900896E}"/>
                </a:ext>
              </a:extLst>
            </p:cNvPr>
            <p:cNvSpPr/>
            <p:nvPr/>
          </p:nvSpPr>
          <p:spPr>
            <a:xfrm>
              <a:off x="3118216" y="2652333"/>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Mittuniversitetets strategi, verksamhetsplan och budget</a:t>
              </a:r>
            </a:p>
          </p:txBody>
        </p:sp>
        <p:sp>
          <p:nvSpPr>
            <p:cNvPr id="13" name="Rektangel 12">
              <a:extLst>
                <a:ext uri="{FF2B5EF4-FFF2-40B4-BE49-F238E27FC236}">
                  <a16:creationId xmlns:a16="http://schemas.microsoft.com/office/drawing/2014/main" id="{E57BC603-8903-4030-982E-205C9267FCEE}"/>
                </a:ext>
              </a:extLst>
            </p:cNvPr>
            <p:cNvSpPr/>
            <p:nvPr/>
          </p:nvSpPr>
          <p:spPr>
            <a:xfrm>
              <a:off x="3118216" y="3673864"/>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Aktivitetsplaner och intern fördelning av medel</a:t>
              </a:r>
            </a:p>
          </p:txBody>
        </p:sp>
        <p:sp>
          <p:nvSpPr>
            <p:cNvPr id="14" name="Rektangel 13">
              <a:extLst>
                <a:ext uri="{FF2B5EF4-FFF2-40B4-BE49-F238E27FC236}">
                  <a16:creationId xmlns:a16="http://schemas.microsoft.com/office/drawing/2014/main" id="{0683EEB9-5A26-47ED-8041-5098D13765AD}"/>
                </a:ext>
              </a:extLst>
            </p:cNvPr>
            <p:cNvSpPr/>
            <p:nvPr/>
          </p:nvSpPr>
          <p:spPr>
            <a:xfrm>
              <a:off x="5965546" y="2652332"/>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Budgetunderlag, årsredovisning</a:t>
              </a:r>
            </a:p>
          </p:txBody>
        </p:sp>
        <p:sp>
          <p:nvSpPr>
            <p:cNvPr id="15" name="Rektangel 14">
              <a:extLst>
                <a:ext uri="{FF2B5EF4-FFF2-40B4-BE49-F238E27FC236}">
                  <a16:creationId xmlns:a16="http://schemas.microsoft.com/office/drawing/2014/main" id="{DDA79E27-9158-4188-A867-1693F44892D2}"/>
                </a:ext>
              </a:extLst>
            </p:cNvPr>
            <p:cNvSpPr/>
            <p:nvPr/>
          </p:nvSpPr>
          <p:spPr>
            <a:xfrm>
              <a:off x="3147476" y="4696702"/>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Uppdrag och aktiviteter</a:t>
              </a:r>
            </a:p>
          </p:txBody>
        </p:sp>
        <p:sp>
          <p:nvSpPr>
            <p:cNvPr id="16" name="Rektangel 15">
              <a:extLst>
                <a:ext uri="{FF2B5EF4-FFF2-40B4-BE49-F238E27FC236}">
                  <a16:creationId xmlns:a16="http://schemas.microsoft.com/office/drawing/2014/main" id="{C3071D83-6D9C-4306-A2F5-95117D1F4A87}"/>
                </a:ext>
              </a:extLst>
            </p:cNvPr>
            <p:cNvSpPr/>
            <p:nvPr/>
          </p:nvSpPr>
          <p:spPr>
            <a:xfrm>
              <a:off x="5965546" y="3694948"/>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Verksamhetsuppföljning, dialoger</a:t>
              </a:r>
            </a:p>
          </p:txBody>
        </p:sp>
        <p:sp>
          <p:nvSpPr>
            <p:cNvPr id="17" name="Rektangel 16">
              <a:extLst>
                <a:ext uri="{FF2B5EF4-FFF2-40B4-BE49-F238E27FC236}">
                  <a16:creationId xmlns:a16="http://schemas.microsoft.com/office/drawing/2014/main" id="{CBFB35EC-EC10-4F13-9458-556FD83DD2A6}"/>
                </a:ext>
              </a:extLst>
            </p:cNvPr>
            <p:cNvSpPr/>
            <p:nvPr/>
          </p:nvSpPr>
          <p:spPr>
            <a:xfrm>
              <a:off x="5965546" y="4714316"/>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Verksamhetsuppföljning, dialoger</a:t>
              </a:r>
            </a:p>
          </p:txBody>
        </p:sp>
        <p:sp>
          <p:nvSpPr>
            <p:cNvPr id="18" name="Uppåtpil 29">
              <a:extLst>
                <a:ext uri="{FF2B5EF4-FFF2-40B4-BE49-F238E27FC236}">
                  <a16:creationId xmlns:a16="http://schemas.microsoft.com/office/drawing/2014/main" id="{DF14919D-CFBE-4D71-A36C-D24F48739687}"/>
                </a:ext>
              </a:extLst>
            </p:cNvPr>
            <p:cNvSpPr/>
            <p:nvPr/>
          </p:nvSpPr>
          <p:spPr>
            <a:xfrm>
              <a:off x="3430829" y="3230233"/>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19" name="Uppåtpil 30">
              <a:extLst>
                <a:ext uri="{FF2B5EF4-FFF2-40B4-BE49-F238E27FC236}">
                  <a16:creationId xmlns:a16="http://schemas.microsoft.com/office/drawing/2014/main" id="{4B8A23DC-18AA-41D7-9393-C40A0B03AF6A}"/>
                </a:ext>
              </a:extLst>
            </p:cNvPr>
            <p:cNvSpPr/>
            <p:nvPr/>
          </p:nvSpPr>
          <p:spPr>
            <a:xfrm>
              <a:off x="3430828" y="4261421"/>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0" name="Uppåtpil 31">
              <a:extLst>
                <a:ext uri="{FF2B5EF4-FFF2-40B4-BE49-F238E27FC236}">
                  <a16:creationId xmlns:a16="http://schemas.microsoft.com/office/drawing/2014/main" id="{44D91003-B17B-4EDD-B773-603BF854698B}"/>
                </a:ext>
              </a:extLst>
            </p:cNvPr>
            <p:cNvSpPr/>
            <p:nvPr/>
          </p:nvSpPr>
          <p:spPr>
            <a:xfrm>
              <a:off x="3430828" y="5281673"/>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1" name="Uppåtpil 32">
              <a:extLst>
                <a:ext uri="{FF2B5EF4-FFF2-40B4-BE49-F238E27FC236}">
                  <a16:creationId xmlns:a16="http://schemas.microsoft.com/office/drawing/2014/main" id="{37043EA4-1C37-4D66-91E1-FD752F490450}"/>
                </a:ext>
              </a:extLst>
            </p:cNvPr>
            <p:cNvSpPr/>
            <p:nvPr/>
          </p:nvSpPr>
          <p:spPr>
            <a:xfrm rot="10800000">
              <a:off x="4489591" y="3234948"/>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2" name="Uppåtpil 33">
              <a:extLst>
                <a:ext uri="{FF2B5EF4-FFF2-40B4-BE49-F238E27FC236}">
                  <a16:creationId xmlns:a16="http://schemas.microsoft.com/office/drawing/2014/main" id="{950F8EA0-0D5A-40A9-9D1E-DA7CBD57A6A1}"/>
                </a:ext>
              </a:extLst>
            </p:cNvPr>
            <p:cNvSpPr/>
            <p:nvPr/>
          </p:nvSpPr>
          <p:spPr>
            <a:xfrm rot="10800000">
              <a:off x="4484217" y="4258834"/>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3" name="Uppåtpil 34">
              <a:extLst>
                <a:ext uri="{FF2B5EF4-FFF2-40B4-BE49-F238E27FC236}">
                  <a16:creationId xmlns:a16="http://schemas.microsoft.com/office/drawing/2014/main" id="{B240F467-8B05-476A-98BB-04730B527F8F}"/>
                </a:ext>
              </a:extLst>
            </p:cNvPr>
            <p:cNvSpPr/>
            <p:nvPr/>
          </p:nvSpPr>
          <p:spPr>
            <a:xfrm rot="10800000">
              <a:off x="4484216" y="5274602"/>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4" name="Likbent triangel 23">
              <a:extLst>
                <a:ext uri="{FF2B5EF4-FFF2-40B4-BE49-F238E27FC236}">
                  <a16:creationId xmlns:a16="http://schemas.microsoft.com/office/drawing/2014/main" id="{56C99C59-1DF2-424C-A41D-07D505BE149A}"/>
                </a:ext>
              </a:extLst>
            </p:cNvPr>
            <p:cNvSpPr/>
            <p:nvPr/>
          </p:nvSpPr>
          <p:spPr>
            <a:xfrm>
              <a:off x="6022849" y="3241994"/>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5" name="Likbent triangel 24">
              <a:extLst>
                <a:ext uri="{FF2B5EF4-FFF2-40B4-BE49-F238E27FC236}">
                  <a16:creationId xmlns:a16="http://schemas.microsoft.com/office/drawing/2014/main" id="{86FA15CF-91A3-42DC-ABE7-80B19453D8E5}"/>
                </a:ext>
              </a:extLst>
            </p:cNvPr>
            <p:cNvSpPr/>
            <p:nvPr/>
          </p:nvSpPr>
          <p:spPr>
            <a:xfrm>
              <a:off x="5994806" y="4272939"/>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6" name="Likbent triangel 25">
              <a:extLst>
                <a:ext uri="{FF2B5EF4-FFF2-40B4-BE49-F238E27FC236}">
                  <a16:creationId xmlns:a16="http://schemas.microsoft.com/office/drawing/2014/main" id="{F831040F-BFC5-4295-930E-261F3B4FAEE1}"/>
                </a:ext>
              </a:extLst>
            </p:cNvPr>
            <p:cNvSpPr/>
            <p:nvPr/>
          </p:nvSpPr>
          <p:spPr>
            <a:xfrm>
              <a:off x="5965546" y="2194625"/>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7" name="Likbent triangel 26">
              <a:extLst>
                <a:ext uri="{FF2B5EF4-FFF2-40B4-BE49-F238E27FC236}">
                  <a16:creationId xmlns:a16="http://schemas.microsoft.com/office/drawing/2014/main" id="{79590B68-EBF0-4889-A3F1-EAF36A2CA447}"/>
                </a:ext>
              </a:extLst>
            </p:cNvPr>
            <p:cNvSpPr/>
            <p:nvPr/>
          </p:nvSpPr>
          <p:spPr>
            <a:xfrm rot="10800000">
              <a:off x="3146867" y="2172946"/>
              <a:ext cx="2332827" cy="450700"/>
            </a:xfrm>
            <a:prstGeom prst="triangle">
              <a:avLst>
                <a:gd name="adj" fmla="val 48744"/>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Likbent triangel 27">
              <a:extLst>
                <a:ext uri="{FF2B5EF4-FFF2-40B4-BE49-F238E27FC236}">
                  <a16:creationId xmlns:a16="http://schemas.microsoft.com/office/drawing/2014/main" id="{11FF2A20-DFE0-44CF-8E6E-7A6932F5C648}"/>
                </a:ext>
              </a:extLst>
            </p:cNvPr>
            <p:cNvSpPr/>
            <p:nvPr/>
          </p:nvSpPr>
          <p:spPr>
            <a:xfrm>
              <a:off x="6092634" y="5301788"/>
              <a:ext cx="2332827" cy="450700"/>
            </a:xfrm>
            <a:prstGeom prst="triangle">
              <a:avLst>
                <a:gd name="adj" fmla="val 48744"/>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2181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4EF7C6-5C6D-46A8-89B2-A127B145E481}"/>
              </a:ext>
            </a:extLst>
          </p:cNvPr>
          <p:cNvSpPr>
            <a:spLocks noGrp="1"/>
          </p:cNvSpPr>
          <p:nvPr>
            <p:ph type="title"/>
          </p:nvPr>
        </p:nvSpPr>
        <p:spPr/>
        <p:txBody>
          <a:bodyPr/>
          <a:lstStyle/>
          <a:p>
            <a:r>
              <a:rPr lang="sv-SE" dirty="0"/>
              <a:t>Planering</a:t>
            </a:r>
          </a:p>
        </p:txBody>
      </p:sp>
      <p:sp>
        <p:nvSpPr>
          <p:cNvPr id="3" name="Platshållare för innehåll 2">
            <a:extLst>
              <a:ext uri="{FF2B5EF4-FFF2-40B4-BE49-F238E27FC236}">
                <a16:creationId xmlns:a16="http://schemas.microsoft.com/office/drawing/2014/main" id="{F8F5B404-2CFD-487D-A80B-BEF5B346D221}"/>
              </a:ext>
            </a:extLst>
          </p:cNvPr>
          <p:cNvSpPr>
            <a:spLocks noGrp="1"/>
          </p:cNvSpPr>
          <p:nvPr>
            <p:ph idx="1"/>
          </p:nvPr>
        </p:nvSpPr>
        <p:spPr/>
        <p:txBody>
          <a:bodyPr/>
          <a:lstStyle/>
          <a:p>
            <a:endParaRPr lang="sv-SE" dirty="0"/>
          </a:p>
        </p:txBody>
      </p:sp>
      <p:grpSp>
        <p:nvGrpSpPr>
          <p:cNvPr id="5" name="Grupp 4">
            <a:extLst>
              <a:ext uri="{FF2B5EF4-FFF2-40B4-BE49-F238E27FC236}">
                <a16:creationId xmlns:a16="http://schemas.microsoft.com/office/drawing/2014/main" id="{83E4A173-AEA4-4C8D-A01D-C4927F634B30}"/>
              </a:ext>
            </a:extLst>
          </p:cNvPr>
          <p:cNvGrpSpPr/>
          <p:nvPr/>
        </p:nvGrpSpPr>
        <p:grpSpPr>
          <a:xfrm>
            <a:off x="1086651" y="2123610"/>
            <a:ext cx="6096000" cy="4064000"/>
            <a:chOff x="1524000" y="1411630"/>
            <a:chExt cx="6096000" cy="4064000"/>
          </a:xfrm>
        </p:grpSpPr>
        <p:graphicFrame>
          <p:nvGraphicFramePr>
            <p:cNvPr id="7" name="Diagram 6">
              <a:extLst>
                <a:ext uri="{FF2B5EF4-FFF2-40B4-BE49-F238E27FC236}">
                  <a16:creationId xmlns:a16="http://schemas.microsoft.com/office/drawing/2014/main" id="{9D64B17B-FFA4-437C-B00A-25A427C8BB3E}"/>
                </a:ext>
              </a:extLst>
            </p:cNvPr>
            <p:cNvGraphicFramePr/>
            <p:nvPr>
              <p:extLst>
                <p:ext uri="{D42A27DB-BD31-4B8C-83A1-F6EECF244321}">
                  <p14:modId xmlns:p14="http://schemas.microsoft.com/office/powerpoint/2010/main" val="820902188"/>
                </p:ext>
              </p:extLst>
            </p:nvPr>
          </p:nvGraphicFramePr>
          <p:xfrm>
            <a:off x="1524000" y="14116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edåtböjd pil 7">
              <a:extLst>
                <a:ext uri="{FF2B5EF4-FFF2-40B4-BE49-F238E27FC236}">
                  <a16:creationId xmlns:a16="http://schemas.microsoft.com/office/drawing/2014/main" id="{64DA5578-437A-480F-8F51-6F965621DC75}"/>
                </a:ext>
              </a:extLst>
            </p:cNvPr>
            <p:cNvSpPr/>
            <p:nvPr/>
          </p:nvSpPr>
          <p:spPr>
            <a:xfrm rot="9559418">
              <a:off x="2530713" y="3801841"/>
              <a:ext cx="3893780" cy="1004070"/>
            </a:xfrm>
            <a:prstGeom prst="curvedDownArrow">
              <a:avLst>
                <a:gd name="adj1" fmla="val 19210"/>
                <a:gd name="adj2" fmla="val 50000"/>
                <a:gd name="adj3" fmla="val 338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tx1"/>
                </a:solidFill>
              </a:endParaRPr>
            </a:p>
          </p:txBody>
        </p:sp>
        <p:sp>
          <p:nvSpPr>
            <p:cNvPr id="9" name="Nedåtböjd pil 8">
              <a:extLst>
                <a:ext uri="{FF2B5EF4-FFF2-40B4-BE49-F238E27FC236}">
                  <a16:creationId xmlns:a16="http://schemas.microsoft.com/office/drawing/2014/main" id="{4A0F01DF-FDD1-4D8A-B83A-C4741FE281ED}"/>
                </a:ext>
              </a:extLst>
            </p:cNvPr>
            <p:cNvSpPr/>
            <p:nvPr/>
          </p:nvSpPr>
          <p:spPr>
            <a:xfrm rot="9975513">
              <a:off x="3695012" y="3487895"/>
              <a:ext cx="2574654" cy="1097176"/>
            </a:xfrm>
            <a:prstGeom prst="curvedDownArrow">
              <a:avLst>
                <a:gd name="adj1" fmla="val 19210"/>
                <a:gd name="adj2" fmla="val 50000"/>
                <a:gd name="adj3" fmla="val 338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tx1"/>
                </a:solidFill>
              </a:endParaRPr>
            </a:p>
          </p:txBody>
        </p:sp>
        <p:sp>
          <p:nvSpPr>
            <p:cNvPr id="10" name="textruta 9">
              <a:extLst>
                <a:ext uri="{FF2B5EF4-FFF2-40B4-BE49-F238E27FC236}">
                  <a16:creationId xmlns:a16="http://schemas.microsoft.com/office/drawing/2014/main" id="{2B1DF0D7-4A78-4673-96F2-44EAC515D05F}"/>
                </a:ext>
              </a:extLst>
            </p:cNvPr>
            <p:cNvSpPr txBox="1"/>
            <p:nvPr/>
          </p:nvSpPr>
          <p:spPr>
            <a:xfrm>
              <a:off x="4266233" y="4036483"/>
              <a:ext cx="2781946" cy="276999"/>
            </a:xfrm>
            <a:prstGeom prst="rect">
              <a:avLst/>
            </a:prstGeom>
            <a:noFill/>
          </p:spPr>
          <p:txBody>
            <a:bodyPr wrap="square" rtlCol="0">
              <a:spAutoFit/>
            </a:bodyPr>
            <a:lstStyle/>
            <a:p>
              <a:r>
                <a:rPr lang="sv-SE" sz="1200" dirty="0"/>
                <a:t>Planeringsförutsättningar </a:t>
              </a:r>
            </a:p>
          </p:txBody>
        </p:sp>
      </p:grpSp>
      <p:graphicFrame>
        <p:nvGraphicFramePr>
          <p:cNvPr id="11" name="Diagram 10">
            <a:extLst>
              <a:ext uri="{FF2B5EF4-FFF2-40B4-BE49-F238E27FC236}">
                <a16:creationId xmlns:a16="http://schemas.microsoft.com/office/drawing/2014/main" id="{13AE7D3B-7A4C-433E-AC7A-4E3FA0AE203A}"/>
              </a:ext>
            </a:extLst>
          </p:cNvPr>
          <p:cNvGraphicFramePr/>
          <p:nvPr>
            <p:extLst>
              <p:ext uri="{D42A27DB-BD31-4B8C-83A1-F6EECF244321}">
                <p14:modId xmlns:p14="http://schemas.microsoft.com/office/powerpoint/2010/main" val="3041574912"/>
              </p:ext>
            </p:extLst>
          </p:nvPr>
        </p:nvGraphicFramePr>
        <p:xfrm>
          <a:off x="7430501" y="1540800"/>
          <a:ext cx="3674847" cy="3207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1249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966C2-095B-4B72-B682-E68C66E98B59}"/>
              </a:ext>
            </a:extLst>
          </p:cNvPr>
          <p:cNvSpPr>
            <a:spLocks noGrp="1"/>
          </p:cNvSpPr>
          <p:nvPr>
            <p:ph type="title"/>
          </p:nvPr>
        </p:nvSpPr>
        <p:spPr>
          <a:xfrm>
            <a:off x="838800" y="739416"/>
            <a:ext cx="10550525" cy="652145"/>
          </a:xfrm>
        </p:spPr>
        <p:txBody>
          <a:bodyPr anchor="t">
            <a:normAutofit/>
          </a:bodyPr>
          <a:lstStyle/>
          <a:p>
            <a:r>
              <a:rPr lang="sv-SE" dirty="0"/>
              <a:t>Mittuniversitetets strategi</a:t>
            </a:r>
          </a:p>
        </p:txBody>
      </p:sp>
      <p:pic>
        <p:nvPicPr>
          <p:cNvPr id="5" name="Platshållare för innehåll 4">
            <a:extLst>
              <a:ext uri="{FF2B5EF4-FFF2-40B4-BE49-F238E27FC236}">
                <a16:creationId xmlns:a16="http://schemas.microsoft.com/office/drawing/2014/main" id="{C33FC53B-E157-3780-FC0F-185924669EC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799" y="1181583"/>
            <a:ext cx="9157955" cy="5151352"/>
          </a:xfrm>
          <a:noFill/>
        </p:spPr>
      </p:pic>
    </p:spTree>
    <p:extLst>
      <p:ext uri="{BB962C8B-B14F-4D97-AF65-F5344CB8AC3E}">
        <p14:creationId xmlns:p14="http://schemas.microsoft.com/office/powerpoint/2010/main" val="68835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8468F-7BA8-42BA-B669-FCC19265BF82}"/>
              </a:ext>
            </a:extLst>
          </p:cNvPr>
          <p:cNvSpPr>
            <a:spLocks noGrp="1"/>
          </p:cNvSpPr>
          <p:nvPr>
            <p:ph type="title"/>
          </p:nvPr>
        </p:nvSpPr>
        <p:spPr/>
        <p:txBody>
          <a:bodyPr/>
          <a:lstStyle/>
          <a:p>
            <a:r>
              <a:rPr lang="sv-SE" dirty="0"/>
              <a:t>Strategins effektområden</a:t>
            </a:r>
          </a:p>
        </p:txBody>
      </p:sp>
      <p:sp>
        <p:nvSpPr>
          <p:cNvPr id="3" name="Platshållare för innehåll 2">
            <a:extLst>
              <a:ext uri="{FF2B5EF4-FFF2-40B4-BE49-F238E27FC236}">
                <a16:creationId xmlns:a16="http://schemas.microsoft.com/office/drawing/2014/main" id="{9BA0CBDE-0894-4631-B6C3-617AC7809B6D}"/>
              </a:ext>
            </a:extLst>
          </p:cNvPr>
          <p:cNvSpPr>
            <a:spLocks noGrp="1"/>
          </p:cNvSpPr>
          <p:nvPr>
            <p:ph idx="1"/>
          </p:nvPr>
        </p:nvSpPr>
        <p:spPr/>
        <p:txBody>
          <a:bodyPr/>
          <a:lstStyle/>
          <a:p>
            <a:r>
              <a:rPr lang="sv-SE" dirty="0"/>
              <a:t>Attraktivitet</a:t>
            </a:r>
          </a:p>
          <a:p>
            <a:r>
              <a:rPr lang="sv-SE" dirty="0"/>
              <a:t>Hållbar utveckling</a:t>
            </a:r>
          </a:p>
          <a:p>
            <a:r>
              <a:rPr lang="sv-SE" dirty="0"/>
              <a:t>Relevans</a:t>
            </a:r>
          </a:p>
          <a:p>
            <a:r>
              <a:rPr lang="sv-SE" dirty="0"/>
              <a:t>Kvalitet </a:t>
            </a:r>
          </a:p>
          <a:p>
            <a:endParaRPr lang="sv-SE" dirty="0"/>
          </a:p>
        </p:txBody>
      </p:sp>
    </p:spTree>
    <p:extLst>
      <p:ext uri="{BB962C8B-B14F-4D97-AF65-F5344CB8AC3E}">
        <p14:creationId xmlns:p14="http://schemas.microsoft.com/office/powerpoint/2010/main" val="106086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966C2-095B-4B72-B682-E68C66E98B59}"/>
              </a:ext>
            </a:extLst>
          </p:cNvPr>
          <p:cNvSpPr>
            <a:spLocks noGrp="1"/>
          </p:cNvSpPr>
          <p:nvPr>
            <p:ph type="title"/>
          </p:nvPr>
        </p:nvSpPr>
        <p:spPr/>
        <p:txBody>
          <a:bodyPr/>
          <a:lstStyle/>
          <a:p>
            <a:r>
              <a:rPr lang="sv-SE" dirty="0"/>
              <a:t>Särskilda åtaganden</a:t>
            </a:r>
          </a:p>
        </p:txBody>
      </p:sp>
      <p:sp>
        <p:nvSpPr>
          <p:cNvPr id="3" name="Platshållare för innehåll 2">
            <a:extLst>
              <a:ext uri="{FF2B5EF4-FFF2-40B4-BE49-F238E27FC236}">
                <a16:creationId xmlns:a16="http://schemas.microsoft.com/office/drawing/2014/main" id="{FB26F44C-59F6-4028-A730-72DB77574E71}"/>
              </a:ext>
            </a:extLst>
          </p:cNvPr>
          <p:cNvSpPr>
            <a:spLocks noGrp="1"/>
          </p:cNvSpPr>
          <p:nvPr>
            <p:ph idx="1"/>
          </p:nvPr>
        </p:nvSpPr>
        <p:spPr/>
        <p:txBody>
          <a:bodyPr/>
          <a:lstStyle/>
          <a:p>
            <a:r>
              <a:rPr lang="sv-SE" dirty="0"/>
              <a:t>Övergripande uppdraget regleras i högskolelagen</a:t>
            </a:r>
          </a:p>
          <a:p>
            <a:pPr lvl="1"/>
            <a:r>
              <a:rPr lang="sv-SE" dirty="0"/>
              <a:t>Forskning och utbildning ska hålla hög kvalitet och forskningsresultat ska komma till nytta.</a:t>
            </a:r>
          </a:p>
          <a:p>
            <a:pPr lvl="1"/>
            <a:r>
              <a:rPr lang="sv-SE" dirty="0"/>
              <a:t>Det ska finnas ett nära samband mellan utbildning och forskning. </a:t>
            </a:r>
          </a:p>
          <a:p>
            <a:pPr lvl="1"/>
            <a:r>
              <a:rPr lang="sv-SE" dirty="0"/>
              <a:t>Vetenskapens trovärdighet och god forskningssed ska värnas. </a:t>
            </a:r>
          </a:p>
          <a:p>
            <a:pPr lvl="1"/>
            <a:r>
              <a:rPr lang="sv-SE" dirty="0"/>
              <a:t>Verksamheten ska präglas av frihet att välja forskningsproblem, utveckla forskningsmetoder samt fritt publicera forskningsresultat. </a:t>
            </a:r>
          </a:p>
          <a:p>
            <a:pPr lvl="1"/>
            <a:r>
              <a:rPr lang="sv-SE" dirty="0"/>
              <a:t>Lärosätet ska främja hållbar utveckling, jämställdhet, mångfald, internationalisering samt breddad rekrytering. </a:t>
            </a:r>
          </a:p>
          <a:p>
            <a:pPr lvl="1"/>
            <a:r>
              <a:rPr lang="sv-SE" dirty="0"/>
              <a:t>Lärosätet ska samverka med det omgivande samhället och informera om vår verksamhet.</a:t>
            </a:r>
          </a:p>
          <a:p>
            <a:r>
              <a:rPr lang="sv-SE" dirty="0"/>
              <a:t>Uppdrag utifrån regeringsbrev avseende Mittuniversitetet, regleringsbrev för Universitet och högskolor, anslag 2:64 inom utgiftsområde 16 Utbildning och universitetsforskning samt regeringsbeslut</a:t>
            </a:r>
          </a:p>
        </p:txBody>
      </p:sp>
    </p:spTree>
    <p:extLst>
      <p:ext uri="{BB962C8B-B14F-4D97-AF65-F5344CB8AC3E}">
        <p14:creationId xmlns:p14="http://schemas.microsoft.com/office/powerpoint/2010/main" val="54734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256BC0-02C3-433D-B899-B6CB5EDBC267}"/>
              </a:ext>
            </a:extLst>
          </p:cNvPr>
          <p:cNvSpPr>
            <a:spLocks noGrp="1"/>
          </p:cNvSpPr>
          <p:nvPr>
            <p:ph type="title"/>
          </p:nvPr>
        </p:nvSpPr>
        <p:spPr>
          <a:xfrm>
            <a:off x="820737" y="976455"/>
            <a:ext cx="10550525" cy="652145"/>
          </a:xfrm>
        </p:spPr>
        <p:txBody>
          <a:bodyPr/>
          <a:lstStyle/>
          <a:p>
            <a:r>
              <a:rPr lang="sv-SE" dirty="0"/>
              <a:t>Kvalitetssystem</a:t>
            </a:r>
          </a:p>
        </p:txBody>
      </p:sp>
      <p:sp>
        <p:nvSpPr>
          <p:cNvPr id="3" name="Platshållare för innehåll 2">
            <a:extLst>
              <a:ext uri="{FF2B5EF4-FFF2-40B4-BE49-F238E27FC236}">
                <a16:creationId xmlns:a16="http://schemas.microsoft.com/office/drawing/2014/main" id="{D391A38C-9DA9-4C89-AAE0-C79B11FDE6EE}"/>
              </a:ext>
            </a:extLst>
          </p:cNvPr>
          <p:cNvSpPr>
            <a:spLocks noGrp="1"/>
          </p:cNvSpPr>
          <p:nvPr>
            <p:ph idx="1"/>
          </p:nvPr>
        </p:nvSpPr>
        <p:spPr>
          <a:xfrm>
            <a:off x="820737" y="1628600"/>
            <a:ext cx="10550524" cy="3836963"/>
          </a:xfrm>
        </p:spPr>
        <p:txBody>
          <a:bodyPr/>
          <a:lstStyle/>
          <a:p>
            <a:r>
              <a:rPr lang="sv-SE" dirty="0"/>
              <a:t>Mittuniversitetets kvalitetssystem för utbildning på grund-, avancerad och forskarnivå (MIUN 2018/1820)</a:t>
            </a:r>
          </a:p>
          <a:p>
            <a:r>
              <a:rPr lang="sv-SE" dirty="0"/>
              <a:t>Mittuniversitetets kvalitetssystem för forskning (MIUN 2021/1904)</a:t>
            </a:r>
          </a:p>
          <a:p>
            <a:pPr lvl="1"/>
            <a:r>
              <a:rPr lang="sv-SE" dirty="0"/>
              <a:t>Rutiner för kvalitetssäkring och kvalitetsutveckling av forskning (MIUN 2020/1688, 2021/198) </a:t>
            </a:r>
          </a:p>
          <a:p>
            <a:pPr lvl="1"/>
            <a:endParaRPr lang="sv-SE" dirty="0"/>
          </a:p>
          <a:p>
            <a:pPr lvl="1"/>
            <a:endParaRPr lang="sv-SE" dirty="0"/>
          </a:p>
          <a:p>
            <a:pPr lvl="1"/>
            <a:endParaRPr lang="sv-SE" dirty="0"/>
          </a:p>
        </p:txBody>
      </p:sp>
      <p:pic>
        <p:nvPicPr>
          <p:cNvPr id="5" name="Bildobjekt 4">
            <a:extLst>
              <a:ext uri="{FF2B5EF4-FFF2-40B4-BE49-F238E27FC236}">
                <a16:creationId xmlns:a16="http://schemas.microsoft.com/office/drawing/2014/main" id="{DBE43B2B-7411-47F2-B8CC-EBE0B8BBA9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006" y="3102648"/>
            <a:ext cx="4680000" cy="3240000"/>
          </a:xfrm>
          <a:prstGeom prst="rect">
            <a:avLst/>
          </a:prstGeom>
          <a:noFill/>
        </p:spPr>
      </p:pic>
      <p:pic>
        <p:nvPicPr>
          <p:cNvPr id="6" name="Bildobjekt 5">
            <a:extLst>
              <a:ext uri="{FF2B5EF4-FFF2-40B4-BE49-F238E27FC236}">
                <a16:creationId xmlns:a16="http://schemas.microsoft.com/office/drawing/2014/main" id="{AB8052B2-6CB8-405E-A2E2-A9E4EC6FC3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7275" y="3102648"/>
            <a:ext cx="4680000" cy="3240000"/>
          </a:xfrm>
          <a:prstGeom prst="rect">
            <a:avLst/>
          </a:prstGeom>
          <a:noFill/>
        </p:spPr>
      </p:pic>
    </p:spTree>
    <p:extLst>
      <p:ext uri="{BB962C8B-B14F-4D97-AF65-F5344CB8AC3E}">
        <p14:creationId xmlns:p14="http://schemas.microsoft.com/office/powerpoint/2010/main" val="939805429"/>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414</TotalTime>
  <Words>1347</Words>
  <Application>Microsoft Office PowerPoint</Application>
  <PresentationFormat>Bredbild</PresentationFormat>
  <Paragraphs>161</Paragraphs>
  <Slides>18</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Garamond</vt:lpstr>
      <vt:lpstr>Palatino Linotype</vt:lpstr>
      <vt:lpstr>Symbol</vt:lpstr>
      <vt:lpstr>Times New Roman</vt:lpstr>
      <vt:lpstr>Office-tema</vt:lpstr>
      <vt:lpstr>Verksamhetsplanering och riskanalys</vt:lpstr>
      <vt:lpstr>Mittuniversitetets styrmodellen (MIUN 2019/1118)</vt:lpstr>
      <vt:lpstr>Tre övergripande komponenter</vt:lpstr>
      <vt:lpstr>Planering och uppföljning</vt:lpstr>
      <vt:lpstr>Planering</vt:lpstr>
      <vt:lpstr>Mittuniversitetets strategi</vt:lpstr>
      <vt:lpstr>Strategins effektområden</vt:lpstr>
      <vt:lpstr>Särskilda åtaganden</vt:lpstr>
      <vt:lpstr>Kvalitetssystem</vt:lpstr>
      <vt:lpstr>Riskanalys</vt:lpstr>
      <vt:lpstr>Riskanalys inför 2025</vt:lpstr>
      <vt:lpstr>Riskmatris</vt:lpstr>
      <vt:lpstr>Summa summarum </vt:lpstr>
      <vt:lpstr>Verksamhetsplanen 2025 byggs upp därmed upp av</vt:lpstr>
      <vt:lpstr>Tidplan inför 2025</vt:lpstr>
      <vt:lpstr>Följs upp med tre typer av uppföljning</vt:lpstr>
      <vt:lpstr>Mer information</vt:lpstr>
      <vt:lpstr>Hör gärna av er om ni har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Vesslegård, Mona</dc:creator>
  <cp:lastModifiedBy>Eva SomeroSörensen</cp:lastModifiedBy>
  <cp:revision>54</cp:revision>
  <cp:lastPrinted>2015-05-26T13:42:18Z</cp:lastPrinted>
  <dcterms:created xsi:type="dcterms:W3CDTF">2022-03-02T12:10:52Z</dcterms:created>
  <dcterms:modified xsi:type="dcterms:W3CDTF">2024-06-13T21:58:04Z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