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79" r:id="rId3"/>
    <p:sldId id="281" r:id="rId4"/>
    <p:sldId id="282" r:id="rId5"/>
    <p:sldId id="270" r:id="rId6"/>
    <p:sldId id="277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2024-06-14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800" b="1" dirty="0"/>
              <a:t>ESV handledning</a:t>
            </a:r>
          </a:p>
          <a:p>
            <a:r>
              <a:rPr lang="sv-SE" sz="1600" dirty="0"/>
              <a:t>Beslut om risker, om att vidta åtgärder och om åtgärder med anledning av löpande uppföljning och bedömning kan delegeras men inte bedömningen av intern styrning och kontroll i årsredovisningen. Internrevisionen, myndighetens chefer och medarbetare kan dock </a:t>
            </a:r>
            <a:r>
              <a:rPr lang="sv-SE" sz="1600" u="sng" dirty="0"/>
              <a:t>göra en bedömning som underlag </a:t>
            </a:r>
            <a:r>
              <a:rPr lang="sv-SE" sz="1600" dirty="0"/>
              <a:t>för myndighetsledningens bedömning i årsredovisningen. </a:t>
            </a:r>
          </a:p>
          <a:p>
            <a:r>
              <a:rPr lang="sv-SE" sz="1600" dirty="0"/>
              <a:t>För att underlätta bedömningen kan man dela in den efter olika aspekter av intern styrning och kontroll. Syftet är att ta ställning till om förhållandena är tillfredsställande eller inte  =  Självskattning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3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2024-06-14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05952B-D179-AE71-DE5F-4640577E3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Bedömning och självskattning</a:t>
            </a:r>
          </a:p>
        </p:txBody>
      </p:sp>
    </p:spTree>
    <p:extLst>
      <p:ext uri="{BB962C8B-B14F-4D97-AF65-F5344CB8AC3E}">
        <p14:creationId xmlns:p14="http://schemas.microsoft.com/office/powerpoint/2010/main" val="90215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97DD90-46F7-DC90-1E51-B87B40912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del av Mittuniversitetets process för intern styrning och kontroll</a:t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9B1BED8-6011-E7D2-7DD5-D80F3C303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00" y="2237129"/>
            <a:ext cx="9150889" cy="40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CFCE31-12B8-690E-EA60-CCAAF8164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1171852"/>
            <a:ext cx="10550525" cy="1021093"/>
          </a:xfrm>
        </p:spPr>
        <p:txBody>
          <a:bodyPr/>
          <a:lstStyle/>
          <a:p>
            <a:r>
              <a:rPr lang="sv-SE" dirty="0"/>
              <a:t>Förordningen för intern styrning och kontroll (FISK) samt förordningen om myndigheters årsredovisning och budgetunderlag (FÅB)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F96DBE7-9049-2651-E918-D3A0A8CEA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Myndighetsledningen ansvarar för att det finns en process för intern styrning och kontroll som fungerar på ett </a:t>
            </a:r>
            <a:r>
              <a:rPr lang="sv-SE" sz="1800" b="1" dirty="0"/>
              <a:t>betryggande</a:t>
            </a:r>
            <a:r>
              <a:rPr lang="sv-SE" sz="1800" dirty="0"/>
              <a:t> sätt.</a:t>
            </a:r>
          </a:p>
          <a:p>
            <a:pPr lvl="1"/>
            <a:r>
              <a:rPr lang="sv-SE" sz="1600" dirty="0"/>
              <a:t>Med rimlig säkerhet fullgöra </a:t>
            </a:r>
            <a:r>
              <a:rPr lang="sv-SE" sz="1600" b="1" dirty="0"/>
              <a:t>myndighetens uppgifter</a:t>
            </a:r>
            <a:r>
              <a:rPr lang="sv-SE" sz="1600" dirty="0"/>
              <a:t>, </a:t>
            </a:r>
            <a:r>
              <a:rPr lang="sv-SE" sz="1600" b="1" dirty="0"/>
              <a:t>nå verksamhetens mål </a:t>
            </a:r>
            <a:r>
              <a:rPr lang="sv-SE" sz="1600" dirty="0"/>
              <a:t>(instruktioner och regleringsbrev, regeringsbeslut) och uppfylla kraven i </a:t>
            </a:r>
            <a:r>
              <a:rPr lang="sv-SE" sz="1600" b="1" dirty="0"/>
              <a:t>3 § myndighetsförordningen</a:t>
            </a:r>
          </a:p>
          <a:p>
            <a:pPr lvl="1"/>
            <a:r>
              <a:rPr lang="sv-SE" sz="1600" dirty="0"/>
              <a:t>Processen ska:</a:t>
            </a:r>
          </a:p>
          <a:p>
            <a:pPr lvl="2" fontAlgn="base"/>
            <a:r>
              <a:rPr lang="sv-SE" sz="1400" dirty="0"/>
              <a:t>ha en riskhantering som säkerställer vi har kontroll över riskerna i vår verksamhet</a:t>
            </a:r>
          </a:p>
          <a:p>
            <a:pPr lvl="2" fontAlgn="base"/>
            <a:r>
              <a:rPr lang="sv-SE" sz="1400" dirty="0"/>
              <a:t>förebygga korruption, otillbörlig påverkan, bedrägeri och andra oegentligheter</a:t>
            </a:r>
          </a:p>
          <a:p>
            <a:pPr lvl="2" fontAlgn="base"/>
            <a:r>
              <a:rPr lang="sv-SE" sz="1400" dirty="0"/>
              <a:t>vara en integrerad del i verksamhetsstyrningen</a:t>
            </a:r>
          </a:p>
          <a:p>
            <a:r>
              <a:rPr lang="sv-SE" sz="1800" dirty="0"/>
              <a:t>I årsredovisningen intygar universitetsstyrelsen att Mittuniversitetets interna styrning och kontroll varit betryggande eller redogör om det funnits brister. </a:t>
            </a:r>
          </a:p>
          <a:p>
            <a:pPr lvl="1"/>
            <a:r>
              <a:rPr lang="sv-SE" sz="1600" dirty="0"/>
              <a:t>Intygandet bygger på ett större underlag som sammanfattas i årsredovisningen</a:t>
            </a:r>
          </a:p>
        </p:txBody>
      </p:sp>
    </p:spTree>
    <p:extLst>
      <p:ext uri="{BB962C8B-B14F-4D97-AF65-F5344CB8AC3E}">
        <p14:creationId xmlns:p14="http://schemas.microsoft.com/office/powerpoint/2010/main" val="300124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25F826-1216-BBA1-B1E2-2E36C321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Underlag för universitetsstyrelsens intygande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02A001-4360-AB91-1194-C45778100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Beskrivning av processer och utfall från dessa </a:t>
            </a:r>
          </a:p>
          <a:p>
            <a:r>
              <a:rPr lang="sv-SE" dirty="0"/>
              <a:t>Nytt inför ÅR 2020 </a:t>
            </a:r>
          </a:p>
          <a:p>
            <a:pPr lvl="1"/>
            <a:r>
              <a:rPr lang="sv-SE" dirty="0"/>
              <a:t>Samlad bedömning på fakultets- och förvaltningsnivå </a:t>
            </a:r>
          </a:p>
          <a:p>
            <a:pPr lvl="1"/>
            <a:r>
              <a:rPr lang="sv-SE" dirty="0"/>
              <a:t>Dialog med rektor kopplat till den samlade bedömningen</a:t>
            </a:r>
          </a:p>
          <a:p>
            <a:pPr lvl="1"/>
            <a:r>
              <a:rPr lang="sv-SE" dirty="0"/>
              <a:t>Självskattning</a:t>
            </a:r>
          </a:p>
        </p:txBody>
      </p:sp>
    </p:spTree>
    <p:extLst>
      <p:ext uri="{BB962C8B-B14F-4D97-AF65-F5344CB8AC3E}">
        <p14:creationId xmlns:p14="http://schemas.microsoft.com/office/powerpoint/2010/main" val="2184567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intygande från dekaner och förvaltningschef?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b="1" dirty="0"/>
              <a:t>Riksrevisionen</a:t>
            </a:r>
            <a:endParaRPr lang="sv-SE" sz="1800" dirty="0"/>
          </a:p>
          <a:p>
            <a:pPr lvl="1"/>
            <a:r>
              <a:rPr lang="sv-SE" sz="1600" dirty="0"/>
              <a:t>Diskussioner kring grunderna för styrelsens intygande</a:t>
            </a:r>
          </a:p>
          <a:p>
            <a:r>
              <a:rPr lang="sv-SE" sz="1800" b="1" dirty="0"/>
              <a:t>Revisionsutskottet</a:t>
            </a:r>
            <a:r>
              <a:rPr lang="sv-SE" sz="1800" dirty="0"/>
              <a:t> och </a:t>
            </a:r>
            <a:r>
              <a:rPr lang="sv-SE" sz="1800" b="1" dirty="0"/>
              <a:t>universitetsstyrelsen</a:t>
            </a:r>
            <a:endParaRPr lang="sv-SE" sz="1800" dirty="0"/>
          </a:p>
          <a:p>
            <a:pPr lvl="1"/>
            <a:r>
              <a:rPr lang="sv-SE" sz="1600" dirty="0"/>
              <a:t>ledamöterna är externa och har inte inblick i hur verksamheten fungerar </a:t>
            </a:r>
          </a:p>
          <a:p>
            <a:pPr lvl="1"/>
            <a:r>
              <a:rPr lang="sv-SE" sz="1600" dirty="0"/>
              <a:t>de vill ha ett underlag som gör att de känner sig trygga att sätta sina signaturer</a:t>
            </a:r>
          </a:p>
          <a:p>
            <a:pPr lvl="1"/>
            <a:r>
              <a:rPr lang="sv-SE" sz="1600" dirty="0"/>
              <a:t>bra med verksamhetsnära bedömningar till stöd för deras övergripande bedömning</a:t>
            </a:r>
          </a:p>
        </p:txBody>
      </p:sp>
    </p:spTree>
    <p:extLst>
      <p:ext uri="{BB962C8B-B14F-4D97-AF65-F5344CB8AC3E}">
        <p14:creationId xmlns:p14="http://schemas.microsoft.com/office/powerpoint/2010/main" val="78517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Självskattning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Utgår från områden i FISK. </a:t>
            </a:r>
          </a:p>
          <a:p>
            <a:pPr lvl="1"/>
            <a:r>
              <a:rPr lang="sv-SE" dirty="0"/>
              <a:t>Intern styrning och kontroll (intern miljö)</a:t>
            </a:r>
          </a:p>
          <a:p>
            <a:pPr lvl="1"/>
            <a:r>
              <a:rPr lang="sv-SE" dirty="0"/>
              <a:t>Riskanalys</a:t>
            </a:r>
          </a:p>
          <a:p>
            <a:pPr lvl="1"/>
            <a:r>
              <a:rPr lang="sv-SE" dirty="0"/>
              <a:t>Åtgärder</a:t>
            </a:r>
          </a:p>
          <a:p>
            <a:pPr lvl="1"/>
            <a:r>
              <a:rPr lang="sv-SE" dirty="0"/>
              <a:t>Uppföljning och dokumentation</a:t>
            </a:r>
          </a:p>
          <a:p>
            <a:pPr lvl="1"/>
            <a:r>
              <a:rPr lang="sv-SE" dirty="0"/>
              <a:t>Dialog mellan nivåer</a:t>
            </a:r>
          </a:p>
          <a:p>
            <a:r>
              <a:rPr lang="sv-SE" dirty="0"/>
              <a:t>Påståendena beskriver ett ”bästa läge” och har två bedömningsnivåer</a:t>
            </a:r>
          </a:p>
          <a:p>
            <a:pPr lvl="1"/>
            <a:r>
              <a:rPr lang="sv-SE" dirty="0"/>
              <a:t>”Ja” - påståendet stämmer i </a:t>
            </a:r>
            <a:r>
              <a:rPr lang="sv-SE" u="sng" dirty="0"/>
              <a:t>allt väsentligt</a:t>
            </a:r>
          </a:p>
          <a:p>
            <a:pPr lvl="1"/>
            <a:r>
              <a:rPr lang="sv-SE" dirty="0"/>
              <a:t>”Nej” - vad bör förbättras? Även om man svarar ”Nej” på något/några påståenden behöver det inte innebära att det har funnits brister i den interna styrningen och kontrollen.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398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7514C0-AD83-C41E-F588-12FCE706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nu?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7B7F03-F12E-801B-797D-9DF429231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Information (inkl. utfall av kontrollaktiviteter) inhämtas från prefekter och avdelningschefer.</a:t>
            </a:r>
          </a:p>
          <a:p>
            <a:pPr lvl="0"/>
            <a:r>
              <a:rPr lang="sv-SE" dirty="0"/>
              <a:t>Hur information inhämtas får dekaner och förvaltningschef själva avgöra. </a:t>
            </a:r>
          </a:p>
          <a:p>
            <a:pPr lvl="0"/>
            <a:r>
              <a:rPr lang="sv-SE" dirty="0"/>
              <a:t>Slutet av december 2024/början av januari 2025</a:t>
            </a:r>
          </a:p>
        </p:txBody>
      </p:sp>
    </p:spTree>
    <p:extLst>
      <p:ext uri="{BB962C8B-B14F-4D97-AF65-F5344CB8AC3E}">
        <p14:creationId xmlns:p14="http://schemas.microsoft.com/office/powerpoint/2010/main" val="35652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4209D3-A0E5-0ABC-B156-662F3869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Underlag för bedömning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423117-B790-BC5B-68D2-0410EFB84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Intern styr- och kontrollmiljö</a:t>
            </a:r>
          </a:p>
          <a:p>
            <a:pPr lvl="1"/>
            <a:r>
              <a:rPr lang="sv-SE" sz="1600" dirty="0"/>
              <a:t>Hur verksamheten är strukturerad</a:t>
            </a:r>
          </a:p>
          <a:p>
            <a:pPr lvl="1"/>
            <a:r>
              <a:rPr lang="sv-SE" sz="1600" dirty="0"/>
              <a:t>Hur arbetsuppgifter och ansvar fördelas</a:t>
            </a:r>
          </a:p>
          <a:p>
            <a:pPr lvl="1"/>
            <a:r>
              <a:rPr lang="sv-SE" sz="1600" dirty="0"/>
              <a:t>Hur ledningen väljer att styra och leda verksamheten; planering och uppföljning (ledarskap)</a:t>
            </a:r>
          </a:p>
          <a:p>
            <a:pPr lvl="1"/>
            <a:r>
              <a:rPr lang="sv-SE" sz="1600" dirty="0"/>
              <a:t>Hur medarbetare tar till sig om omsätter styrning och ledning (medarbetarskap)</a:t>
            </a:r>
          </a:p>
          <a:p>
            <a:pPr lvl="1"/>
            <a:r>
              <a:rPr lang="sv-SE" sz="1600" dirty="0"/>
              <a:t>Hur information och beslut förmedlas och kommuniceras</a:t>
            </a:r>
          </a:p>
          <a:p>
            <a:r>
              <a:rPr lang="sv-SE" dirty="0"/>
              <a:t>Riskanalys</a:t>
            </a:r>
          </a:p>
          <a:p>
            <a:pPr lvl="1"/>
            <a:r>
              <a:rPr lang="sv-SE" sz="1600" dirty="0"/>
              <a:t>Hur väsentliga risker identifieras</a:t>
            </a:r>
          </a:p>
          <a:p>
            <a:pPr lvl="1"/>
            <a:r>
              <a:rPr lang="sv-SE" sz="1600" dirty="0"/>
              <a:t>Samsyn kring väsentliga risker</a:t>
            </a:r>
          </a:p>
          <a:p>
            <a:pPr lvl="1"/>
            <a:r>
              <a:rPr lang="sv-SE" sz="1600" dirty="0"/>
              <a:t>Kunskap, förståelse och förmåga att tillämpa grundläggande principer och normer när det gäller korruption och andra oegentligheter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00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5DE190-3F71-098A-2B23-9AF6C552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1079161"/>
            <a:ext cx="10550525" cy="652145"/>
          </a:xfrm>
        </p:spPr>
        <p:txBody>
          <a:bodyPr/>
          <a:lstStyle/>
          <a:p>
            <a:r>
              <a:rPr lang="sv-SE" dirty="0"/>
              <a:t>Underlag för bedömning forts.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2B728F-6A2F-CCAD-B4FD-F01814B4A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1731307"/>
            <a:ext cx="10550525" cy="4342786"/>
          </a:xfrm>
        </p:spPr>
        <p:txBody>
          <a:bodyPr/>
          <a:lstStyle/>
          <a:p>
            <a:r>
              <a:rPr lang="sv-SE" dirty="0"/>
              <a:t>Åtgärder och kontrollaktiviteter</a:t>
            </a:r>
          </a:p>
          <a:p>
            <a:pPr lvl="1"/>
            <a:r>
              <a:rPr lang="sv-SE" sz="1600" dirty="0"/>
              <a:t>Fastställt åtgärder, hantering och ansvarig kopplat till risker</a:t>
            </a:r>
          </a:p>
          <a:p>
            <a:pPr lvl="1"/>
            <a:r>
              <a:rPr lang="sv-SE" sz="1600" dirty="0"/>
              <a:t>Löpande kontrollaktiviteter för att upptäcka, åtgärda och förebygga fel</a:t>
            </a:r>
          </a:p>
          <a:p>
            <a:pPr lvl="2"/>
            <a:r>
              <a:rPr lang="sv-SE" sz="1400" dirty="0"/>
              <a:t>Medarbetare (bisysslor, ekonomiska transaktioner, reseräkningar, utlägg)</a:t>
            </a:r>
          </a:p>
          <a:p>
            <a:pPr lvl="2"/>
            <a:r>
              <a:rPr lang="sv-SE" sz="1400" dirty="0"/>
              <a:t>Ekonomiadministration (leverantörsregister, manuella utbetalningar, representation, </a:t>
            </a:r>
            <a:r>
              <a:rPr lang="sv-SE" sz="1400" dirty="0" err="1"/>
              <a:t>blufföretag</a:t>
            </a:r>
            <a:r>
              <a:rPr lang="sv-SE" sz="1400" dirty="0"/>
              <a:t>)</a:t>
            </a:r>
          </a:p>
          <a:p>
            <a:pPr lvl="2"/>
            <a:r>
              <a:rPr lang="sv-SE" sz="1400" dirty="0"/>
              <a:t>Upphandling (Regelefterlevnad, </a:t>
            </a:r>
            <a:r>
              <a:rPr lang="sv-SE" sz="1400" dirty="0" err="1"/>
              <a:t>avtalstrohet</a:t>
            </a:r>
            <a:r>
              <a:rPr lang="sv-SE" sz="1400" dirty="0"/>
              <a:t> och inköp, firmateckning)</a:t>
            </a:r>
          </a:p>
          <a:p>
            <a:pPr lvl="2"/>
            <a:r>
              <a:rPr lang="sv-SE" sz="1400" dirty="0"/>
              <a:t>Utbildningsadministration (Ladok, tillgodoräknande, antagning)</a:t>
            </a:r>
          </a:p>
          <a:p>
            <a:pPr lvl="1"/>
            <a:r>
              <a:rPr lang="sv-SE" sz="1600" dirty="0"/>
              <a:t>Resultat av granskningar tas om hand på ett konstruktivt sätt </a:t>
            </a:r>
          </a:p>
          <a:p>
            <a:r>
              <a:rPr lang="sv-SE" dirty="0"/>
              <a:t>Uppföljning (</a:t>
            </a:r>
            <a:r>
              <a:rPr lang="sv-SE" dirty="0" err="1"/>
              <a:t>inkl</a:t>
            </a:r>
            <a:r>
              <a:rPr lang="sv-SE" dirty="0"/>
              <a:t> dialog) och dokumentation </a:t>
            </a:r>
          </a:p>
          <a:p>
            <a:pPr lvl="1"/>
            <a:r>
              <a:rPr lang="sv-SE" sz="1600" dirty="0"/>
              <a:t>Process för uppföljning och dokumentation </a:t>
            </a:r>
          </a:p>
          <a:p>
            <a:pPr lvl="1"/>
            <a:r>
              <a:rPr lang="sv-SE" sz="1600" dirty="0"/>
              <a:t>Process för information och kommunikation inklusive rapportering till/från medarbetare och chef/prefekt</a:t>
            </a:r>
          </a:p>
          <a:p>
            <a:pPr lvl="2"/>
            <a:r>
              <a:rPr lang="sv-SE" sz="1400" dirty="0"/>
              <a:t>tillräcklig information för att kunna fatta rätta beslut och göra rätt prioriteringar</a:t>
            </a:r>
          </a:p>
          <a:p>
            <a:pPr lvl="2"/>
            <a:r>
              <a:rPr lang="sv-SE" sz="1400" dirty="0"/>
              <a:t>upplyst ledning om samtliga kända fall av systematiska och/eller avsiktliga överträdelser av lagar, förordningar och andra regler</a:t>
            </a:r>
          </a:p>
          <a:p>
            <a:pPr lvl="2"/>
            <a:r>
              <a:rPr lang="sv-SE" sz="1400" dirty="0"/>
              <a:t>lämnat all information till ledningen om påstådda eller misstänkta oegentligheter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29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</TotalTime>
  <Words>646</Words>
  <Application>Microsoft Office PowerPoint</Application>
  <PresentationFormat>Bredbild</PresentationFormat>
  <Paragraphs>68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Bedömning och självskattning</vt:lpstr>
      <vt:lpstr>En del av Mittuniversitetets process för intern styrning och kontroll </vt:lpstr>
      <vt:lpstr>Förordningen för intern styrning och kontroll (FISK) samt förordningen om myndigheters årsredovisning och budgetunderlag (FÅB)</vt:lpstr>
      <vt:lpstr>Underlag för universitetsstyrelsens intygande</vt:lpstr>
      <vt:lpstr>Varför intygande från dekaner och förvaltningschef?</vt:lpstr>
      <vt:lpstr>Självskattning</vt:lpstr>
      <vt:lpstr>Vad nu? </vt:lpstr>
      <vt:lpstr>Underlag för bedömning</vt:lpstr>
      <vt:lpstr>Underlag för bedömning forts.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Bedömning och självskattning</dc:title>
  <dc:creator>SomeroSörensen, Eva</dc:creator>
  <cp:lastModifiedBy>SomeroSörensen, Eva</cp:lastModifiedBy>
  <cp:revision>1</cp:revision>
  <cp:lastPrinted>2015-05-26T13:42:18Z</cp:lastPrinted>
  <dcterms:created xsi:type="dcterms:W3CDTF">2024-06-13T23:11:08Z</dcterms:created>
  <dcterms:modified xsi:type="dcterms:W3CDTF">2024-06-13T23:24:41Z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