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microsoft.com/office/2006/relationships/ui/userCustomization" Target="userCustomization/customUI.xml"/><Relationship Id="rId1" Type="http://schemas.openxmlformats.org/officeDocument/2006/relationships/officeDocument" Target="ppt/presentation.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87" r:id="rId2"/>
    <p:sldId id="288" r:id="rId3"/>
    <p:sldId id="289" r:id="rId4"/>
    <p:sldId id="290" r:id="rId5"/>
    <p:sldId id="291" r:id="rId6"/>
    <p:sldId id="292" r:id="rId7"/>
    <p:sldId id="293" r:id="rId8"/>
    <p:sldId id="294" r:id="rId9"/>
    <p:sldId id="283" r:id="rId1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8" autoAdjust="0"/>
    <p:restoredTop sz="94660" autoAdjust="0"/>
  </p:normalViewPr>
  <p:slideViewPr>
    <p:cSldViewPr snapToGrid="0">
      <p:cViewPr varScale="1">
        <p:scale>
          <a:sx n="116" d="100"/>
          <a:sy n="116" d="100"/>
        </p:scale>
        <p:origin x="84" y="36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F89CD7-9FE5-429F-B9E0-AA1946CCC9BD}" type="datetimeFigureOut">
              <a:rPr lang="sv-SE" smtClean="0"/>
              <a:t>2022-11-29</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7C2188-90C9-4DE2-9CC5-BA3A554B7687}" type="slidenum">
              <a:rPr lang="sv-SE" smtClean="0"/>
              <a:t>‹#›</a:t>
            </a:fld>
            <a:endParaRPr lang="sv-SE"/>
          </a:p>
        </p:txBody>
      </p:sp>
    </p:spTree>
    <p:extLst>
      <p:ext uri="{BB962C8B-B14F-4D97-AF65-F5344CB8AC3E}">
        <p14:creationId xmlns:p14="http://schemas.microsoft.com/office/powerpoint/2010/main" val="1524389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C7C2188-90C9-4DE2-9CC5-BA3A554B7687}" type="slidenum">
              <a:rPr lang="sv-SE" smtClean="0"/>
              <a:t>3</a:t>
            </a:fld>
            <a:endParaRPr lang="sv-SE"/>
          </a:p>
        </p:txBody>
      </p:sp>
    </p:spTree>
    <p:extLst>
      <p:ext uri="{BB962C8B-B14F-4D97-AF65-F5344CB8AC3E}">
        <p14:creationId xmlns:p14="http://schemas.microsoft.com/office/powerpoint/2010/main" val="6851006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C7C2188-90C9-4DE2-9CC5-BA3A554B7687}" type="slidenum">
              <a:rPr lang="sv-SE" smtClean="0"/>
              <a:t>4</a:t>
            </a:fld>
            <a:endParaRPr lang="sv-SE"/>
          </a:p>
        </p:txBody>
      </p:sp>
    </p:spTree>
    <p:extLst>
      <p:ext uri="{BB962C8B-B14F-4D97-AF65-F5344CB8AC3E}">
        <p14:creationId xmlns:p14="http://schemas.microsoft.com/office/powerpoint/2010/main" val="26706883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C7C2188-90C9-4DE2-9CC5-BA3A554B7687}" type="slidenum">
              <a:rPr lang="sv-SE" smtClean="0"/>
              <a:t>5</a:t>
            </a:fld>
            <a:endParaRPr lang="sv-SE"/>
          </a:p>
        </p:txBody>
      </p:sp>
    </p:spTree>
    <p:extLst>
      <p:ext uri="{BB962C8B-B14F-4D97-AF65-F5344CB8AC3E}">
        <p14:creationId xmlns:p14="http://schemas.microsoft.com/office/powerpoint/2010/main" val="28131935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C7C2188-90C9-4DE2-9CC5-BA3A554B7687}" type="slidenum">
              <a:rPr lang="sv-SE" smtClean="0"/>
              <a:t>6</a:t>
            </a:fld>
            <a:endParaRPr lang="sv-SE"/>
          </a:p>
        </p:txBody>
      </p:sp>
    </p:spTree>
    <p:extLst>
      <p:ext uri="{BB962C8B-B14F-4D97-AF65-F5344CB8AC3E}">
        <p14:creationId xmlns:p14="http://schemas.microsoft.com/office/powerpoint/2010/main" val="20838338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C7C2188-90C9-4DE2-9CC5-BA3A554B7687}" type="slidenum">
              <a:rPr lang="sv-SE" smtClean="0"/>
              <a:t>7</a:t>
            </a:fld>
            <a:endParaRPr lang="sv-SE"/>
          </a:p>
        </p:txBody>
      </p:sp>
    </p:spTree>
    <p:extLst>
      <p:ext uri="{BB962C8B-B14F-4D97-AF65-F5344CB8AC3E}">
        <p14:creationId xmlns:p14="http://schemas.microsoft.com/office/powerpoint/2010/main" val="42790479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C7C2188-90C9-4DE2-9CC5-BA3A554B7687}" type="slidenum">
              <a:rPr lang="sv-SE" smtClean="0"/>
              <a:t>8</a:t>
            </a:fld>
            <a:endParaRPr lang="sv-SE"/>
          </a:p>
        </p:txBody>
      </p:sp>
    </p:spTree>
    <p:extLst>
      <p:ext uri="{BB962C8B-B14F-4D97-AF65-F5344CB8AC3E}">
        <p14:creationId xmlns:p14="http://schemas.microsoft.com/office/powerpoint/2010/main" val="15263910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C7C2188-90C9-4DE2-9CC5-BA3A554B7687}" type="slidenum">
              <a:rPr lang="sv-SE" smtClean="0"/>
              <a:t>9</a:t>
            </a:fld>
            <a:endParaRPr lang="sv-SE"/>
          </a:p>
        </p:txBody>
      </p:sp>
    </p:spTree>
    <p:extLst>
      <p:ext uri="{BB962C8B-B14F-4D97-AF65-F5344CB8AC3E}">
        <p14:creationId xmlns:p14="http://schemas.microsoft.com/office/powerpoint/2010/main" val="38168300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1522199" y="1360800"/>
            <a:ext cx="9831600" cy="691957"/>
          </a:xfrm>
        </p:spPr>
        <p:txBody>
          <a:bodyPr anchor="t">
            <a:noAutofit/>
          </a:bodyPr>
          <a:lstStyle>
            <a:lvl1pPr algn="l">
              <a:lnSpc>
                <a:spcPct val="100000"/>
              </a:lnSpc>
              <a:defRPr sz="3800" b="1" baseline="0">
                <a:solidFill>
                  <a:schemeClr val="accent1"/>
                </a:solidFill>
              </a:defRPr>
            </a:lvl1pPr>
          </a:lstStyle>
          <a:p>
            <a:r>
              <a:rPr lang="sv-SE" dirty="0"/>
              <a:t>Stor rubrik</a:t>
            </a:r>
          </a:p>
        </p:txBody>
      </p:sp>
      <p:sp>
        <p:nvSpPr>
          <p:cNvPr id="3" name="Underrubrik 2"/>
          <p:cNvSpPr>
            <a:spLocks noGrp="1"/>
          </p:cNvSpPr>
          <p:nvPr>
            <p:ph type="subTitle" idx="1" hasCustomPrompt="1"/>
          </p:nvPr>
        </p:nvSpPr>
        <p:spPr>
          <a:xfrm>
            <a:off x="1522199" y="2208554"/>
            <a:ext cx="9831601" cy="788400"/>
          </a:xfrm>
        </p:spPr>
        <p:txBody>
          <a:bodyPr>
            <a:noAutofit/>
          </a:bodyPr>
          <a:lstStyle>
            <a:lvl1pPr marL="0" indent="0" algn="l">
              <a:lnSpc>
                <a:spcPct val="100000"/>
              </a:lnSpc>
              <a:buNone/>
              <a:defRPr sz="2200" b="1">
                <a:solidFill>
                  <a:schemeClr val="accent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a:t>
            </a:r>
          </a:p>
        </p:txBody>
      </p:sp>
      <p:sp>
        <p:nvSpPr>
          <p:cNvPr id="5" name="Platshållare för sidfot 4"/>
          <p:cNvSpPr>
            <a:spLocks noGrp="1"/>
          </p:cNvSpPr>
          <p:nvPr>
            <p:ph type="ftr" sz="quarter" idx="11"/>
          </p:nvPr>
        </p:nvSpPr>
        <p:spPr/>
        <p:txBody>
          <a:bodyPr/>
          <a:lstStyle/>
          <a:p>
            <a:endParaRPr lang="sv-SE" dirty="0"/>
          </a:p>
        </p:txBody>
      </p:sp>
      <p:sp>
        <p:nvSpPr>
          <p:cNvPr id="4" name="Platshållare för datum 3"/>
          <p:cNvSpPr>
            <a:spLocks noGrp="1"/>
          </p:cNvSpPr>
          <p:nvPr>
            <p:ph type="dt" sz="half" idx="10"/>
          </p:nvPr>
        </p:nvSpPr>
        <p:spPr/>
        <p:txBody>
          <a:bodyPr/>
          <a:lstStyle/>
          <a:p>
            <a:fld id="{2D44CBEE-E6DE-47E3-981B-80C11ECF5B1C}" type="datetimeFigureOut">
              <a:rPr lang="sv-SE" smtClean="0"/>
              <a:pPr/>
              <a:t>2022-11-29</a:t>
            </a:fld>
            <a:endParaRPr lang="sv-SE" dirty="0"/>
          </a:p>
        </p:txBody>
      </p:sp>
      <p:sp>
        <p:nvSpPr>
          <p:cNvPr id="6" name="Platshållare för bildnummer 5"/>
          <p:cNvSpPr>
            <a:spLocks noGrp="1"/>
          </p:cNvSpPr>
          <p:nvPr>
            <p:ph type="sldNum" sz="quarter" idx="12"/>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3059736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ubrik med två bilder">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838800" y="1542415"/>
            <a:ext cx="10514999" cy="652145"/>
          </a:xfrm>
        </p:spPr>
        <p:txBody>
          <a:bodyPr/>
          <a:lstStyle>
            <a:lvl1pPr>
              <a:defRPr/>
            </a:lvl1pPr>
          </a:lstStyle>
          <a:p>
            <a:r>
              <a:rPr lang="sv-SE" dirty="0"/>
              <a:t>Mindre rubrik</a:t>
            </a:r>
          </a:p>
        </p:txBody>
      </p:sp>
      <p:sp>
        <p:nvSpPr>
          <p:cNvPr id="13" name="Platshållare för bild 12"/>
          <p:cNvSpPr>
            <a:spLocks noGrp="1"/>
          </p:cNvSpPr>
          <p:nvPr>
            <p:ph type="pic" sz="quarter" idx="14"/>
          </p:nvPr>
        </p:nvSpPr>
        <p:spPr>
          <a:xfrm>
            <a:off x="6174000" y="2241462"/>
            <a:ext cx="5180400" cy="3942000"/>
          </a:xfrm>
        </p:spPr>
        <p:txBody>
          <a:bodyPr/>
          <a:lstStyle/>
          <a:p>
            <a:r>
              <a:rPr lang="sv-SE"/>
              <a:t>Klicka på ikonen för att lägga till en bild</a:t>
            </a:r>
          </a:p>
        </p:txBody>
      </p:sp>
      <p:sp>
        <p:nvSpPr>
          <p:cNvPr id="8" name="Platshållare för bild 12"/>
          <p:cNvSpPr>
            <a:spLocks noGrp="1"/>
          </p:cNvSpPr>
          <p:nvPr>
            <p:ph type="pic" sz="quarter" idx="15"/>
          </p:nvPr>
        </p:nvSpPr>
        <p:spPr>
          <a:xfrm>
            <a:off x="838800" y="2235600"/>
            <a:ext cx="5180400" cy="3942000"/>
          </a:xfrm>
        </p:spPr>
        <p:txBody>
          <a:bodyPr/>
          <a:lstStyle/>
          <a:p>
            <a:r>
              <a:rPr lang="sv-SE"/>
              <a:t>Klicka på ikonen för att lägga till en bild</a:t>
            </a:r>
            <a:endParaRPr lang="sv-SE" dirty="0"/>
          </a:p>
        </p:txBody>
      </p:sp>
      <p:sp>
        <p:nvSpPr>
          <p:cNvPr id="4" name="Platshållare för sidfot 3"/>
          <p:cNvSpPr>
            <a:spLocks noGrp="1"/>
          </p:cNvSpPr>
          <p:nvPr>
            <p:ph type="ftr" sz="quarter" idx="17"/>
          </p:nvPr>
        </p:nvSpPr>
        <p:spPr/>
        <p:txBody>
          <a:bodyPr/>
          <a:lstStyle/>
          <a:p>
            <a:endParaRPr lang="sv-SE" dirty="0"/>
          </a:p>
        </p:txBody>
      </p:sp>
      <p:sp>
        <p:nvSpPr>
          <p:cNvPr id="3" name="Platshållare för datum 2"/>
          <p:cNvSpPr>
            <a:spLocks noGrp="1"/>
          </p:cNvSpPr>
          <p:nvPr>
            <p:ph type="dt" sz="half" idx="16"/>
          </p:nvPr>
        </p:nvSpPr>
        <p:spPr/>
        <p:txBody>
          <a:bodyPr/>
          <a:lstStyle/>
          <a:p>
            <a:fld id="{2D44CBEE-E6DE-47E3-981B-80C11ECF5B1C}" type="datetimeFigureOut">
              <a:rPr lang="sv-SE" smtClean="0"/>
              <a:pPr/>
              <a:t>2022-11-29</a:t>
            </a:fld>
            <a:endParaRPr lang="sv-SE" dirty="0"/>
          </a:p>
        </p:txBody>
      </p:sp>
      <p:sp>
        <p:nvSpPr>
          <p:cNvPr id="5" name="Platshållare för bildnummer 4"/>
          <p:cNvSpPr>
            <a:spLocks noGrp="1"/>
          </p:cNvSpPr>
          <p:nvPr>
            <p:ph type="sldNum" sz="quarter" idx="18"/>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3962609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8800" y="1540800"/>
            <a:ext cx="10514999" cy="574296"/>
          </a:xfrm>
        </p:spPr>
        <p:txBody>
          <a:bodyPr/>
          <a:lstStyle/>
          <a:p>
            <a:r>
              <a:rPr lang="sv-SE"/>
              <a:t>Klicka här för att ändra mall för rubrikformat</a:t>
            </a:r>
            <a:endParaRPr lang="sv-SE" dirty="0"/>
          </a:p>
        </p:txBody>
      </p:sp>
      <p:sp>
        <p:nvSpPr>
          <p:cNvPr id="3" name="Platshållare för text 2"/>
          <p:cNvSpPr>
            <a:spLocks noGrp="1"/>
          </p:cNvSpPr>
          <p:nvPr>
            <p:ph type="body" idx="1"/>
          </p:nvPr>
        </p:nvSpPr>
        <p:spPr>
          <a:xfrm>
            <a:off x="838800" y="2235600"/>
            <a:ext cx="5157787" cy="823912"/>
          </a:xfrm>
        </p:spPr>
        <p:txBody>
          <a:bodyPr anchor="b">
            <a:no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838800" y="3180015"/>
            <a:ext cx="5158800" cy="300964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text 4"/>
          <p:cNvSpPr>
            <a:spLocks noGrp="1"/>
          </p:cNvSpPr>
          <p:nvPr>
            <p:ph type="body" sz="quarter" idx="3"/>
          </p:nvPr>
        </p:nvSpPr>
        <p:spPr>
          <a:xfrm>
            <a:off x="6174000" y="2235599"/>
            <a:ext cx="5158800" cy="823912"/>
          </a:xfrm>
        </p:spPr>
        <p:txBody>
          <a:bodyPr anchor="b">
            <a:no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74000" y="3180014"/>
            <a:ext cx="5158800" cy="300964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8" name="Platshållare för sidfot 7"/>
          <p:cNvSpPr>
            <a:spLocks noGrp="1"/>
          </p:cNvSpPr>
          <p:nvPr>
            <p:ph type="ftr" sz="quarter" idx="11"/>
          </p:nvPr>
        </p:nvSpPr>
        <p:spPr/>
        <p:txBody>
          <a:bodyPr/>
          <a:lstStyle/>
          <a:p>
            <a:endParaRPr lang="sv-SE" dirty="0"/>
          </a:p>
        </p:txBody>
      </p:sp>
      <p:sp>
        <p:nvSpPr>
          <p:cNvPr id="7" name="Platshållare för datum 6"/>
          <p:cNvSpPr>
            <a:spLocks noGrp="1"/>
          </p:cNvSpPr>
          <p:nvPr>
            <p:ph type="dt" sz="half" idx="10"/>
          </p:nvPr>
        </p:nvSpPr>
        <p:spPr/>
        <p:txBody>
          <a:bodyPr/>
          <a:lstStyle/>
          <a:p>
            <a:fld id="{2D44CBEE-E6DE-47E3-981B-80C11ECF5B1C}" type="datetimeFigureOut">
              <a:rPr lang="sv-SE" smtClean="0"/>
              <a:pPr/>
              <a:t>2022-11-29</a:t>
            </a:fld>
            <a:endParaRPr lang="sv-SE" dirty="0"/>
          </a:p>
        </p:txBody>
      </p:sp>
      <p:sp>
        <p:nvSpPr>
          <p:cNvPr id="9" name="Platshållare för bildnummer 8"/>
          <p:cNvSpPr>
            <a:spLocks noGrp="1"/>
          </p:cNvSpPr>
          <p:nvPr>
            <p:ph type="sldNum" sz="quarter" idx="12"/>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3992348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6" name="Rubrik 1"/>
          <p:cNvSpPr>
            <a:spLocks noGrp="1"/>
          </p:cNvSpPr>
          <p:nvPr>
            <p:ph type="title"/>
          </p:nvPr>
        </p:nvSpPr>
        <p:spPr>
          <a:xfrm>
            <a:off x="838800" y="1540800"/>
            <a:ext cx="10528878" cy="736844"/>
          </a:xfrm>
        </p:spPr>
        <p:txBody>
          <a:bodyPr/>
          <a:lstStyle/>
          <a:p>
            <a:r>
              <a:rPr lang="sv-SE"/>
              <a:t>Klicka här för att ändra mall för rubrikformat</a:t>
            </a:r>
            <a:endParaRPr lang="sv-SE" dirty="0"/>
          </a:p>
        </p:txBody>
      </p:sp>
      <p:sp>
        <p:nvSpPr>
          <p:cNvPr id="3" name="Platshållare för sidfot 2"/>
          <p:cNvSpPr>
            <a:spLocks noGrp="1"/>
          </p:cNvSpPr>
          <p:nvPr>
            <p:ph type="ftr" sz="quarter" idx="11"/>
          </p:nvPr>
        </p:nvSpPr>
        <p:spPr/>
        <p:txBody>
          <a:bodyPr/>
          <a:lstStyle/>
          <a:p>
            <a:endParaRPr lang="sv-SE" dirty="0"/>
          </a:p>
        </p:txBody>
      </p:sp>
      <p:sp>
        <p:nvSpPr>
          <p:cNvPr id="2" name="Platshållare för datum 1"/>
          <p:cNvSpPr>
            <a:spLocks noGrp="1"/>
          </p:cNvSpPr>
          <p:nvPr>
            <p:ph type="dt" sz="half" idx="10"/>
          </p:nvPr>
        </p:nvSpPr>
        <p:spPr/>
        <p:txBody>
          <a:bodyPr/>
          <a:lstStyle/>
          <a:p>
            <a:fld id="{2D44CBEE-E6DE-47E3-981B-80C11ECF5B1C}" type="datetimeFigureOut">
              <a:rPr lang="sv-SE" smtClean="0"/>
              <a:pPr/>
              <a:t>2022-11-29</a:t>
            </a:fld>
            <a:endParaRPr lang="sv-SE" dirty="0"/>
          </a:p>
        </p:txBody>
      </p:sp>
      <p:sp>
        <p:nvSpPr>
          <p:cNvPr id="4" name="Platshållare för bildnummer 3"/>
          <p:cNvSpPr>
            <a:spLocks noGrp="1"/>
          </p:cNvSpPr>
          <p:nvPr>
            <p:ph type="sldNum" sz="quarter" idx="12"/>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17044366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9992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Rubrik med bild">
    <p:spTree>
      <p:nvGrpSpPr>
        <p:cNvPr id="1" name=""/>
        <p:cNvGrpSpPr/>
        <p:nvPr/>
      </p:nvGrpSpPr>
      <p:grpSpPr>
        <a:xfrm>
          <a:off x="0" y="0"/>
          <a:ext cx="0" cy="0"/>
          <a:chOff x="0" y="0"/>
          <a:chExt cx="0" cy="0"/>
        </a:xfrm>
      </p:grpSpPr>
      <p:sp>
        <p:nvSpPr>
          <p:cNvPr id="3" name="Rubrik 2"/>
          <p:cNvSpPr>
            <a:spLocks noGrp="1"/>
          </p:cNvSpPr>
          <p:nvPr>
            <p:ph type="title" hasCustomPrompt="1"/>
          </p:nvPr>
        </p:nvSpPr>
        <p:spPr>
          <a:xfrm>
            <a:off x="1524000" y="1360799"/>
            <a:ext cx="9829801" cy="691200"/>
          </a:xfrm>
        </p:spPr>
        <p:txBody>
          <a:bodyPr>
            <a:noAutofit/>
          </a:bodyPr>
          <a:lstStyle>
            <a:lvl1pPr>
              <a:lnSpc>
                <a:spcPct val="100000"/>
              </a:lnSpc>
              <a:defRPr sz="3800"/>
            </a:lvl1pPr>
          </a:lstStyle>
          <a:p>
            <a:r>
              <a:rPr lang="sv-SE" dirty="0"/>
              <a:t>Stor rubrik </a:t>
            </a:r>
          </a:p>
        </p:txBody>
      </p:sp>
      <p:sp>
        <p:nvSpPr>
          <p:cNvPr id="6" name="Underrubrik 2"/>
          <p:cNvSpPr>
            <a:spLocks noGrp="1"/>
          </p:cNvSpPr>
          <p:nvPr>
            <p:ph type="subTitle" idx="1" hasCustomPrompt="1"/>
          </p:nvPr>
        </p:nvSpPr>
        <p:spPr>
          <a:xfrm>
            <a:off x="1524000" y="2208554"/>
            <a:ext cx="9829800" cy="788400"/>
          </a:xfrm>
        </p:spPr>
        <p:txBody>
          <a:bodyPr>
            <a:noAutofit/>
          </a:bodyPr>
          <a:lstStyle>
            <a:lvl1pPr marL="0" indent="0" algn="l">
              <a:lnSpc>
                <a:spcPct val="100000"/>
              </a:lnSpc>
              <a:buNone/>
              <a:defRPr sz="2200" b="1">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a:t>
            </a:r>
          </a:p>
        </p:txBody>
      </p:sp>
      <p:sp>
        <p:nvSpPr>
          <p:cNvPr id="9" name="Platshållare för bild 8"/>
          <p:cNvSpPr>
            <a:spLocks noGrp="1"/>
          </p:cNvSpPr>
          <p:nvPr>
            <p:ph type="pic" sz="quarter" idx="13"/>
          </p:nvPr>
        </p:nvSpPr>
        <p:spPr>
          <a:xfrm>
            <a:off x="0" y="3438000"/>
            <a:ext cx="12192000" cy="3420000"/>
          </a:xfrm>
        </p:spPr>
        <p:txBody>
          <a:bodyPr/>
          <a:lstStyle/>
          <a:p>
            <a:r>
              <a:rPr lang="sv-SE"/>
              <a:t>Klicka på ikonen för att lägga till en bild</a:t>
            </a:r>
            <a:endParaRPr lang="sv-SE" dirty="0"/>
          </a:p>
        </p:txBody>
      </p:sp>
      <p:pic>
        <p:nvPicPr>
          <p:cNvPr id="10" name="107192D2-3778-4ECE-8BEC-1F42874D3F29" descr="Logotyp Mittuniversitetet.">
            <a:extLst>
              <a:ext uri="{FF2B5EF4-FFF2-40B4-BE49-F238E27FC236}">
                <a16:creationId xmlns:a16="http://schemas.microsoft.com/office/drawing/2014/main" id="{F153BBE9-5AB6-41B8-B5C1-4E7AC01B724A}"/>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080000" y="360000"/>
            <a:ext cx="1565081"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3152219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 med platta">
    <p:spTree>
      <p:nvGrpSpPr>
        <p:cNvPr id="1" name=""/>
        <p:cNvGrpSpPr/>
        <p:nvPr/>
      </p:nvGrpSpPr>
      <p:grpSpPr>
        <a:xfrm>
          <a:off x="0" y="0"/>
          <a:ext cx="0" cy="0"/>
          <a:chOff x="0" y="0"/>
          <a:chExt cx="0" cy="0"/>
        </a:xfrm>
      </p:grpSpPr>
      <p:sp>
        <p:nvSpPr>
          <p:cNvPr id="5" name="Rubrik 1"/>
          <p:cNvSpPr>
            <a:spLocks noGrp="1"/>
          </p:cNvSpPr>
          <p:nvPr>
            <p:ph type="ctrTitle" hasCustomPrompt="1"/>
          </p:nvPr>
        </p:nvSpPr>
        <p:spPr>
          <a:xfrm>
            <a:off x="1524001" y="1359581"/>
            <a:ext cx="9829800" cy="691957"/>
          </a:xfrm>
        </p:spPr>
        <p:txBody>
          <a:bodyPr anchor="t">
            <a:noAutofit/>
          </a:bodyPr>
          <a:lstStyle>
            <a:lvl1pPr algn="l">
              <a:lnSpc>
                <a:spcPct val="100000"/>
              </a:lnSpc>
              <a:defRPr sz="3800" b="1" baseline="0">
                <a:solidFill>
                  <a:schemeClr val="tx1"/>
                </a:solidFill>
              </a:defRPr>
            </a:lvl1pPr>
          </a:lstStyle>
          <a:p>
            <a:r>
              <a:rPr lang="sv-SE" dirty="0"/>
              <a:t>Stor rubrik</a:t>
            </a:r>
          </a:p>
        </p:txBody>
      </p:sp>
      <p:sp>
        <p:nvSpPr>
          <p:cNvPr id="6" name="Underrubrik 2"/>
          <p:cNvSpPr>
            <a:spLocks noGrp="1"/>
          </p:cNvSpPr>
          <p:nvPr>
            <p:ph type="subTitle" idx="1" hasCustomPrompt="1"/>
          </p:nvPr>
        </p:nvSpPr>
        <p:spPr>
          <a:xfrm>
            <a:off x="1524001" y="2208554"/>
            <a:ext cx="9829799" cy="788400"/>
          </a:xfrm>
        </p:spPr>
        <p:txBody>
          <a:bodyPr>
            <a:noAutofit/>
          </a:bodyPr>
          <a:lstStyle>
            <a:lvl1pPr marL="0" indent="0" algn="l">
              <a:lnSpc>
                <a:spcPct val="100000"/>
              </a:lnSpc>
              <a:buNone/>
              <a:defRPr sz="2200" b="1">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a:t>
            </a:r>
          </a:p>
        </p:txBody>
      </p:sp>
      <p:sp>
        <p:nvSpPr>
          <p:cNvPr id="4" name="Rektangel 3">
            <a:extLst>
              <a:ext uri="{C183D7F6-B498-43B3-948B-1728B52AA6E4}">
                <adec:decorative xmlns:adec="http://schemas.microsoft.com/office/drawing/2017/decorative" val="1"/>
              </a:ext>
            </a:extLst>
          </p:cNvPr>
          <p:cNvSpPr/>
          <p:nvPr userDrawn="1"/>
        </p:nvSpPr>
        <p:spPr>
          <a:xfrm>
            <a:off x="0" y="3474720"/>
            <a:ext cx="12192000" cy="342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83890735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838800" y="1540800"/>
            <a:ext cx="10550525" cy="652145"/>
          </a:xfrm>
        </p:spPr>
        <p:txBody>
          <a:bodyPr/>
          <a:lstStyle>
            <a:lvl1pPr>
              <a:defRPr/>
            </a:lvl1pPr>
          </a:lstStyle>
          <a:p>
            <a:r>
              <a:rPr lang="sv-SE" dirty="0"/>
              <a:t>Mindre rubrik</a:t>
            </a:r>
          </a:p>
        </p:txBody>
      </p:sp>
      <p:sp>
        <p:nvSpPr>
          <p:cNvPr id="3" name="Platshållare för innehåll 2"/>
          <p:cNvSpPr>
            <a:spLocks noGrp="1"/>
          </p:cNvSpPr>
          <p:nvPr>
            <p:ph idx="1"/>
          </p:nvPr>
        </p:nvSpPr>
        <p:spPr>
          <a:xfrm>
            <a:off x="838800" y="2237129"/>
            <a:ext cx="10550525" cy="3836963"/>
          </a:xfrm>
        </p:spPr>
        <p:txBody>
          <a:bodyPr/>
          <a:lstStyle>
            <a:lvl1pPr>
              <a:lnSpc>
                <a:spcPct val="100000"/>
              </a:lnSpc>
              <a:spcBef>
                <a:spcPts val="1500"/>
              </a:spcBef>
              <a:spcAft>
                <a:spcPts val="0"/>
              </a:spcAft>
              <a:defRPr/>
            </a:lvl1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4" name="Platshållare för datum 3"/>
          <p:cNvSpPr>
            <a:spLocks noGrp="1"/>
          </p:cNvSpPr>
          <p:nvPr>
            <p:ph type="dt" sz="half" idx="10"/>
          </p:nvPr>
        </p:nvSpPr>
        <p:spPr/>
        <p:txBody>
          <a:bodyPr/>
          <a:lstStyle/>
          <a:p>
            <a:fld id="{2D44CBEE-E6DE-47E3-981B-80C11ECF5B1C}" type="datetimeFigureOut">
              <a:rPr lang="sv-SE" smtClean="0"/>
              <a:pPr/>
              <a:t>2022-11-29</a:t>
            </a:fld>
            <a:endParaRPr lang="sv-SE" dirty="0"/>
          </a:p>
        </p:txBody>
      </p:sp>
      <p:sp>
        <p:nvSpPr>
          <p:cNvPr id="6" name="Platshållare för bildnummer 5"/>
          <p:cNvSpPr>
            <a:spLocks noGrp="1"/>
          </p:cNvSpPr>
          <p:nvPr>
            <p:ph type="sldNum" sz="quarter" idx="12"/>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663325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1522800" y="3020400"/>
            <a:ext cx="9831600" cy="1117846"/>
          </a:xfrm>
        </p:spPr>
        <p:txBody>
          <a:bodyPr anchor="t">
            <a:noAutofit/>
          </a:bodyPr>
          <a:lstStyle>
            <a:lvl1pPr>
              <a:lnSpc>
                <a:spcPct val="100000"/>
              </a:lnSpc>
              <a:defRPr sz="3800"/>
            </a:lvl1pPr>
          </a:lstStyle>
          <a:p>
            <a:r>
              <a:rPr lang="sv-SE"/>
              <a:t>Klicka här för att ändra mall för rubrikformat</a:t>
            </a:r>
            <a:endParaRPr lang="sv-SE" dirty="0"/>
          </a:p>
        </p:txBody>
      </p:sp>
      <p:sp>
        <p:nvSpPr>
          <p:cNvPr id="3" name="Platshållare för text 2"/>
          <p:cNvSpPr>
            <a:spLocks noGrp="1"/>
          </p:cNvSpPr>
          <p:nvPr>
            <p:ph type="body" idx="1"/>
          </p:nvPr>
        </p:nvSpPr>
        <p:spPr>
          <a:xfrm>
            <a:off x="1522800" y="4589464"/>
            <a:ext cx="9831600" cy="1107952"/>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5" name="Platshållare för sidfot 4"/>
          <p:cNvSpPr>
            <a:spLocks noGrp="1"/>
          </p:cNvSpPr>
          <p:nvPr>
            <p:ph type="ftr" sz="quarter" idx="11"/>
          </p:nvPr>
        </p:nvSpPr>
        <p:spPr/>
        <p:txBody>
          <a:bodyPr/>
          <a:lstStyle/>
          <a:p>
            <a:endParaRPr lang="sv-SE" dirty="0"/>
          </a:p>
        </p:txBody>
      </p:sp>
      <p:sp>
        <p:nvSpPr>
          <p:cNvPr id="4" name="Platshållare för datum 3"/>
          <p:cNvSpPr>
            <a:spLocks noGrp="1"/>
          </p:cNvSpPr>
          <p:nvPr>
            <p:ph type="dt" sz="half" idx="10"/>
          </p:nvPr>
        </p:nvSpPr>
        <p:spPr/>
        <p:txBody>
          <a:bodyPr/>
          <a:lstStyle/>
          <a:p>
            <a:fld id="{2D44CBEE-E6DE-47E3-981B-80C11ECF5B1C}" type="datetimeFigureOut">
              <a:rPr lang="sv-SE" smtClean="0"/>
              <a:pPr/>
              <a:t>2022-11-29</a:t>
            </a:fld>
            <a:endParaRPr lang="sv-SE" dirty="0"/>
          </a:p>
        </p:txBody>
      </p:sp>
      <p:sp>
        <p:nvSpPr>
          <p:cNvPr id="6" name="Platshållare för bildnummer 5"/>
          <p:cNvSpPr>
            <a:spLocks noGrp="1"/>
          </p:cNvSpPr>
          <p:nvPr>
            <p:ph type="sldNum" sz="quarter" idx="12"/>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4210942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med avsnitt">
    <p:spTree>
      <p:nvGrpSpPr>
        <p:cNvPr id="1" name=""/>
        <p:cNvGrpSpPr/>
        <p:nvPr/>
      </p:nvGrpSpPr>
      <p:grpSpPr>
        <a:xfrm>
          <a:off x="0" y="0"/>
          <a:ext cx="0" cy="0"/>
          <a:chOff x="0" y="0"/>
          <a:chExt cx="0" cy="0"/>
        </a:xfrm>
      </p:grpSpPr>
      <p:sp>
        <p:nvSpPr>
          <p:cNvPr id="7" name="Rektangel 6">
            <a:extLst>
              <a:ext uri="{C183D7F6-B498-43B3-948B-1728B52AA6E4}">
                <adec:decorative xmlns:adec="http://schemas.microsoft.com/office/drawing/2017/decorative" val="1"/>
              </a:ext>
            </a:extLst>
          </p:cNvPr>
          <p:cNvSpPr/>
          <p:nvPr userDrawn="1"/>
        </p:nvSpPr>
        <p:spPr>
          <a:xfrm>
            <a:off x="0" y="2358000"/>
            <a:ext cx="12192000" cy="450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hasCustomPrompt="1"/>
          </p:nvPr>
        </p:nvSpPr>
        <p:spPr>
          <a:xfrm>
            <a:off x="1522800" y="3021178"/>
            <a:ext cx="9831600" cy="1382378"/>
          </a:xfrm>
        </p:spPr>
        <p:txBody>
          <a:bodyPr anchor="t">
            <a:normAutofit/>
          </a:bodyPr>
          <a:lstStyle>
            <a:lvl1pPr>
              <a:defRPr sz="3800">
                <a:solidFill>
                  <a:schemeClr val="bg1"/>
                </a:solidFill>
              </a:defRPr>
            </a:lvl1pPr>
          </a:lstStyle>
          <a:p>
            <a:r>
              <a:rPr lang="sv-SE" dirty="0"/>
              <a:t>Avsnittsrubrik</a:t>
            </a:r>
          </a:p>
        </p:txBody>
      </p:sp>
    </p:spTree>
    <p:extLst>
      <p:ext uri="{BB962C8B-B14F-4D97-AF65-F5344CB8AC3E}">
        <p14:creationId xmlns:p14="http://schemas.microsoft.com/office/powerpoint/2010/main" val="2873357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838800" y="1542415"/>
            <a:ext cx="10514999" cy="652145"/>
          </a:xfrm>
        </p:spPr>
        <p:txBody>
          <a:bodyPr/>
          <a:lstStyle>
            <a:lvl1pPr>
              <a:defRPr/>
            </a:lvl1pPr>
          </a:lstStyle>
          <a:p>
            <a:r>
              <a:rPr lang="sv-SE" dirty="0"/>
              <a:t>Mindre rubrik</a:t>
            </a:r>
          </a:p>
        </p:txBody>
      </p:sp>
      <p:sp>
        <p:nvSpPr>
          <p:cNvPr id="3" name="Platshållare för innehåll 2"/>
          <p:cNvSpPr>
            <a:spLocks noGrp="1"/>
          </p:cNvSpPr>
          <p:nvPr>
            <p:ph sz="half" idx="1"/>
          </p:nvPr>
        </p:nvSpPr>
        <p:spPr>
          <a:xfrm>
            <a:off x="838800" y="2234708"/>
            <a:ext cx="5180400" cy="394225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3"/>
          <p:cNvSpPr>
            <a:spLocks noGrp="1"/>
          </p:cNvSpPr>
          <p:nvPr>
            <p:ph sz="half" idx="2"/>
          </p:nvPr>
        </p:nvSpPr>
        <p:spPr>
          <a:xfrm>
            <a:off x="6174000" y="2235600"/>
            <a:ext cx="5180400" cy="3942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5" name="Platshållare för datum 4"/>
          <p:cNvSpPr>
            <a:spLocks noGrp="1"/>
          </p:cNvSpPr>
          <p:nvPr>
            <p:ph type="dt" sz="half" idx="10"/>
          </p:nvPr>
        </p:nvSpPr>
        <p:spPr/>
        <p:txBody>
          <a:bodyPr/>
          <a:lstStyle/>
          <a:p>
            <a:fld id="{2D44CBEE-E6DE-47E3-981B-80C11ECF5B1C}" type="datetimeFigureOut">
              <a:rPr lang="sv-SE" smtClean="0"/>
              <a:pPr/>
              <a:t>2022-11-29</a:t>
            </a:fld>
            <a:endParaRPr lang="sv-SE" dirty="0"/>
          </a:p>
        </p:txBody>
      </p:sp>
      <p:sp>
        <p:nvSpPr>
          <p:cNvPr id="7" name="Platshållare för bildnummer 6"/>
          <p:cNvSpPr>
            <a:spLocks noGrp="1"/>
          </p:cNvSpPr>
          <p:nvPr>
            <p:ph type="sldNum" sz="quarter" idx="12"/>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3877273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 med bild och diagram">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838800" y="1542415"/>
            <a:ext cx="10514999" cy="652145"/>
          </a:xfrm>
        </p:spPr>
        <p:txBody>
          <a:bodyPr/>
          <a:lstStyle>
            <a:lvl1pPr>
              <a:defRPr/>
            </a:lvl1pPr>
          </a:lstStyle>
          <a:p>
            <a:r>
              <a:rPr lang="sv-SE" dirty="0"/>
              <a:t>Mindre rubrik</a:t>
            </a:r>
          </a:p>
        </p:txBody>
      </p:sp>
      <p:sp>
        <p:nvSpPr>
          <p:cNvPr id="3" name="Platshållare för innehåll 2"/>
          <p:cNvSpPr>
            <a:spLocks noGrp="1"/>
          </p:cNvSpPr>
          <p:nvPr>
            <p:ph sz="half" idx="1"/>
          </p:nvPr>
        </p:nvSpPr>
        <p:spPr>
          <a:xfrm>
            <a:off x="838800" y="2234708"/>
            <a:ext cx="5180400" cy="394225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1" name="Platshållare för diagram 10"/>
          <p:cNvSpPr>
            <a:spLocks noGrp="1"/>
          </p:cNvSpPr>
          <p:nvPr>
            <p:ph type="chart" sz="quarter" idx="13"/>
          </p:nvPr>
        </p:nvSpPr>
        <p:spPr>
          <a:xfrm>
            <a:off x="6174000" y="2234963"/>
            <a:ext cx="5180400" cy="3942000"/>
          </a:xfrm>
        </p:spPr>
        <p:txBody>
          <a:bodyPr/>
          <a:lstStyle/>
          <a:p>
            <a:r>
              <a:rPr lang="sv-SE"/>
              <a:t>Klicka på ikonen för att lägga till ett diagram</a:t>
            </a:r>
            <a:endParaRPr lang="sv-SE" dirty="0"/>
          </a:p>
        </p:txBody>
      </p:sp>
      <p:sp>
        <p:nvSpPr>
          <p:cNvPr id="5" name="Platshållare för sidfot 4"/>
          <p:cNvSpPr>
            <a:spLocks noGrp="1"/>
          </p:cNvSpPr>
          <p:nvPr>
            <p:ph type="ftr" sz="quarter" idx="15"/>
          </p:nvPr>
        </p:nvSpPr>
        <p:spPr/>
        <p:txBody>
          <a:bodyPr/>
          <a:lstStyle/>
          <a:p>
            <a:endParaRPr lang="sv-SE" dirty="0"/>
          </a:p>
        </p:txBody>
      </p:sp>
      <p:sp>
        <p:nvSpPr>
          <p:cNvPr id="4" name="Platshållare för datum 3"/>
          <p:cNvSpPr>
            <a:spLocks noGrp="1"/>
          </p:cNvSpPr>
          <p:nvPr>
            <p:ph type="dt" sz="half" idx="14"/>
          </p:nvPr>
        </p:nvSpPr>
        <p:spPr/>
        <p:txBody>
          <a:bodyPr/>
          <a:lstStyle/>
          <a:p>
            <a:fld id="{2D44CBEE-E6DE-47E3-981B-80C11ECF5B1C}" type="datetimeFigureOut">
              <a:rPr lang="sv-SE" smtClean="0"/>
              <a:pPr/>
              <a:t>2022-11-29</a:t>
            </a:fld>
            <a:endParaRPr lang="sv-SE" dirty="0"/>
          </a:p>
        </p:txBody>
      </p:sp>
      <p:sp>
        <p:nvSpPr>
          <p:cNvPr id="6" name="Platshållare för bildnummer 5"/>
          <p:cNvSpPr>
            <a:spLocks noGrp="1"/>
          </p:cNvSpPr>
          <p:nvPr>
            <p:ph type="sldNum" sz="quarter" idx="16"/>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1064992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ubrik med bild och tex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838800" y="1542415"/>
            <a:ext cx="10514999" cy="652145"/>
          </a:xfrm>
        </p:spPr>
        <p:txBody>
          <a:bodyPr/>
          <a:lstStyle>
            <a:lvl1pPr>
              <a:defRPr/>
            </a:lvl1pPr>
          </a:lstStyle>
          <a:p>
            <a:r>
              <a:rPr lang="sv-SE" dirty="0"/>
              <a:t>Mindre rubrik</a:t>
            </a:r>
          </a:p>
        </p:txBody>
      </p:sp>
      <p:sp>
        <p:nvSpPr>
          <p:cNvPr id="11" name="Platshållare för text 10"/>
          <p:cNvSpPr>
            <a:spLocks noGrp="1"/>
          </p:cNvSpPr>
          <p:nvPr>
            <p:ph type="body" sz="quarter" idx="13" hasCustomPrompt="1"/>
          </p:nvPr>
        </p:nvSpPr>
        <p:spPr>
          <a:xfrm>
            <a:off x="838800" y="2235599"/>
            <a:ext cx="5180400" cy="3942000"/>
          </a:xfrm>
        </p:spPr>
        <p:txBody>
          <a:bodyPr/>
          <a:lstStyle>
            <a:lvl1pPr marL="0" indent="0">
              <a:buNone/>
              <a:defRPr/>
            </a:lvl1pPr>
          </a:lstStyle>
          <a:p>
            <a:pPr lvl="0"/>
            <a:r>
              <a:rPr lang="sv-SE" dirty="0"/>
              <a:t>Bildtext</a:t>
            </a:r>
          </a:p>
        </p:txBody>
      </p:sp>
      <p:sp>
        <p:nvSpPr>
          <p:cNvPr id="13" name="Platshållare för bild 12"/>
          <p:cNvSpPr>
            <a:spLocks noGrp="1"/>
          </p:cNvSpPr>
          <p:nvPr>
            <p:ph type="pic" sz="quarter" idx="14"/>
          </p:nvPr>
        </p:nvSpPr>
        <p:spPr>
          <a:xfrm>
            <a:off x="6173999" y="2235599"/>
            <a:ext cx="5180400" cy="3942000"/>
          </a:xfrm>
        </p:spPr>
        <p:txBody>
          <a:bodyPr/>
          <a:lstStyle/>
          <a:p>
            <a:r>
              <a:rPr lang="sv-SE"/>
              <a:t>Klicka på ikonen för att lägga till en bild</a:t>
            </a:r>
          </a:p>
        </p:txBody>
      </p:sp>
      <p:sp>
        <p:nvSpPr>
          <p:cNvPr id="4" name="Platshållare för sidfot 3"/>
          <p:cNvSpPr>
            <a:spLocks noGrp="1"/>
          </p:cNvSpPr>
          <p:nvPr>
            <p:ph type="ftr" sz="quarter" idx="16"/>
          </p:nvPr>
        </p:nvSpPr>
        <p:spPr/>
        <p:txBody>
          <a:bodyPr/>
          <a:lstStyle/>
          <a:p>
            <a:endParaRPr lang="sv-SE" dirty="0"/>
          </a:p>
        </p:txBody>
      </p:sp>
      <p:sp>
        <p:nvSpPr>
          <p:cNvPr id="3" name="Platshållare för datum 2"/>
          <p:cNvSpPr>
            <a:spLocks noGrp="1"/>
          </p:cNvSpPr>
          <p:nvPr>
            <p:ph type="dt" sz="half" idx="15"/>
          </p:nvPr>
        </p:nvSpPr>
        <p:spPr/>
        <p:txBody>
          <a:bodyPr/>
          <a:lstStyle/>
          <a:p>
            <a:fld id="{2D44CBEE-E6DE-47E3-981B-80C11ECF5B1C}" type="datetimeFigureOut">
              <a:rPr lang="sv-SE" smtClean="0"/>
              <a:pPr/>
              <a:t>2022-11-29</a:t>
            </a:fld>
            <a:endParaRPr lang="sv-SE" dirty="0"/>
          </a:p>
        </p:txBody>
      </p:sp>
      <p:sp>
        <p:nvSpPr>
          <p:cNvPr id="5" name="Platshållare för bildnummer 4"/>
          <p:cNvSpPr>
            <a:spLocks noGrp="1"/>
          </p:cNvSpPr>
          <p:nvPr>
            <p:ph type="sldNum" sz="quarter" idx="17"/>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1114919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1524000" y="1542415"/>
            <a:ext cx="9829799" cy="652145"/>
          </a:xfrm>
          <a:prstGeom prst="rect">
            <a:avLst/>
          </a:prstGeom>
        </p:spPr>
        <p:txBody>
          <a:bodyPr vert="horz" lIns="91440" tIns="45720" rIns="91440" bIns="45720" rtlCol="0" anchor="t">
            <a:noAutofit/>
          </a:bodyPr>
          <a:lstStyle/>
          <a:p>
            <a:r>
              <a:rPr lang="sv-SE" dirty="0"/>
              <a:t>Klicka här för att ändra format</a:t>
            </a:r>
          </a:p>
        </p:txBody>
      </p:sp>
      <p:sp>
        <p:nvSpPr>
          <p:cNvPr id="3" name="Platshållare för text 2"/>
          <p:cNvSpPr>
            <a:spLocks noGrp="1"/>
          </p:cNvSpPr>
          <p:nvPr>
            <p:ph type="body" idx="1"/>
          </p:nvPr>
        </p:nvSpPr>
        <p:spPr>
          <a:xfrm>
            <a:off x="1524000" y="2237129"/>
            <a:ext cx="9829800" cy="3836963"/>
          </a:xfrm>
          <a:prstGeom prst="rect">
            <a:avLst/>
          </a:prstGeom>
        </p:spPr>
        <p:txBody>
          <a:bodyPr vert="horz" lIns="91440" tIns="45720" rIns="91440" bIns="4572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8" name="textruta 7"/>
          <p:cNvSpPr txBox="1"/>
          <p:nvPr userDrawn="1"/>
        </p:nvSpPr>
        <p:spPr>
          <a:xfrm>
            <a:off x="838800" y="6356348"/>
            <a:ext cx="2743200" cy="365125"/>
          </a:xfrm>
          <a:prstGeom prst="rect">
            <a:avLst/>
          </a:prstGeom>
          <a:noFill/>
        </p:spPr>
        <p:txBody>
          <a:bodyPr wrap="square" lIns="36000" rtlCol="0" anchor="ctr" anchorCtr="0">
            <a:noAutofit/>
          </a:bodyPr>
          <a:lstStyle/>
          <a:p>
            <a:r>
              <a:rPr lang="sv-SE" sz="1200" dirty="0">
                <a:latin typeface="Arial" panose="020B0604020202020204" pitchFamily="34" charset="0"/>
                <a:cs typeface="Arial" panose="020B0604020202020204" pitchFamily="34" charset="0"/>
              </a:rPr>
              <a:t>Mittuniversitetet</a:t>
            </a:r>
          </a:p>
        </p:txBody>
      </p:sp>
      <p:sp>
        <p:nvSpPr>
          <p:cNvPr id="5" name="Platshållare för sidfot 4"/>
          <p:cNvSpPr>
            <a:spLocks noGrp="1"/>
          </p:cNvSpPr>
          <p:nvPr>
            <p:ph type="ftr" sz="quarter" idx="3"/>
          </p:nvPr>
        </p:nvSpPr>
        <p:spPr>
          <a:xfrm>
            <a:off x="4212000" y="6357600"/>
            <a:ext cx="3405553" cy="360000"/>
          </a:xfrm>
          <a:prstGeom prst="rect">
            <a:avLst/>
          </a:prstGeom>
        </p:spPr>
        <p:txBody>
          <a:bodyPr vert="horz" lIns="108000" tIns="45720" rIns="91440" bIns="45720" rtlCol="0" anchor="ctr"/>
          <a:lstStyle>
            <a:lvl1pPr algn="l">
              <a:defRPr sz="1200">
                <a:solidFill>
                  <a:schemeClr val="tx1"/>
                </a:solidFill>
                <a:latin typeface="+mj-lt"/>
              </a:defRPr>
            </a:lvl1pPr>
          </a:lstStyle>
          <a:p>
            <a:endParaRPr lang="sv-SE" dirty="0"/>
          </a:p>
        </p:txBody>
      </p:sp>
      <p:sp>
        <p:nvSpPr>
          <p:cNvPr id="4" name="Platshållare för datum 3"/>
          <p:cNvSpPr>
            <a:spLocks noGrp="1"/>
          </p:cNvSpPr>
          <p:nvPr>
            <p:ph type="dt" sz="half" idx="2"/>
          </p:nvPr>
        </p:nvSpPr>
        <p:spPr>
          <a:xfrm>
            <a:off x="7704000" y="6356351"/>
            <a:ext cx="1529865" cy="360000"/>
          </a:xfrm>
          <a:prstGeom prst="rect">
            <a:avLst/>
          </a:prstGeom>
        </p:spPr>
        <p:txBody>
          <a:bodyPr vert="horz" lIns="36000" tIns="45720" rIns="90000" bIns="45720" rtlCol="0" anchor="ctr"/>
          <a:lstStyle>
            <a:lvl1pPr algn="l">
              <a:defRPr sz="1200">
                <a:solidFill>
                  <a:schemeClr val="tx1"/>
                </a:solidFill>
                <a:latin typeface="+mj-lt"/>
              </a:defRPr>
            </a:lvl1pPr>
          </a:lstStyle>
          <a:p>
            <a:fld id="{2D44CBEE-E6DE-47E3-981B-80C11ECF5B1C}" type="datetimeFigureOut">
              <a:rPr lang="sv-SE" smtClean="0"/>
              <a:pPr/>
              <a:t>2022-11-29</a:t>
            </a:fld>
            <a:endParaRPr lang="sv-SE" dirty="0"/>
          </a:p>
        </p:txBody>
      </p:sp>
      <p:sp>
        <p:nvSpPr>
          <p:cNvPr id="6" name="Platshållare för bildnummer 5"/>
          <p:cNvSpPr>
            <a:spLocks noGrp="1"/>
          </p:cNvSpPr>
          <p:nvPr>
            <p:ph type="sldNum" sz="quarter" idx="4"/>
          </p:nvPr>
        </p:nvSpPr>
        <p:spPr>
          <a:xfrm>
            <a:off x="9823932" y="6356350"/>
            <a:ext cx="1529867" cy="360000"/>
          </a:xfrm>
          <a:prstGeom prst="rect">
            <a:avLst/>
          </a:prstGeom>
        </p:spPr>
        <p:txBody>
          <a:bodyPr vert="horz" lIns="91440" tIns="45720" rIns="0" bIns="45720" rtlCol="0" anchor="ctr"/>
          <a:lstStyle>
            <a:lvl1pPr algn="r">
              <a:defRPr sz="1200">
                <a:solidFill>
                  <a:schemeClr val="tx1"/>
                </a:solidFill>
                <a:latin typeface="+mj-lt"/>
              </a:defRPr>
            </a:lvl1pPr>
          </a:lstStyle>
          <a:p>
            <a:fld id="{1334427D-BC02-4BB6-9552-FEF7E6C4F2BF}" type="slidenum">
              <a:rPr lang="sv-SE" smtClean="0"/>
              <a:pPr/>
              <a:t>‹#›</a:t>
            </a:fld>
            <a:endParaRPr lang="sv-SE" dirty="0"/>
          </a:p>
        </p:txBody>
      </p:sp>
      <p:cxnSp>
        <p:nvCxnSpPr>
          <p:cNvPr id="9" name="Rak 8">
            <a:extLst>
              <a:ext uri="{C183D7F6-B498-43B3-948B-1728B52AA6E4}">
                <adec:decorative xmlns:adec="http://schemas.microsoft.com/office/drawing/2017/decorative" val="1"/>
              </a:ext>
            </a:extLst>
          </p:cNvPr>
          <p:cNvCxnSpPr/>
          <p:nvPr userDrawn="1"/>
        </p:nvCxnSpPr>
        <p:spPr>
          <a:xfrm>
            <a:off x="852048" y="6310166"/>
            <a:ext cx="10512000" cy="0"/>
          </a:xfrm>
          <a:prstGeom prst="line">
            <a:avLst/>
          </a:prstGeom>
          <a:ln w="3175">
            <a:solidFill>
              <a:schemeClr val="tx1"/>
            </a:solidFill>
            <a:prstDash val="solid"/>
          </a:ln>
        </p:spPr>
        <p:style>
          <a:lnRef idx="1">
            <a:schemeClr val="accent1"/>
          </a:lnRef>
          <a:fillRef idx="0">
            <a:schemeClr val="accent1"/>
          </a:fillRef>
          <a:effectRef idx="0">
            <a:schemeClr val="accent1"/>
          </a:effectRef>
          <a:fontRef idx="minor">
            <a:schemeClr val="tx1"/>
          </a:fontRef>
        </p:style>
      </p:cxnSp>
      <p:pic>
        <p:nvPicPr>
          <p:cNvPr id="12" name="107192D2-3778-4ECE-8BEC-1F42874D3F29" descr="Logotyp Mittuniversitetet.">
            <a:extLst>
              <a:ext uri="{FF2B5EF4-FFF2-40B4-BE49-F238E27FC236}">
                <a16:creationId xmlns:a16="http://schemas.microsoft.com/office/drawing/2014/main" id="{D6D22971-6BCD-4B4A-A592-8AF1AE69B690}"/>
              </a:ext>
            </a:extLst>
          </p:cNvPr>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10080000" y="360000"/>
            <a:ext cx="1565081"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73031450"/>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7" r:id="rId3"/>
    <p:sldLayoutId id="2147483650" r:id="rId4"/>
    <p:sldLayoutId id="2147483651" r:id="rId5"/>
    <p:sldLayoutId id="2147483662" r:id="rId6"/>
    <p:sldLayoutId id="2147483652" r:id="rId7"/>
    <p:sldLayoutId id="2147483665" r:id="rId8"/>
    <p:sldLayoutId id="2147483663" r:id="rId9"/>
    <p:sldLayoutId id="2147483664" r:id="rId10"/>
    <p:sldLayoutId id="2147483653" r:id="rId11"/>
    <p:sldLayoutId id="2147483654" r:id="rId12"/>
    <p:sldLayoutId id="2147483655" r:id="rId13"/>
  </p:sldLayoutIdLst>
  <p:txStyles>
    <p:titleStyle>
      <a:lvl1pPr algn="l" defTabSz="914400" rtl="0" eaLnBrk="1" latinLnBrk="0" hangingPunct="1">
        <a:lnSpc>
          <a:spcPts val="3600"/>
        </a:lnSpc>
        <a:spcBef>
          <a:spcPct val="0"/>
        </a:spcBef>
        <a:buNone/>
        <a:defRPr sz="2200" b="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500"/>
        </a:spcBef>
        <a:spcAft>
          <a:spcPts val="0"/>
        </a:spcAft>
        <a:buClr>
          <a:schemeClr val="accent1"/>
        </a:buClr>
        <a:buFont typeface="Arial" panose="020B0604020202020204" pitchFamily="34" charset="0"/>
        <a:buChar char="•"/>
        <a:defRPr sz="20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orient="horz" pos="1094" userDrawn="1">
          <p15:clr>
            <a:srgbClr val="F26B43"/>
          </p15:clr>
        </p15:guide>
        <p15:guide id="4" orient="horz" pos="1480" userDrawn="1">
          <p15:clr>
            <a:srgbClr val="F26B43"/>
          </p15:clr>
        </p15:guide>
        <p15:guide id="5" pos="50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118EB61-B961-9D32-D6C3-AAFA0D0AAB08}"/>
              </a:ext>
            </a:extLst>
          </p:cNvPr>
          <p:cNvSpPr>
            <a:spLocks noGrp="1"/>
          </p:cNvSpPr>
          <p:nvPr>
            <p:ph type="title"/>
          </p:nvPr>
        </p:nvSpPr>
        <p:spPr/>
        <p:txBody>
          <a:bodyPr/>
          <a:lstStyle/>
          <a:p>
            <a:r>
              <a:rPr lang="sv-SE" dirty="0"/>
              <a:t>Korruption och andra oegentligheter </a:t>
            </a:r>
          </a:p>
        </p:txBody>
      </p:sp>
      <p:sp>
        <p:nvSpPr>
          <p:cNvPr id="3" name="Underrubrik 2">
            <a:extLst>
              <a:ext uri="{FF2B5EF4-FFF2-40B4-BE49-F238E27FC236}">
                <a16:creationId xmlns:a16="http://schemas.microsoft.com/office/drawing/2014/main" id="{E3FF13D6-1C28-54EC-86DA-B08F3FE572C8}"/>
              </a:ext>
            </a:extLst>
          </p:cNvPr>
          <p:cNvSpPr>
            <a:spLocks noGrp="1"/>
          </p:cNvSpPr>
          <p:nvPr>
            <p:ph type="subTitle" idx="4294967295"/>
          </p:nvPr>
        </p:nvSpPr>
        <p:spPr>
          <a:xfrm>
            <a:off x="1640767" y="3712367"/>
            <a:ext cx="9831387" cy="788987"/>
          </a:xfrm>
        </p:spPr>
        <p:txBody>
          <a:bodyPr/>
          <a:lstStyle/>
          <a:p>
            <a:pPr marL="0" indent="0">
              <a:buNone/>
            </a:pPr>
            <a:r>
              <a:rPr lang="sv-SE" dirty="0">
                <a:solidFill>
                  <a:schemeClr val="bg1"/>
                </a:solidFill>
              </a:rPr>
              <a:t>Diskussionsfrågor</a:t>
            </a:r>
          </a:p>
        </p:txBody>
      </p:sp>
    </p:spTree>
    <p:extLst>
      <p:ext uri="{BB962C8B-B14F-4D97-AF65-F5344CB8AC3E}">
        <p14:creationId xmlns:p14="http://schemas.microsoft.com/office/powerpoint/2010/main" val="1214432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1266380-17E7-4A41-AD5F-914304CCA336}"/>
              </a:ext>
            </a:extLst>
          </p:cNvPr>
          <p:cNvSpPr>
            <a:spLocks noGrp="1"/>
          </p:cNvSpPr>
          <p:nvPr>
            <p:ph type="title"/>
          </p:nvPr>
        </p:nvSpPr>
        <p:spPr/>
        <p:txBody>
          <a:bodyPr/>
          <a:lstStyle/>
          <a:p>
            <a:r>
              <a:rPr lang="sv-SE" sz="2400" dirty="0"/>
              <a:t>Diskussionsfrågor</a:t>
            </a:r>
            <a:endParaRPr lang="sv-SE" dirty="0"/>
          </a:p>
        </p:txBody>
      </p:sp>
      <p:sp>
        <p:nvSpPr>
          <p:cNvPr id="3" name="Underrubrik 2">
            <a:extLst>
              <a:ext uri="{FF2B5EF4-FFF2-40B4-BE49-F238E27FC236}">
                <a16:creationId xmlns:a16="http://schemas.microsoft.com/office/drawing/2014/main" id="{DDDED2D4-2CDE-4759-9ED8-798C7BD5CFBD}"/>
              </a:ext>
            </a:extLst>
          </p:cNvPr>
          <p:cNvSpPr>
            <a:spLocks noGrp="1"/>
          </p:cNvSpPr>
          <p:nvPr>
            <p:ph idx="1"/>
          </p:nvPr>
        </p:nvSpPr>
        <p:spPr/>
        <p:txBody>
          <a:bodyPr/>
          <a:lstStyle/>
          <a:p>
            <a:r>
              <a:rPr lang="sv-SE" sz="1800" dirty="0"/>
              <a:t>Syftet med de följande diskussionsfrågorna är inte att komma fram till ”rätt” svar. Tanken är att diskussionen ska öka medvetenheten om vilka riskområden som finns och bidra till reflektion och öppenhet kring frågeställningar om vad som är oegentligheter. </a:t>
            </a:r>
          </a:p>
          <a:p>
            <a:r>
              <a:rPr lang="sv-SE" sz="1800" dirty="0"/>
              <a:t>Alla vet att vi inte får stjäla, förskingra ta mutor, eller avsiktligt fatta felaktiga beslut. Vi är också helt medvetna om att vi ska följa den lagstiftning och de beslut som finns om vår verksamhet. </a:t>
            </a:r>
          </a:p>
          <a:p>
            <a:r>
              <a:rPr lang="sv-SE" sz="1800" dirty="0"/>
              <a:t>Svårigheterna uppkommer i gråzoner, eller när vi tycker att det finns verksamhetsmässiga skäl att vara flexibel vid tolkning och tillämpning av vissa bestämmelser.  Det är den typen av situationer frågorna är avsedda att belysa.</a:t>
            </a:r>
          </a:p>
        </p:txBody>
      </p:sp>
    </p:spTree>
    <p:extLst>
      <p:ext uri="{BB962C8B-B14F-4D97-AF65-F5344CB8AC3E}">
        <p14:creationId xmlns:p14="http://schemas.microsoft.com/office/powerpoint/2010/main" val="1317430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Autofit/>
          </a:bodyPr>
          <a:lstStyle/>
          <a:p>
            <a:r>
              <a:rPr lang="sv-SE" sz="2400" dirty="0">
                <a:solidFill>
                  <a:schemeClr val="tx1"/>
                </a:solidFill>
              </a:rPr>
              <a:t>Riskområden</a:t>
            </a:r>
            <a:br>
              <a:rPr lang="sv-SE" sz="2400" dirty="0"/>
            </a:br>
            <a:endParaRPr lang="sv-SE" sz="2400" dirty="0"/>
          </a:p>
        </p:txBody>
      </p:sp>
      <p:sp>
        <p:nvSpPr>
          <p:cNvPr id="3" name="Underrubrik 2"/>
          <p:cNvSpPr>
            <a:spLocks noGrp="1"/>
          </p:cNvSpPr>
          <p:nvPr>
            <p:ph idx="1"/>
          </p:nvPr>
        </p:nvSpPr>
        <p:spPr/>
        <p:txBody>
          <a:bodyPr>
            <a:noAutofit/>
          </a:bodyPr>
          <a:lstStyle/>
          <a:p>
            <a:pPr marL="342900" indent="-342900">
              <a:buFont typeface="+mj-lt"/>
              <a:buAutoNum type="arabicPeriod"/>
            </a:pPr>
            <a:r>
              <a:rPr lang="sv-SE" sz="1800" dirty="0">
                <a:solidFill>
                  <a:schemeClr val="tx1"/>
                </a:solidFill>
              </a:rPr>
              <a:t>Vilka riskområden förekommer i ditt arbete och på din institution/avdelning?</a:t>
            </a:r>
          </a:p>
          <a:p>
            <a:pPr marL="742950" lvl="1" indent="-285750"/>
            <a:r>
              <a:rPr lang="sv-SE" sz="1600" b="0" dirty="0">
                <a:solidFill>
                  <a:schemeClr val="tx1"/>
                </a:solidFill>
              </a:rPr>
              <a:t>Ekonomiska processer</a:t>
            </a:r>
          </a:p>
          <a:p>
            <a:pPr marL="742950" lvl="1" indent="-285750"/>
            <a:r>
              <a:rPr lang="sv-SE" sz="1600" b="0" dirty="0">
                <a:solidFill>
                  <a:schemeClr val="tx1"/>
                </a:solidFill>
              </a:rPr>
              <a:t>Beslut</a:t>
            </a:r>
          </a:p>
          <a:p>
            <a:pPr marL="742950" lvl="1" indent="-285750"/>
            <a:r>
              <a:rPr lang="sv-SE" sz="1600" b="0" dirty="0">
                <a:solidFill>
                  <a:schemeClr val="tx1"/>
                </a:solidFill>
              </a:rPr>
              <a:t>Jäv</a:t>
            </a:r>
          </a:p>
          <a:p>
            <a:pPr marL="742950" lvl="1" indent="-285750"/>
            <a:r>
              <a:rPr lang="sv-SE" sz="1600" b="0" dirty="0">
                <a:solidFill>
                  <a:schemeClr val="tx1"/>
                </a:solidFill>
              </a:rPr>
              <a:t>Muta</a:t>
            </a:r>
          </a:p>
          <a:p>
            <a:pPr marL="742950" lvl="1" indent="-285750"/>
            <a:r>
              <a:rPr lang="sv-SE" sz="1600" b="0" dirty="0">
                <a:solidFill>
                  <a:schemeClr val="tx1"/>
                </a:solidFill>
              </a:rPr>
              <a:t>Bisysslor</a:t>
            </a:r>
          </a:p>
          <a:p>
            <a:pPr marL="742950" lvl="1" indent="-285750"/>
            <a:r>
              <a:rPr lang="sv-SE" sz="1600" b="0" dirty="0">
                <a:solidFill>
                  <a:schemeClr val="tx1"/>
                </a:solidFill>
              </a:rPr>
              <a:t>Stöld, bedrägeri, förskingring      </a:t>
            </a:r>
            <a:r>
              <a:rPr lang="sv-SE" sz="1600" dirty="0">
                <a:solidFill>
                  <a:schemeClr val="tx1"/>
                </a:solidFill>
              </a:rPr>
              <a:t>                                                               				</a:t>
            </a:r>
            <a:r>
              <a:rPr lang="sv-SE" sz="1800" dirty="0">
                <a:latin typeface="Palatino Linotype" panose="02040502050505030304" pitchFamily="18" charset="0"/>
                <a:ea typeface="Palatino Linotype" panose="02040502050505030304" pitchFamily="18" charset="0"/>
                <a:cs typeface="Times New Roman" panose="02020603050405020304" pitchFamily="18" charset="0"/>
              </a:rPr>
              <a:t>				</a:t>
            </a:r>
          </a:p>
        </p:txBody>
      </p:sp>
    </p:spTree>
    <p:extLst>
      <p:ext uri="{BB962C8B-B14F-4D97-AF65-F5344CB8AC3E}">
        <p14:creationId xmlns:p14="http://schemas.microsoft.com/office/powerpoint/2010/main" val="625235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Autofit/>
          </a:bodyPr>
          <a:lstStyle/>
          <a:p>
            <a:r>
              <a:rPr lang="sv-SE" sz="2400" dirty="0">
                <a:solidFill>
                  <a:schemeClr val="tx1"/>
                </a:solidFill>
              </a:rPr>
              <a:t>Ekonomiska processer</a:t>
            </a:r>
          </a:p>
        </p:txBody>
      </p:sp>
      <p:sp>
        <p:nvSpPr>
          <p:cNvPr id="3" name="Underrubrik 2"/>
          <p:cNvSpPr>
            <a:spLocks noGrp="1"/>
          </p:cNvSpPr>
          <p:nvPr>
            <p:ph idx="1"/>
          </p:nvPr>
        </p:nvSpPr>
        <p:spPr/>
        <p:txBody>
          <a:bodyPr>
            <a:noAutofit/>
          </a:bodyPr>
          <a:lstStyle/>
          <a:p>
            <a:r>
              <a:rPr lang="sv-SE" sz="1800" b="0" dirty="0">
                <a:solidFill>
                  <a:schemeClr val="tx1"/>
                </a:solidFill>
              </a:rPr>
              <a:t>För att motverka oegentligheter har vi olika kontrollfunktioner. En vanlig kontrollåtgärd vid ekonomiska transaktioner är kravet på dualitet, d.v.s. att en person genomför transaktionen och att en annan attesterar den. Vid inköp förekommer dualitet genom att en person attesterar fakturan och att dennes chef gör slutattest. En risk med dualitetssystemet är att slutattestanten ”litar på” den som först attesterat och bara godkänner. En annan risk är att den som attesterar först litar på att slutattestanten ”som ju har ansvaret” gör den närmare granskningen och nöjer sig med att fylla i konteringen. Gör man så fungerar inte kontrollfunktionen. Ytterligare en risk är att attestant och slutattestant hjälps åt för att lura systemet.</a:t>
            </a:r>
          </a:p>
          <a:p>
            <a:pPr marL="342900" indent="-342900">
              <a:buFont typeface="+mj-lt"/>
              <a:buAutoNum type="arabicPeriod"/>
            </a:pPr>
            <a:r>
              <a:rPr lang="sv-SE" sz="1800" b="0" dirty="0">
                <a:solidFill>
                  <a:schemeClr val="tx1"/>
                </a:solidFill>
              </a:rPr>
              <a:t>Vilka åtgärder vidtar du när du utför ditt uppdrag som attestant eller slutattestant?</a:t>
            </a:r>
          </a:p>
          <a:p>
            <a:pPr marL="342900" indent="-342900">
              <a:buFont typeface="+mj-lt"/>
              <a:buAutoNum type="arabicPeriod"/>
            </a:pPr>
            <a:r>
              <a:rPr lang="sv-SE" sz="1800" b="0" dirty="0">
                <a:solidFill>
                  <a:schemeClr val="tx1"/>
                </a:solidFill>
              </a:rPr>
              <a:t>Hur upptäcker vi om attestant och slutattestant hjälps åt för att lura systemet?</a:t>
            </a:r>
            <a:r>
              <a:rPr lang="sv-SE" sz="1800" dirty="0"/>
              <a:t>	</a:t>
            </a:r>
          </a:p>
          <a:p>
            <a:pPr marL="0" indent="0">
              <a:buNone/>
            </a:pPr>
            <a:r>
              <a:rPr lang="sv-SE" sz="1800" dirty="0">
                <a:latin typeface="Palatino Linotype" panose="02040502050505030304" pitchFamily="18" charset="0"/>
                <a:ea typeface="Palatino Linotype" panose="02040502050505030304" pitchFamily="18" charset="0"/>
                <a:cs typeface="Times New Roman" panose="02020603050405020304" pitchFamily="18" charset="0"/>
              </a:rPr>
              <a:t>					- </a:t>
            </a:r>
          </a:p>
        </p:txBody>
      </p:sp>
    </p:spTree>
    <p:extLst>
      <p:ext uri="{BB962C8B-B14F-4D97-AF65-F5344CB8AC3E}">
        <p14:creationId xmlns:p14="http://schemas.microsoft.com/office/powerpoint/2010/main" val="2074435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Autofit/>
          </a:bodyPr>
          <a:lstStyle/>
          <a:p>
            <a:r>
              <a:rPr lang="sv-SE" dirty="0"/>
              <a:t>Myndighetsbeslut</a:t>
            </a:r>
          </a:p>
        </p:txBody>
      </p:sp>
      <p:sp>
        <p:nvSpPr>
          <p:cNvPr id="3" name="Underrubrik 2"/>
          <p:cNvSpPr>
            <a:spLocks noGrp="1"/>
          </p:cNvSpPr>
          <p:nvPr>
            <p:ph idx="1"/>
          </p:nvPr>
        </p:nvSpPr>
        <p:spPr/>
        <p:txBody>
          <a:bodyPr>
            <a:noAutofit/>
          </a:bodyPr>
          <a:lstStyle/>
          <a:p>
            <a:pPr marL="0" indent="0">
              <a:buNone/>
            </a:pPr>
            <a:r>
              <a:rPr lang="sv-SE" sz="1800" dirty="0"/>
              <a:t>Myndighetsbeslut ska fattas i enlighet med de lagar, förordningar och föreskrifter som gäller. Besluten ska fattas på objektiva grunder och lika fall ska behandlas lika. </a:t>
            </a:r>
          </a:p>
          <a:p>
            <a:pPr marL="0" indent="0">
              <a:buNone/>
            </a:pPr>
            <a:r>
              <a:rPr lang="sv-SE" sz="1800" dirty="0"/>
              <a:t>Ett positivt beslut kan ha ett stort värde för den det berör och därför finns det ett incitament att försöka påverka beslutsfattaren. Påtryckningar förekommer i många skepnader, men man känner i allmänhet en olustkänsla när det händer oberoende av på vilket sätt det sker.</a:t>
            </a:r>
          </a:p>
          <a:p>
            <a:pPr marL="0" indent="0">
              <a:buNone/>
            </a:pPr>
            <a:r>
              <a:rPr lang="sv-SE" sz="1800" dirty="0"/>
              <a:t>Förekommer det att du eller någon i din omgivning blir utsatt för påtryckningar i syfte att påverka era beslut? </a:t>
            </a:r>
          </a:p>
          <a:p>
            <a:pPr marL="342900" indent="-342900">
              <a:buFont typeface="+mj-lt"/>
              <a:buAutoNum type="arabicPeriod"/>
            </a:pPr>
            <a:r>
              <a:rPr lang="sv-SE" sz="1800" dirty="0"/>
              <a:t>Vilka former av påtryckningar förekommer?</a:t>
            </a:r>
          </a:p>
          <a:p>
            <a:pPr marL="342900" indent="-342900">
              <a:buFont typeface="+mj-lt"/>
              <a:buAutoNum type="arabicPeriod"/>
            </a:pPr>
            <a:r>
              <a:rPr lang="sv-SE" sz="1800" dirty="0"/>
              <a:t>Vad kan man göra för att motverka sådan påverkan?		 </a:t>
            </a:r>
            <a:endParaRPr lang="sv-SE" sz="1800" dirty="0">
              <a:latin typeface="Palatino Linotype" panose="02040502050505030304" pitchFamily="18" charset="0"/>
            </a:endParaRPr>
          </a:p>
          <a:p>
            <a:pPr marL="0" indent="0">
              <a:buNone/>
            </a:pPr>
            <a:r>
              <a:rPr lang="sv-SE" sz="1800" dirty="0">
                <a:latin typeface="Palatino Linotype" panose="02040502050505030304" pitchFamily="18" charset="0"/>
                <a:ea typeface="Palatino Linotype" panose="02040502050505030304" pitchFamily="18" charset="0"/>
                <a:cs typeface="Times New Roman" panose="02020603050405020304" pitchFamily="18" charset="0"/>
              </a:rPr>
              <a:t>	</a:t>
            </a:r>
          </a:p>
        </p:txBody>
      </p:sp>
    </p:spTree>
    <p:extLst>
      <p:ext uri="{BB962C8B-B14F-4D97-AF65-F5344CB8AC3E}">
        <p14:creationId xmlns:p14="http://schemas.microsoft.com/office/powerpoint/2010/main" val="32425310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Autofit/>
          </a:bodyPr>
          <a:lstStyle/>
          <a:p>
            <a:r>
              <a:rPr lang="sv-SE" dirty="0"/>
              <a:t>Jäv vid anställning</a:t>
            </a:r>
          </a:p>
        </p:txBody>
      </p:sp>
      <p:sp>
        <p:nvSpPr>
          <p:cNvPr id="3" name="Underrubrik 2"/>
          <p:cNvSpPr>
            <a:spLocks noGrp="1"/>
          </p:cNvSpPr>
          <p:nvPr>
            <p:ph idx="1"/>
          </p:nvPr>
        </p:nvSpPr>
        <p:spPr/>
        <p:txBody>
          <a:bodyPr>
            <a:noAutofit/>
          </a:bodyPr>
          <a:lstStyle/>
          <a:p>
            <a:pPr marL="0" indent="0">
              <a:buNone/>
            </a:pPr>
            <a:r>
              <a:rPr lang="sv-SE" sz="1800" dirty="0"/>
              <a:t>Det finns en ganska utbredd uppfattning i sektorn att det är vanligt att anställningar   är riggade för att man ska kunna anställa ”den man vill”, ofta någon som redan finns på lärosätet, eller för att utesluta den man inte vill ha. </a:t>
            </a:r>
          </a:p>
          <a:p>
            <a:pPr marL="0" indent="0">
              <a:buNone/>
            </a:pPr>
            <a:r>
              <a:rPr lang="sv-SE" sz="1800" dirty="0"/>
              <a:t>Anställningsärenden ska avgöras efter en objektiv bedömning av skicklighet och förtjänst och ska inte ha sin grund i personliga relationer.</a:t>
            </a:r>
          </a:p>
          <a:p>
            <a:pPr marL="525463" indent="-342900">
              <a:buFont typeface="+mj-lt"/>
              <a:buAutoNum type="arabicPeriod"/>
            </a:pPr>
            <a:r>
              <a:rPr lang="sv-SE" sz="1800" dirty="0"/>
              <a:t>Hur tror du att det ser ut på Mittuniversitetet, förekommer sådant hos oss?</a:t>
            </a:r>
          </a:p>
          <a:p>
            <a:pPr marL="525463" indent="-342900">
              <a:buFont typeface="+mj-lt"/>
              <a:buAutoNum type="arabicPeriod"/>
            </a:pPr>
            <a:r>
              <a:rPr lang="sv-SE" sz="1800" dirty="0"/>
              <a:t>Vad gör vi för att motverka sådana förfaranden?</a:t>
            </a:r>
          </a:p>
          <a:p>
            <a:pPr marL="525463" indent="-342900">
              <a:buFont typeface="+mj-lt"/>
              <a:buAutoNum type="arabicPeriod"/>
            </a:pPr>
            <a:r>
              <a:rPr lang="sv-SE" sz="1800" dirty="0"/>
              <a:t>Fungerar åtgärderna?</a:t>
            </a:r>
          </a:p>
          <a:p>
            <a:pPr marL="525463" indent="-342900">
              <a:buFont typeface="+mj-lt"/>
              <a:buAutoNum type="arabicPeriod"/>
            </a:pPr>
            <a:r>
              <a:rPr lang="sv-SE" sz="1800" dirty="0"/>
              <a:t>Finns det lägen där det är försvarligt och ändamålsenligt med riktade anställningar?</a:t>
            </a:r>
          </a:p>
          <a:p>
            <a:endParaRPr lang="sv-SE" sz="1800" dirty="0"/>
          </a:p>
          <a:p>
            <a:r>
              <a:rPr lang="sv-SE" sz="1800" dirty="0"/>
              <a:t> 			 </a:t>
            </a:r>
          </a:p>
          <a:p>
            <a:r>
              <a:rPr lang="sv-SE" sz="1800" dirty="0">
                <a:latin typeface="+mn-lt"/>
              </a:rPr>
              <a:t> </a:t>
            </a:r>
            <a:endParaRPr lang="sv-SE" sz="1800" dirty="0"/>
          </a:p>
          <a:p>
            <a:endParaRPr lang="sv-SE" sz="1800" dirty="0">
              <a:latin typeface="Palatino Linotype" panose="02040502050505030304" pitchFamily="18" charset="0"/>
            </a:endParaRPr>
          </a:p>
          <a:p>
            <a:r>
              <a:rPr lang="sv-SE" sz="1800" dirty="0">
                <a:latin typeface="Palatino Linotype" panose="02040502050505030304" pitchFamily="18" charset="0"/>
                <a:ea typeface="Palatino Linotype" panose="02040502050505030304" pitchFamily="18" charset="0"/>
                <a:cs typeface="Times New Roman" panose="02020603050405020304" pitchFamily="18" charset="0"/>
              </a:rPr>
              <a:t>					</a:t>
            </a:r>
          </a:p>
        </p:txBody>
      </p:sp>
    </p:spTree>
    <p:extLst>
      <p:ext uri="{BB962C8B-B14F-4D97-AF65-F5344CB8AC3E}">
        <p14:creationId xmlns:p14="http://schemas.microsoft.com/office/powerpoint/2010/main" val="2711016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Autofit/>
          </a:bodyPr>
          <a:lstStyle/>
          <a:p>
            <a:r>
              <a:rPr lang="sv-SE" dirty="0"/>
              <a:t>Bisyssla</a:t>
            </a:r>
          </a:p>
        </p:txBody>
      </p:sp>
      <p:sp>
        <p:nvSpPr>
          <p:cNvPr id="3" name="Underrubrik 2"/>
          <p:cNvSpPr>
            <a:spLocks noGrp="1"/>
          </p:cNvSpPr>
          <p:nvPr>
            <p:ph idx="1"/>
          </p:nvPr>
        </p:nvSpPr>
        <p:spPr/>
        <p:txBody>
          <a:bodyPr>
            <a:noAutofit/>
          </a:bodyPr>
          <a:lstStyle/>
          <a:p>
            <a:pPr marL="0" indent="0">
              <a:buNone/>
            </a:pPr>
            <a:r>
              <a:rPr lang="sv-SE" sz="1800" dirty="0"/>
              <a:t>En bisyssla får inte konkurrera med universitetets verksamhet, vara förtroendeskadande eller arbetshindrande. Bisysslan kan skapa relationer (kommersiella eller andra) med andra personer, företag eller organisationer och därigenom påverka var man har sin lojalitet. Det kan uppstå intressekonflikter som kan vara besvärliga att hantera. Det kan också vara svårt att upprätthålla gränserna mellan bisyssla och arbete när ämnesområdet är detsamma i båda verksamheterna.  </a:t>
            </a:r>
          </a:p>
          <a:p>
            <a:pPr marL="525463" indent="-342900">
              <a:buFont typeface="+mj-lt"/>
              <a:buAutoNum type="arabicPeriod"/>
            </a:pPr>
            <a:r>
              <a:rPr lang="sv-SE" sz="1800" dirty="0"/>
              <a:t>Hur undviker du att hamna i en situation där bisysslans intressen kommer i konflikt med universitetets och hur hanterar man en situation när så ändå sker?</a:t>
            </a:r>
          </a:p>
          <a:p>
            <a:pPr marL="0" indent="0">
              <a:buNone/>
            </a:pPr>
            <a:r>
              <a:rPr lang="sv-SE" sz="1800" dirty="0">
                <a:latin typeface="Palatino Linotype" panose="02040502050505030304" pitchFamily="18" charset="0"/>
                <a:ea typeface="Palatino Linotype" panose="02040502050505030304" pitchFamily="18" charset="0"/>
                <a:cs typeface="Times New Roman" panose="02020603050405020304" pitchFamily="18" charset="0"/>
              </a:rPr>
              <a:t>				</a:t>
            </a:r>
          </a:p>
        </p:txBody>
      </p:sp>
    </p:spTree>
    <p:extLst>
      <p:ext uri="{BB962C8B-B14F-4D97-AF65-F5344CB8AC3E}">
        <p14:creationId xmlns:p14="http://schemas.microsoft.com/office/powerpoint/2010/main" val="404921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Autofit/>
          </a:bodyPr>
          <a:lstStyle/>
          <a:p>
            <a:r>
              <a:rPr lang="sv-SE" dirty="0"/>
              <a:t>Offentlig upphandling</a:t>
            </a:r>
          </a:p>
        </p:txBody>
      </p:sp>
      <p:sp>
        <p:nvSpPr>
          <p:cNvPr id="3" name="Underrubrik 2"/>
          <p:cNvSpPr>
            <a:spLocks noGrp="1"/>
          </p:cNvSpPr>
          <p:nvPr>
            <p:ph idx="1"/>
          </p:nvPr>
        </p:nvSpPr>
        <p:spPr/>
        <p:txBody>
          <a:bodyPr>
            <a:noAutofit/>
          </a:bodyPr>
          <a:lstStyle/>
          <a:p>
            <a:pPr marL="0" indent="0">
              <a:buNone/>
            </a:pPr>
            <a:r>
              <a:rPr lang="sv-SE" sz="1800" dirty="0"/>
              <a:t>Offentlig upphandling upplevs och är många gånger en formaliatyngd och utdragen process. Upphandlingsbeslutet kan överklagas, vilket medför ytterligare fördröjning och merarbete för inblandade. Är vi dessutom nöjda med den leverantör vi tidigare har haft samlas många incitament för att snabbt och enkelt hitta former för att fortsätta med tidigare leverantör. Kanske kan man låta det gamla avtalet fortsätta efter att det gått ut? Alternativt att direktupphandla eftersom vi inte hinner få en ny leverantör på plats i tid. Dessutom kan det hävdas att det inte finns någon annan aktör som kan leverera det vi vill ha. De flesta vet att det här i princip aldrig är giltiga argument, men….</a:t>
            </a:r>
          </a:p>
          <a:p>
            <a:pPr marL="525463" indent="-342900">
              <a:buFont typeface="+mj-lt"/>
              <a:buAutoNum type="arabicPeriod"/>
            </a:pPr>
            <a:r>
              <a:rPr lang="sv-SE" sz="1800" dirty="0"/>
              <a:t>Känner du igen argumenten från vår verksamhet?</a:t>
            </a:r>
          </a:p>
          <a:p>
            <a:pPr marL="525463" indent="-342900">
              <a:buFont typeface="+mj-lt"/>
              <a:buAutoNum type="arabicPeriod"/>
            </a:pPr>
            <a:r>
              <a:rPr lang="sv-SE" sz="1800" dirty="0"/>
              <a:t>Finns det andra skäl än den omfattande processen som gör att vi inte vill upphandla? </a:t>
            </a:r>
          </a:p>
          <a:p>
            <a:pPr marL="525463" indent="-342900">
              <a:buFont typeface="+mj-lt"/>
              <a:buAutoNum type="arabicPeriod"/>
            </a:pPr>
            <a:r>
              <a:rPr lang="sv-SE" sz="1800" dirty="0"/>
              <a:t>Är den nuvarande leverantören objektiv sett bättre än andra eller vill vi fortsätta samarbetet med någon vi har lärt känna för att det fungerar och är bekvämt (vet vad vi har men inte vad vi får)?                                                                                                                          </a:t>
            </a:r>
          </a:p>
          <a:p>
            <a:pPr marL="0" indent="0">
              <a:buNone/>
            </a:pPr>
            <a:endParaRPr lang="sv-SE" sz="1800" dirty="0"/>
          </a:p>
          <a:p>
            <a:pPr marL="0" indent="0">
              <a:buNone/>
            </a:pPr>
            <a:r>
              <a:rPr lang="sv-SE" sz="1800" dirty="0">
                <a:latin typeface="Palatino Linotype" panose="02040502050505030304" pitchFamily="18" charset="0"/>
                <a:ea typeface="Palatino Linotype" panose="02040502050505030304" pitchFamily="18" charset="0"/>
                <a:cs typeface="Times New Roman" panose="02020603050405020304" pitchFamily="18" charset="0"/>
              </a:rPr>
              <a:t>				</a:t>
            </a:r>
          </a:p>
        </p:txBody>
      </p:sp>
    </p:spTree>
    <p:extLst>
      <p:ext uri="{BB962C8B-B14F-4D97-AF65-F5344CB8AC3E}">
        <p14:creationId xmlns:p14="http://schemas.microsoft.com/office/powerpoint/2010/main" val="3043583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Autofit/>
          </a:bodyPr>
          <a:lstStyle/>
          <a:p>
            <a:r>
              <a:rPr lang="sv-SE" dirty="0"/>
              <a:t>Muta</a:t>
            </a:r>
          </a:p>
        </p:txBody>
      </p:sp>
      <p:sp>
        <p:nvSpPr>
          <p:cNvPr id="3" name="Underrubrik 2"/>
          <p:cNvSpPr>
            <a:spLocks noGrp="1"/>
          </p:cNvSpPr>
          <p:nvPr>
            <p:ph idx="1"/>
          </p:nvPr>
        </p:nvSpPr>
        <p:spPr/>
        <p:txBody>
          <a:bodyPr>
            <a:noAutofit/>
          </a:bodyPr>
          <a:lstStyle/>
          <a:p>
            <a:pPr marL="182563"/>
            <a:r>
              <a:rPr lang="sv-SE" sz="1800" dirty="0"/>
              <a:t>Mutbrott handlar om att ta emot en otillbörlig förmån och att det finns en koppling mellan förmånen och anställningen. Det är med något undantag svårt, för att inte säga omöjligt, att i förhand säga i vilka situationer man kan ta emot en förmån i anställningen eftersom det beror på omständigheterna i varje enskilt fall. Enklast är därför att inte i något sammanhang ta emot en förmån som har beröring med tjänsten från en extern aktör. Enklast som handlingsnorm kanske, men inte nödvändigtvis enklast i verkligheten alla gånger. </a:t>
            </a:r>
          </a:p>
          <a:p>
            <a:pPr marL="525463" indent="-342900">
              <a:buFont typeface="+mj-lt"/>
              <a:buAutoNum type="arabicPeriod"/>
            </a:pPr>
            <a:r>
              <a:rPr lang="sv-SE" sz="1800" dirty="0"/>
              <a:t>I vilka sammanhang är det svårast att tacka nej till en förmån som någon erbjuder?</a:t>
            </a:r>
          </a:p>
          <a:p>
            <a:pPr marL="525463" indent="-342900">
              <a:buFont typeface="+mj-lt"/>
              <a:buAutoNum type="arabicPeriod"/>
            </a:pPr>
            <a:r>
              <a:rPr lang="sv-SE" sz="1800" dirty="0"/>
              <a:t>Varför är det svårt? För att det känns oartigt? Finns det ett inslag av ”gratis är gott” eller upplevelsen av att känna uppskattning och att vara utvald?</a:t>
            </a:r>
          </a:p>
          <a:p>
            <a:pPr marL="0" indent="0">
              <a:buNone/>
            </a:pPr>
            <a:r>
              <a:rPr lang="sv-SE" sz="1800" dirty="0">
                <a:latin typeface="Palatino Linotype" panose="02040502050505030304" pitchFamily="18" charset="0"/>
                <a:ea typeface="Palatino Linotype" panose="02040502050505030304" pitchFamily="18" charset="0"/>
                <a:cs typeface="Times New Roman" panose="02020603050405020304" pitchFamily="18" charset="0"/>
              </a:rPr>
              <a:t>				</a:t>
            </a:r>
          </a:p>
        </p:txBody>
      </p:sp>
    </p:spTree>
    <p:extLst>
      <p:ext uri="{BB962C8B-B14F-4D97-AF65-F5344CB8AC3E}">
        <p14:creationId xmlns:p14="http://schemas.microsoft.com/office/powerpoint/2010/main" val="4196877287"/>
      </p:ext>
    </p:extLst>
  </p:cSld>
  <p:clrMapOvr>
    <a:masterClrMapping/>
  </p:clrMapOvr>
</p:sld>
</file>

<file path=ppt/theme/theme1.xml><?xml version="1.0" encoding="utf-8"?>
<a:theme xmlns:a="http://schemas.openxmlformats.org/drawingml/2006/main" name="Office-tema">
  <a:themeElements>
    <a:clrScheme name="Mittuniversitetet">
      <a:dk1>
        <a:sysClr val="windowText" lastClr="000000"/>
      </a:dk1>
      <a:lt1>
        <a:sysClr val="window" lastClr="FFFFFF"/>
      </a:lt1>
      <a:dk2>
        <a:srgbClr val="44546A"/>
      </a:dk2>
      <a:lt2>
        <a:srgbClr val="E7E6E6"/>
      </a:lt2>
      <a:accent1>
        <a:srgbClr val="005CB9"/>
      </a:accent1>
      <a:accent2>
        <a:srgbClr val="00BFD6"/>
      </a:accent2>
      <a:accent3>
        <a:srgbClr val="007934"/>
      </a:accent3>
      <a:accent4>
        <a:srgbClr val="3FAE2A"/>
      </a:accent4>
      <a:accent5>
        <a:srgbClr val="706259"/>
      </a:accent5>
      <a:accent6>
        <a:srgbClr val="AEA299"/>
      </a:accent6>
      <a:hlink>
        <a:srgbClr val="0563C1"/>
      </a:hlink>
      <a:folHlink>
        <a:srgbClr val="954F72"/>
      </a:folHlink>
    </a:clrScheme>
    <a:fontScheme name="PP Mittuniversitete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SCN 16.9.potx" id="{37F6D8C5-9675-4404-900A-E86DC592998E}" vid="{45E6DD0E-98EE-4F9C-B324-6ACD77EA76F1}"/>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70</TotalTime>
  <Words>1001</Words>
  <Application>Microsoft Office PowerPoint</Application>
  <PresentationFormat>Bredbild</PresentationFormat>
  <Paragraphs>61</Paragraphs>
  <Slides>9</Slides>
  <Notes>7</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9</vt:i4>
      </vt:variant>
    </vt:vector>
  </HeadingPairs>
  <TitlesOfParts>
    <vt:vector size="13" baseType="lpstr">
      <vt:lpstr>Arial</vt:lpstr>
      <vt:lpstr>Calibri</vt:lpstr>
      <vt:lpstr>Palatino Linotype</vt:lpstr>
      <vt:lpstr>Office-tema</vt:lpstr>
      <vt:lpstr>Korruption och andra oegentligheter </vt:lpstr>
      <vt:lpstr>Diskussionsfrågor</vt:lpstr>
      <vt:lpstr>Riskområden </vt:lpstr>
      <vt:lpstr>Ekonomiska processer</vt:lpstr>
      <vt:lpstr>Myndighetsbeslut</vt:lpstr>
      <vt:lpstr>Jäv vid anställning</vt:lpstr>
      <vt:lpstr>Bisyssla</vt:lpstr>
      <vt:lpstr>Offentlig upphandling</vt:lpstr>
      <vt:lpstr>Muta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Diskussionsfrågor</dc:title>
  <dc:creator>Wahlström, Arne</dc:creator>
  <cp:lastModifiedBy>Vesslegård, Mona</cp:lastModifiedBy>
  <cp:revision>6</cp:revision>
  <cp:lastPrinted>2015-05-26T13:42:18Z</cp:lastPrinted>
  <dcterms:created xsi:type="dcterms:W3CDTF">2022-09-05T08:16:17Z</dcterms:created>
  <dcterms:modified xsi:type="dcterms:W3CDTF">2022-11-29T09:43:55Z</dcterms:modified>
</cp:coreProperties>
</file>

<file path=userCustomization/customUI.xml><?xml version="1.0" encoding="utf-8"?>
<mso:customUI xmlns:doc="http://schemas.microsoft.com/office/2006/01/customui/currentDocument" xmlns:mso="http://schemas.microsoft.com/office/2006/01/customui">
  <mso:ribbon>
    <mso:qat>
      <mso:documentControls>
        <mso:separator idQ="doc:sep1" visible="true"/>
        <mso:control idQ="mso:FileProperties" visible="true"/>
      </mso:documentControls>
    </mso:qat>
  </mso:ribbon>
</mso:customUI>
</file>