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4" r:id="rId5"/>
    <p:sldId id="265" r:id="rId6"/>
    <p:sldId id="261" r:id="rId7"/>
    <p:sldId id="266" r:id="rId8"/>
  </p:sldIdLst>
  <p:sldSz cx="12192000" cy="6858000"/>
  <p:notesSz cx="6858000" cy="9144000"/>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AFAF3-8F24-461C-A927-AF00CF50C14E}" v="4" dt="2025-06-25T07:23:46.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536" autoAdjust="0"/>
  </p:normalViewPr>
  <p:slideViewPr>
    <p:cSldViewPr snapToGrid="0">
      <p:cViewPr varScale="1">
        <p:scale>
          <a:sx n="98" d="100"/>
          <a:sy n="98" d="100"/>
        </p:scale>
        <p:origin x="8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sson, Gertrud" userId="757cf5b1-35c7-4748-80c8-c43f8a1aa652" providerId="ADAL" clId="{663FA5E6-709F-4087-A3CC-6E756388D2CE}"/>
    <pc:docChg chg="undo custSel modSld">
      <pc:chgData name="Ivarsson, Gertrud" userId="757cf5b1-35c7-4748-80c8-c43f8a1aa652" providerId="ADAL" clId="{663FA5E6-709F-4087-A3CC-6E756388D2CE}" dt="2022-05-31T09:07:55.775" v="976" actId="20577"/>
      <pc:docMkLst>
        <pc:docMk/>
      </pc:docMkLst>
      <pc:sldChg chg="modSp mod modNotesTx">
        <pc:chgData name="Ivarsson, Gertrud" userId="757cf5b1-35c7-4748-80c8-c43f8a1aa652" providerId="ADAL" clId="{663FA5E6-709F-4087-A3CC-6E756388D2CE}" dt="2022-05-31T09:02:55.661" v="944" actId="255"/>
        <pc:sldMkLst>
          <pc:docMk/>
          <pc:sldMk cId="3247796254" sldId="261"/>
        </pc:sldMkLst>
      </pc:sldChg>
      <pc:sldChg chg="modSp mod modNotesTx">
        <pc:chgData name="Ivarsson, Gertrud" userId="757cf5b1-35c7-4748-80c8-c43f8a1aa652" providerId="ADAL" clId="{663FA5E6-709F-4087-A3CC-6E756388D2CE}" dt="2022-05-30T14:24:28.222" v="412" actId="20577"/>
        <pc:sldMkLst>
          <pc:docMk/>
          <pc:sldMk cId="162415818" sldId="264"/>
        </pc:sldMkLst>
      </pc:sldChg>
      <pc:sldChg chg="modSp mod modNotesTx">
        <pc:chgData name="Ivarsson, Gertrud" userId="757cf5b1-35c7-4748-80c8-c43f8a1aa652" providerId="ADAL" clId="{663FA5E6-709F-4087-A3CC-6E756388D2CE}" dt="2022-05-31T08:57:14.234" v="876" actId="20577"/>
        <pc:sldMkLst>
          <pc:docMk/>
          <pc:sldMk cId="2648156297" sldId="265"/>
        </pc:sldMkLst>
      </pc:sldChg>
      <pc:sldChg chg="modSp mod">
        <pc:chgData name="Ivarsson, Gertrud" userId="757cf5b1-35c7-4748-80c8-c43f8a1aa652" providerId="ADAL" clId="{663FA5E6-709F-4087-A3CC-6E756388D2CE}" dt="2022-05-31T09:07:55.775" v="976" actId="20577"/>
        <pc:sldMkLst>
          <pc:docMk/>
          <pc:sldMk cId="3941004614" sldId="266"/>
        </pc:sldMkLst>
      </pc:sldChg>
    </pc:docChg>
  </pc:docChgLst>
  <pc:docChgLst>
    <pc:chgData name="Ivarsson, Gertrud" userId="757cf5b1-35c7-4748-80c8-c43f8a1aa652" providerId="ADAL" clId="{CC404827-EE6E-49FC-9835-580E2AB6B01E}"/>
    <pc:docChg chg="undo custSel addSld modSld">
      <pc:chgData name="Ivarsson, Gertrud" userId="757cf5b1-35c7-4748-80c8-c43f8a1aa652" providerId="ADAL" clId="{CC404827-EE6E-49FC-9835-580E2AB6B01E}" dt="2022-05-23T13:54:24.635" v="4144"/>
      <pc:docMkLst>
        <pc:docMk/>
      </pc:docMkLst>
      <pc:sldChg chg="modSp mod modNotesTx">
        <pc:chgData name="Ivarsson, Gertrud" userId="757cf5b1-35c7-4748-80c8-c43f8a1aa652" providerId="ADAL" clId="{CC404827-EE6E-49FC-9835-580E2AB6B01E}" dt="2022-05-23T13:54:24.635" v="4144"/>
        <pc:sldMkLst>
          <pc:docMk/>
          <pc:sldMk cId="3247796254" sldId="261"/>
        </pc:sldMkLst>
      </pc:sldChg>
      <pc:sldChg chg="modSp mod modNotesTx">
        <pc:chgData name="Ivarsson, Gertrud" userId="757cf5b1-35c7-4748-80c8-c43f8a1aa652" providerId="ADAL" clId="{CC404827-EE6E-49FC-9835-580E2AB6B01E}" dt="2022-05-20T13:25:06.225" v="4142" actId="13244"/>
        <pc:sldMkLst>
          <pc:docMk/>
          <pc:sldMk cId="162415818" sldId="264"/>
        </pc:sldMkLst>
      </pc:sldChg>
      <pc:sldChg chg="modSp mod modNotesTx">
        <pc:chgData name="Ivarsson, Gertrud" userId="757cf5b1-35c7-4748-80c8-c43f8a1aa652" providerId="ADAL" clId="{CC404827-EE6E-49FC-9835-580E2AB6B01E}" dt="2022-05-23T13:54:16.503" v="4143"/>
        <pc:sldMkLst>
          <pc:docMk/>
          <pc:sldMk cId="2648156297" sldId="265"/>
        </pc:sldMkLst>
      </pc:sldChg>
      <pc:sldChg chg="addSp delSp modSp new mod">
        <pc:chgData name="Ivarsson, Gertrud" userId="757cf5b1-35c7-4748-80c8-c43f8a1aa652" providerId="ADAL" clId="{CC404827-EE6E-49FC-9835-580E2AB6B01E}" dt="2022-05-20T13:24:26.472" v="4138" actId="962"/>
        <pc:sldMkLst>
          <pc:docMk/>
          <pc:sldMk cId="3941004614" sldId="266"/>
        </pc:sldMkLst>
      </pc:sldChg>
    </pc:docChg>
  </pc:docChgLst>
  <pc:docChgLst>
    <pc:chgData name="Gertrud Ivarsson" userId="757cf5b1-35c7-4748-80c8-c43f8a1aa652" providerId="ADAL" clId="{06AAFAF3-8F24-461C-A927-AF00CF50C14E}"/>
    <pc:docChg chg="custSel modSld replTag delTag">
      <pc:chgData name="Gertrud Ivarsson" userId="757cf5b1-35c7-4748-80c8-c43f8a1aa652" providerId="ADAL" clId="{06AAFAF3-8F24-461C-A927-AF00CF50C14E}" dt="2025-06-25T07:23:58.147" v="43" actId="20577"/>
      <pc:docMkLst>
        <pc:docMk/>
      </pc:docMkLst>
      <pc:sldChg chg="addSp delSp modSp mod replTag delTag">
        <pc:chgData name="Gertrud Ivarsson" userId="757cf5b1-35c7-4748-80c8-c43f8a1aa652" providerId="ADAL" clId="{06AAFAF3-8F24-461C-A927-AF00CF50C14E}" dt="2025-06-25T07:23:14.936" v="27" actId="1076"/>
        <pc:sldMkLst>
          <pc:docMk/>
          <pc:sldMk cId="162415818" sldId="264"/>
        </pc:sldMkLst>
        <pc:picChg chg="add del mod">
          <ac:chgData name="Gertrud Ivarsson" userId="757cf5b1-35c7-4748-80c8-c43f8a1aa652" providerId="ADAL" clId="{06AAFAF3-8F24-461C-A927-AF00CF50C14E}" dt="2025-06-25T07:23:01.296" v="21" actId="478"/>
          <ac:picMkLst>
            <pc:docMk/>
            <pc:sldMk cId="162415818" sldId="264"/>
            <ac:picMk id="5" creationId="{522DA79F-FBB5-9CC3-5886-0D3DDB230AE5}"/>
          </ac:picMkLst>
        </pc:picChg>
        <pc:picChg chg="add mod">
          <ac:chgData name="Gertrud Ivarsson" userId="757cf5b1-35c7-4748-80c8-c43f8a1aa652" providerId="ADAL" clId="{06AAFAF3-8F24-461C-A927-AF00CF50C14E}" dt="2025-06-25T07:23:14.936" v="27" actId="1076"/>
          <ac:picMkLst>
            <pc:docMk/>
            <pc:sldMk cId="162415818" sldId="264"/>
            <ac:picMk id="6" creationId="{31272F9B-07E1-B4EB-F7C3-F7918E4366BD}"/>
          </ac:picMkLst>
        </pc:picChg>
      </pc:sldChg>
      <pc:sldChg chg="modSp mod replTag delTag modNotesTx">
        <pc:chgData name="Gertrud Ivarsson" userId="757cf5b1-35c7-4748-80c8-c43f8a1aa652" providerId="ADAL" clId="{06AAFAF3-8F24-461C-A927-AF00CF50C14E}" dt="2025-06-25T07:23:51.233" v="37" actId="20577"/>
        <pc:sldMkLst>
          <pc:docMk/>
          <pc:sldMk cId="2648156297" sldId="265"/>
        </pc:sldMkLst>
        <pc:spChg chg="mod">
          <ac:chgData name="Gertrud Ivarsson" userId="757cf5b1-35c7-4748-80c8-c43f8a1aa652" providerId="ADAL" clId="{06AAFAF3-8F24-461C-A927-AF00CF50C14E}" dt="2025-06-25T07:23:28.457" v="32" actId="20577"/>
          <ac:spMkLst>
            <pc:docMk/>
            <pc:sldMk cId="2648156297" sldId="265"/>
            <ac:spMk id="10" creationId="{FAAA5580-9530-5890-E368-17450045F8B4}"/>
          </ac:spMkLst>
        </pc:spChg>
      </pc:sldChg>
      <pc:sldChg chg="modSp mod">
        <pc:chgData name="Gertrud Ivarsson" userId="757cf5b1-35c7-4748-80c8-c43f8a1aa652" providerId="ADAL" clId="{06AAFAF3-8F24-461C-A927-AF00CF50C14E}" dt="2025-06-25T07:23:58.147" v="43" actId="20577"/>
        <pc:sldMkLst>
          <pc:docMk/>
          <pc:sldMk cId="3941004614" sldId="266"/>
        </pc:sldMkLst>
        <pc:spChg chg="mod">
          <ac:chgData name="Gertrud Ivarsson" userId="757cf5b1-35c7-4748-80c8-c43f8a1aa652" providerId="ADAL" clId="{06AAFAF3-8F24-461C-A927-AF00CF50C14E}" dt="2025-06-25T07:23:58.147" v="43" actId="20577"/>
          <ac:spMkLst>
            <pc:docMk/>
            <pc:sldMk cId="3941004614" sldId="266"/>
            <ac:spMk id="3" creationId="{AD841E4A-1DE2-4482-A348-E85BB370FA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MiunSkills</a:t>
            </a:r>
            <a:r>
              <a:rPr lang="en-US" dirty="0"/>
              <a:t> is an introductory course on how the university and university studies work. It is a digital course that you do it on your own via your computer (recommended) or mobile (works, but not as well as on a computer). </a:t>
            </a:r>
          </a:p>
          <a:p>
            <a:endParaRPr lang="en-US" dirty="0"/>
          </a:p>
          <a:p>
            <a:r>
              <a:rPr lang="en-US" dirty="0"/>
              <a:t>This course is about giving you an insight into the university world and understanding how things work, and what expectations we as a university have of you as a student. The things included in the course are things that new students are often surprised to learn or find difficult to understand. You thus get a big head start in your studies if you do this course early in your education, as it gives you a good foundation to stand on. The course content is based on what previous students have expressed that they wished they had been told earlier. The course is to help you and to make you feel safer and more prepared for your studies. </a:t>
            </a:r>
          </a:p>
          <a:p>
            <a:endParaRPr lang="en-US" dirty="0"/>
          </a:p>
          <a:p>
            <a:r>
              <a:rPr lang="en-US" dirty="0"/>
              <a:t>Some of you may have done the course already, as it was included in the welcome letter, and in that case, congratulations!</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8669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dirty="0"/>
              <a:t>The course consists of 3 modules. In </a:t>
            </a:r>
            <a:r>
              <a:rPr lang="en-US" b="1" dirty="0"/>
              <a:t>University and university studies</a:t>
            </a:r>
            <a:r>
              <a:rPr lang="en-US" dirty="0"/>
              <a:t>, you will learn about how the university works, how university courses are </a:t>
            </a:r>
            <a:r>
              <a:rPr lang="en-US" dirty="0" err="1"/>
              <a:t>organised</a:t>
            </a:r>
            <a:r>
              <a:rPr lang="en-US" dirty="0"/>
              <a:t> and what you need to know to be able to navigate through lectures and seminars. You will also receive tips on study skills and information on compensatory support for students with disabilities.</a:t>
            </a:r>
          </a:p>
          <a:p>
            <a:pPr>
              <a:defRPr/>
            </a:pP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second module you will find </a:t>
            </a:r>
            <a:r>
              <a:rPr lang="sv-SE" b="1" dirty="0" err="1"/>
              <a:t>Wellbeing</a:t>
            </a:r>
            <a:r>
              <a:rPr lang="sv-SE" dirty="0"/>
              <a:t>. </a:t>
            </a:r>
            <a:r>
              <a:rPr lang="en-US" dirty="0"/>
              <a:t>There you get practical tips on how you can best take care of yourself and establish good routines in order to create the best possible conditions for success in your studies. University studies are very much based on independence and the majority of your time you will be you studying on your own or in a group and therefore it is important to have good routines and habits so that you can plan your time and keep your motivation and discipline up.</a:t>
            </a: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Lastly</a:t>
            </a:r>
            <a:r>
              <a:rPr lang="sv-SE" dirty="0"/>
              <a:t> </a:t>
            </a:r>
            <a:r>
              <a:rPr lang="sv-SE" dirty="0" err="1"/>
              <a:t>there</a:t>
            </a:r>
            <a:r>
              <a:rPr lang="sv-SE" dirty="0"/>
              <a:t> is</a:t>
            </a:r>
            <a:r>
              <a:rPr lang="en-US" b="0" dirty="0"/>
              <a:t> </a:t>
            </a:r>
            <a:r>
              <a:rPr lang="en-US" b="1" dirty="0"/>
              <a:t>Academic skills</a:t>
            </a:r>
            <a:r>
              <a:rPr lang="en-US" dirty="0"/>
              <a:t>. This is knowledge and skills you need to know about and master in order to complete your studies. It is about information retrieval, scholarly articles, source criticism, reference management, plagiarism and academic writing. </a:t>
            </a:r>
            <a:r>
              <a:rPr lang="en-US" i="1" dirty="0"/>
              <a:t>(Feel free to add your own thoughts about how much emphasis you place on such things as reference management and academic writing in your subject.)</a:t>
            </a:r>
            <a:r>
              <a:rPr lang="sv-SE" i="1" dirty="0"/>
              <a:t> </a:t>
            </a:r>
          </a:p>
          <a:p>
            <a:pPr>
              <a:defRPr/>
            </a:pPr>
            <a:r>
              <a:rPr lang="sv-SE" dirty="0"/>
              <a:t> </a:t>
            </a:r>
          </a:p>
          <a:p>
            <a:pPr>
              <a:defRPr/>
            </a:pPr>
            <a:r>
              <a:rPr lang="en-US" dirty="0"/>
              <a:t>The course is estimated to take 7-8 hours to complete (</a:t>
            </a:r>
            <a:r>
              <a:rPr lang="en-US" i="1" dirty="0"/>
              <a:t>good to warn them so they have the right expectations when they start the course</a:t>
            </a:r>
            <a:r>
              <a:rPr lang="en-US" dirty="0"/>
              <a:t>), but it is time well spent.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84512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i="1" dirty="0"/>
              <a:t>Above are quotes from the evaluations of the course, these can be read aloud, or you can let the students read them themselves.</a:t>
            </a:r>
          </a:p>
          <a:p>
            <a:endParaRPr lang="sv-SE" dirty="0"/>
          </a:p>
          <a:p>
            <a:r>
              <a:rPr lang="en-US" dirty="0"/>
              <a:t>The students who have completed the course are generally very positive about it! Many say that they feel better prepared for their studies after completing </a:t>
            </a:r>
            <a:r>
              <a:rPr lang="en-US" dirty="0" err="1"/>
              <a:t>MiunSkills</a:t>
            </a:r>
            <a:r>
              <a:rPr lang="en-US" dirty="0"/>
              <a:t> and that they feel more secure in their studies. Past students who have done </a:t>
            </a:r>
            <a:r>
              <a:rPr lang="en-US" dirty="0" err="1"/>
              <a:t>MiunSkills</a:t>
            </a:r>
            <a:r>
              <a:rPr lang="en-US" dirty="0"/>
              <a:t> recommend you do it!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7660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8232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4"/>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202" y="2208554"/>
            <a:ext cx="9831601" cy="788400"/>
          </a:xfrm>
        </p:spPr>
        <p:txBody>
          <a:bodyPr>
            <a:noAutofit/>
          </a:bodyPr>
          <a:lstStyle>
            <a:lvl1pPr marL="0" indent="0" algn="l">
              <a:lnSpc>
                <a:spcPct val="100000"/>
              </a:lnSpc>
              <a:buNone/>
              <a:defRPr sz="2200" b="1">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2025-06-25</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9"/>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2" y="1540800"/>
            <a:ext cx="10528879"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2"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5"/>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3" y="2208554"/>
            <a:ext cx="9829799"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33"/>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2025-06-25</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3" y="1542416"/>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33"/>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52"/>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2"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2"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a:extLst>
              <a:ext uri="{FF2B5EF4-FFF2-40B4-BE49-F238E27FC236}">
                <a16:creationId xmlns:a16="http://schemas.microsoft.com/office/drawing/2014/main" id="{6C1EEC1C-98D4-18D3-BF73-003441DB4433}"/>
              </a:ext>
            </a:extLst>
          </p:cNvPr>
          <p:cNvSpPr txBox="1"/>
          <p:nvPr userDrawn="1">
            <p:extLst>
              <p:ext uri="{1162E1C5-73C7-4A58-AE30-91384D911F3F}">
                <p184:classification xmlns:p184="http://schemas.microsoft.com/office/powerpoint/2018/4/main" val="hdr"/>
              </p:ext>
            </p:extLst>
          </p:nvPr>
        </p:nvSpPr>
        <p:spPr>
          <a:xfrm>
            <a:off x="63500" y="63500"/>
            <a:ext cx="979488" cy="152400"/>
          </a:xfrm>
          <a:prstGeom prst="rect">
            <a:avLst/>
          </a:prstGeom>
        </p:spPr>
        <p:txBody>
          <a:bodyPr horzOverflow="overflow" lIns="0" tIns="0" rIns="0" bIns="0">
            <a:spAutoFit/>
          </a:bodyPr>
          <a:lstStyle/>
          <a:p>
            <a:pPr algn="l"/>
            <a:r>
              <a:rPr lang="sv-SE"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377"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00" y="981615"/>
            <a:ext cx="10514999" cy="652145"/>
          </a:xfrm>
        </p:spPr>
        <p:txBody>
          <a:bodyPr anchor="t">
            <a:normAutofit fontScale="90000"/>
          </a:bodyPr>
          <a:lstStyle/>
          <a:p>
            <a:r>
              <a:rPr lang="sv-SE" sz="5300" dirty="0" err="1"/>
              <a:t>MiunSkills</a:t>
            </a:r>
            <a:br>
              <a:rPr lang="sv-SE" dirty="0"/>
            </a:br>
            <a:r>
              <a:rPr lang="sv-SE" dirty="0"/>
              <a:t>Everything </a:t>
            </a:r>
            <a:r>
              <a:rPr lang="sv-SE" dirty="0" err="1"/>
              <a:t>you</a:t>
            </a:r>
            <a:r>
              <a:rPr lang="sv-SE" dirty="0"/>
              <a:t> </a:t>
            </a:r>
            <a:r>
              <a:rPr lang="sv-SE" dirty="0" err="1"/>
              <a:t>didn't</a:t>
            </a:r>
            <a:r>
              <a:rPr lang="sv-SE" dirty="0"/>
              <a:t> </a:t>
            </a:r>
            <a:r>
              <a:rPr lang="sv-SE" dirty="0" err="1"/>
              <a:t>know</a:t>
            </a:r>
            <a:r>
              <a:rPr lang="sv-SE" dirty="0"/>
              <a:t> </a:t>
            </a:r>
            <a:r>
              <a:rPr lang="sv-SE" dirty="0" err="1"/>
              <a:t>you</a:t>
            </a:r>
            <a:r>
              <a:rPr lang="sv-SE" dirty="0"/>
              <a:t> </a:t>
            </a:r>
            <a:r>
              <a:rPr lang="sv-SE" dirty="0" err="1"/>
              <a:t>needed</a:t>
            </a:r>
            <a:r>
              <a:rPr lang="sv-SE" dirty="0"/>
              <a:t> to </a:t>
            </a:r>
            <a:r>
              <a:rPr lang="sv-SE" dirty="0" err="1"/>
              <a:t>know</a:t>
            </a:r>
            <a:r>
              <a:rPr lang="sv-SE" dirty="0"/>
              <a:t> </a:t>
            </a:r>
            <a:r>
              <a:rPr lang="sv-SE" dirty="0" err="1"/>
              <a:t>about</a:t>
            </a:r>
            <a:r>
              <a:rPr lang="sv-SE" dirty="0"/>
              <a:t> </a:t>
            </a:r>
            <a:r>
              <a:rPr lang="sv-SE" dirty="0" err="1"/>
              <a:t>university</a:t>
            </a:r>
            <a:r>
              <a:rPr lang="sv-SE" dirty="0"/>
              <a:t> studies</a:t>
            </a:r>
            <a:br>
              <a:rPr lang="sv-SE" dirty="0"/>
            </a:br>
            <a:endParaRPr lang="sv-SE" dirty="0"/>
          </a:p>
        </p:txBody>
      </p:sp>
      <p:sp>
        <p:nvSpPr>
          <p:cNvPr id="3" name="Underrubrik 2"/>
          <p:cNvSpPr>
            <a:spLocks noGrp="1"/>
          </p:cNvSpPr>
          <p:nvPr>
            <p:ph type="body" sz="quarter" idx="13"/>
          </p:nvPr>
        </p:nvSpPr>
        <p:spPr>
          <a:xfrm>
            <a:off x="838800" y="2235599"/>
            <a:ext cx="5180400" cy="3942000"/>
          </a:xfrm>
        </p:spPr>
        <p:txBody>
          <a:bodyPr>
            <a:normAutofit/>
          </a:bodyPr>
          <a:lstStyle/>
          <a:p>
            <a:r>
              <a:rPr lang="sv-SE" sz="1800" dirty="0" err="1"/>
              <a:t>MiunSkills</a:t>
            </a:r>
            <a:r>
              <a:rPr lang="sv-SE" sz="1800" dirty="0"/>
              <a:t> is a digital, </a:t>
            </a:r>
            <a:r>
              <a:rPr lang="sv-SE" sz="1800" dirty="0" err="1"/>
              <a:t>interactive</a:t>
            </a:r>
            <a:r>
              <a:rPr lang="sv-SE" sz="1800" dirty="0"/>
              <a:t>, </a:t>
            </a:r>
            <a:r>
              <a:rPr lang="sv-SE" sz="1800" dirty="0" err="1"/>
              <a:t>self</a:t>
            </a:r>
            <a:r>
              <a:rPr lang="sv-SE" sz="1800" dirty="0"/>
              <a:t> </a:t>
            </a:r>
            <a:r>
              <a:rPr lang="sv-SE" sz="1800" dirty="0" err="1"/>
              <a:t>study</a:t>
            </a:r>
            <a:r>
              <a:rPr lang="sv-SE" sz="1800" dirty="0"/>
              <a:t> </a:t>
            </a:r>
            <a:r>
              <a:rPr lang="sv-SE" sz="1800" dirty="0" err="1"/>
              <a:t>course</a:t>
            </a:r>
            <a:r>
              <a:rPr lang="sv-SE" sz="1800" dirty="0"/>
              <a:t> </a:t>
            </a:r>
            <a:r>
              <a:rPr lang="sv-SE" sz="1800" dirty="0" err="1"/>
              <a:t>that</a:t>
            </a:r>
            <a:r>
              <a:rPr lang="sv-SE" sz="1800" dirty="0"/>
              <a:t> prepares students for </a:t>
            </a:r>
            <a:r>
              <a:rPr lang="sv-SE" sz="1800" dirty="0" err="1"/>
              <a:t>how</a:t>
            </a:r>
            <a:r>
              <a:rPr lang="sv-SE" sz="1800" dirty="0"/>
              <a:t> the </a:t>
            </a:r>
            <a:r>
              <a:rPr lang="sv-SE" sz="1800" dirty="0" err="1"/>
              <a:t>university</a:t>
            </a:r>
            <a:r>
              <a:rPr lang="sv-SE" sz="1800" dirty="0"/>
              <a:t> and </a:t>
            </a:r>
            <a:r>
              <a:rPr lang="sv-SE" sz="1800" dirty="0" err="1"/>
              <a:t>university</a:t>
            </a:r>
            <a:r>
              <a:rPr lang="sv-SE" sz="1800" dirty="0"/>
              <a:t> studies </a:t>
            </a:r>
            <a:r>
              <a:rPr lang="sv-SE" sz="1800" dirty="0" err="1"/>
              <a:t>work</a:t>
            </a:r>
            <a:r>
              <a:rPr lang="sv-SE" sz="1800" dirty="0"/>
              <a:t>.</a:t>
            </a:r>
            <a:endParaRPr lang="sv-SE" dirty="0"/>
          </a:p>
        </p:txBody>
      </p:sp>
      <p:pic>
        <p:nvPicPr>
          <p:cNvPr id="43" name="Bildobjekt 42" descr="En grupp personer runt en dator som ser glada och överraskade ut">
            <a:extLst>
              <a:ext uri="{FF2B5EF4-FFF2-40B4-BE49-F238E27FC236}">
                <a16:creationId xmlns:a16="http://schemas.microsoft.com/office/drawing/2014/main" id="{85022475-6970-4CDF-896C-88175C0C31FC}"/>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2" r="1808"/>
          <a:stretch/>
        </p:blipFill>
        <p:spPr>
          <a:xfrm>
            <a:off x="6173999" y="2235599"/>
            <a:ext cx="5180400" cy="3942000"/>
          </a:xfrm>
          <a:prstGeom prst="rect">
            <a:avLst/>
          </a:prstGeom>
          <a:noFill/>
        </p:spPr>
      </p:pic>
      <p:pic>
        <p:nvPicPr>
          <p:cNvPr id="6" name="Bildobjekt 5" descr="En bild som visar mönster, kvadrat, pixel, design&#10;&#10;AI-genererat innehåll kan vara felaktigt.">
            <a:extLst>
              <a:ext uri="{FF2B5EF4-FFF2-40B4-BE49-F238E27FC236}">
                <a16:creationId xmlns:a16="http://schemas.microsoft.com/office/drawing/2014/main" id="{31272F9B-07E1-B4EB-F7C3-F7918E436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0845" y="3523035"/>
            <a:ext cx="2239674" cy="2239674"/>
          </a:xfrm>
          <a:prstGeom prst="rect">
            <a:avLst/>
          </a:prstGeom>
        </p:spPr>
      </p:pic>
    </p:spTree>
    <p:custDataLst>
      <p:tags r:id="rId1"/>
    </p:custDataLst>
    <p:extLst>
      <p:ext uri="{BB962C8B-B14F-4D97-AF65-F5344CB8AC3E}">
        <p14:creationId xmlns:p14="http://schemas.microsoft.com/office/powerpoint/2010/main" val="1624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2416"/>
            <a:ext cx="10514999" cy="652145"/>
          </a:xfrm>
        </p:spPr>
        <p:txBody>
          <a:bodyPr anchor="t">
            <a:normAutofit/>
          </a:bodyPr>
          <a:lstStyle/>
          <a:p>
            <a:r>
              <a:rPr lang="sv-SE" dirty="0"/>
              <a:t>An </a:t>
            </a:r>
            <a:r>
              <a:rPr lang="sv-SE" dirty="0" err="1"/>
              <a:t>introduction</a:t>
            </a:r>
            <a:r>
              <a:rPr lang="sv-SE" dirty="0"/>
              <a:t> to </a:t>
            </a:r>
            <a:r>
              <a:rPr lang="sv-SE" dirty="0" err="1"/>
              <a:t>university</a:t>
            </a:r>
            <a:r>
              <a:rPr lang="sv-SE" dirty="0"/>
              <a:t> studies</a:t>
            </a:r>
          </a:p>
        </p:txBody>
      </p:sp>
      <p:sp>
        <p:nvSpPr>
          <p:cNvPr id="10" name="Text Placeholder 2">
            <a:extLst>
              <a:ext uri="{FF2B5EF4-FFF2-40B4-BE49-F238E27FC236}">
                <a16:creationId xmlns:a16="http://schemas.microsoft.com/office/drawing/2014/main" id="{FAAA5580-9530-5890-E368-17450045F8B4}"/>
              </a:ext>
            </a:extLst>
          </p:cNvPr>
          <p:cNvSpPr>
            <a:spLocks noGrp="1"/>
          </p:cNvSpPr>
          <p:nvPr>
            <p:ph type="body" sz="quarter" idx="13"/>
          </p:nvPr>
        </p:nvSpPr>
        <p:spPr>
          <a:xfrm>
            <a:off x="838799" y="2235599"/>
            <a:ext cx="5335199" cy="3942000"/>
          </a:xfrm>
        </p:spPr>
        <p:txBody>
          <a:bodyPr/>
          <a:lstStyle/>
          <a:p>
            <a:pPr marL="342900" indent="-342900">
              <a:buFont typeface="Arial" panose="020B0604020202020204" pitchFamily="34" charset="0"/>
              <a:buChar char="•"/>
            </a:pPr>
            <a:r>
              <a:rPr lang="sv-SE" dirty="0"/>
              <a:t>University and </a:t>
            </a:r>
            <a:r>
              <a:rPr lang="sv-SE" dirty="0" err="1"/>
              <a:t>university</a:t>
            </a:r>
            <a:r>
              <a:rPr lang="sv-SE" dirty="0"/>
              <a:t> studies</a:t>
            </a:r>
          </a:p>
          <a:p>
            <a:pPr marL="1028683" lvl="1" indent="-342900"/>
            <a:r>
              <a:rPr lang="sv-SE" dirty="0" err="1"/>
              <a:t>How</a:t>
            </a:r>
            <a:r>
              <a:rPr lang="sv-SE" dirty="0"/>
              <a:t> the </a:t>
            </a:r>
            <a:r>
              <a:rPr lang="sv-SE" dirty="0" err="1"/>
              <a:t>university</a:t>
            </a:r>
            <a:r>
              <a:rPr lang="sv-SE" dirty="0"/>
              <a:t> </a:t>
            </a:r>
            <a:r>
              <a:rPr lang="sv-SE" dirty="0" err="1"/>
              <a:t>works</a:t>
            </a:r>
            <a:endParaRPr lang="sv-SE" dirty="0"/>
          </a:p>
          <a:p>
            <a:pPr marL="1028683" lvl="1" indent="-342900"/>
            <a:r>
              <a:rPr lang="sv-SE" dirty="0"/>
              <a:t>Different </a:t>
            </a:r>
            <a:r>
              <a:rPr lang="sv-SE" dirty="0" err="1"/>
              <a:t>types</a:t>
            </a:r>
            <a:r>
              <a:rPr lang="sv-SE" dirty="0"/>
              <a:t> </a:t>
            </a:r>
            <a:r>
              <a:rPr lang="sv-SE" dirty="0" err="1"/>
              <a:t>of</a:t>
            </a:r>
            <a:r>
              <a:rPr lang="sv-SE" dirty="0"/>
              <a:t> </a:t>
            </a:r>
            <a:r>
              <a:rPr lang="sv-SE" dirty="0" err="1"/>
              <a:t>lessons</a:t>
            </a:r>
            <a:r>
              <a:rPr lang="sv-SE" dirty="0"/>
              <a:t> and examinations</a:t>
            </a:r>
          </a:p>
          <a:p>
            <a:pPr marL="1028683" lvl="1" indent="-342900"/>
            <a:r>
              <a:rPr lang="sv-SE" dirty="0" err="1"/>
              <a:t>Study</a:t>
            </a:r>
            <a:r>
              <a:rPr lang="sv-SE" dirty="0"/>
              <a:t> </a:t>
            </a:r>
            <a:r>
              <a:rPr lang="sv-SE" dirty="0" err="1"/>
              <a:t>skills</a:t>
            </a:r>
            <a:r>
              <a:rPr lang="sv-SE" dirty="0"/>
              <a:t> and </a:t>
            </a:r>
            <a:r>
              <a:rPr lang="sv-SE" dirty="0" err="1"/>
              <a:t>more</a:t>
            </a:r>
            <a:endParaRPr lang="sv-SE" dirty="0"/>
          </a:p>
          <a:p>
            <a:pPr marL="342900" indent="-342900">
              <a:buFont typeface="Arial" panose="020B0604020202020204" pitchFamily="34" charset="0"/>
              <a:buChar char="•"/>
            </a:pPr>
            <a:r>
              <a:rPr lang="sv-SE" dirty="0" err="1"/>
              <a:t>Wellbeing</a:t>
            </a:r>
            <a:endParaRPr lang="sv-SE" dirty="0"/>
          </a:p>
          <a:p>
            <a:pPr marL="1028683" lvl="1" indent="-342900"/>
            <a:r>
              <a:rPr lang="sv-SE" dirty="0" err="1"/>
              <a:t>Take</a:t>
            </a:r>
            <a:r>
              <a:rPr lang="sv-SE" dirty="0"/>
              <a:t> </a:t>
            </a:r>
            <a:r>
              <a:rPr lang="sv-SE" dirty="0" err="1"/>
              <a:t>care</a:t>
            </a:r>
            <a:r>
              <a:rPr lang="sv-SE" dirty="0"/>
              <a:t> </a:t>
            </a:r>
            <a:r>
              <a:rPr lang="sv-SE" dirty="0" err="1"/>
              <a:t>of</a:t>
            </a:r>
            <a:r>
              <a:rPr lang="sv-SE" dirty="0"/>
              <a:t> </a:t>
            </a:r>
            <a:r>
              <a:rPr lang="sv-SE" dirty="0" err="1"/>
              <a:t>yourself</a:t>
            </a:r>
            <a:endParaRPr lang="sv-SE" dirty="0"/>
          </a:p>
          <a:p>
            <a:pPr marL="1028683" lvl="1" indent="-342900"/>
            <a:r>
              <a:rPr lang="sv-SE" dirty="0" err="1"/>
              <a:t>Establish</a:t>
            </a:r>
            <a:r>
              <a:rPr lang="sv-SE" dirty="0"/>
              <a:t> </a:t>
            </a:r>
            <a:r>
              <a:rPr lang="sv-SE" dirty="0" err="1"/>
              <a:t>routines</a:t>
            </a:r>
            <a:r>
              <a:rPr lang="sv-SE" dirty="0"/>
              <a:t> and </a:t>
            </a:r>
            <a:r>
              <a:rPr lang="sv-SE" dirty="0" err="1"/>
              <a:t>good</a:t>
            </a:r>
            <a:r>
              <a:rPr lang="sv-SE" dirty="0"/>
              <a:t> </a:t>
            </a:r>
            <a:r>
              <a:rPr lang="sv-SE" dirty="0" err="1"/>
              <a:t>study</a:t>
            </a:r>
            <a:r>
              <a:rPr lang="sv-SE" dirty="0"/>
              <a:t> habits</a:t>
            </a:r>
          </a:p>
          <a:p>
            <a:pPr marL="342900" indent="-342900">
              <a:buFont typeface="Arial" panose="020B0604020202020204" pitchFamily="34" charset="0"/>
              <a:buChar char="•"/>
            </a:pPr>
            <a:r>
              <a:rPr lang="sv-SE" dirty="0" err="1"/>
              <a:t>Academic</a:t>
            </a:r>
            <a:r>
              <a:rPr lang="sv-SE" dirty="0"/>
              <a:t> </a:t>
            </a:r>
            <a:r>
              <a:rPr lang="sv-SE" dirty="0" err="1"/>
              <a:t>skills</a:t>
            </a:r>
            <a:endParaRPr lang="sv-SE" dirty="0"/>
          </a:p>
          <a:p>
            <a:pPr marL="1028683" lvl="1" indent="-342900"/>
            <a:r>
              <a:rPr lang="sv-SE" dirty="0" err="1"/>
              <a:t>Academic</a:t>
            </a:r>
            <a:r>
              <a:rPr lang="sv-SE" dirty="0"/>
              <a:t> </a:t>
            </a:r>
            <a:r>
              <a:rPr lang="sv-SE" dirty="0" err="1"/>
              <a:t>writing</a:t>
            </a:r>
            <a:endParaRPr lang="sv-SE" dirty="0"/>
          </a:p>
          <a:p>
            <a:pPr marL="1028683" lvl="1" indent="-342900"/>
            <a:r>
              <a:rPr lang="sv-SE" dirty="0" err="1"/>
              <a:t>Reference</a:t>
            </a:r>
            <a:r>
              <a:rPr lang="sv-SE" dirty="0"/>
              <a:t> management and </a:t>
            </a:r>
            <a:r>
              <a:rPr lang="sv-SE" dirty="0" err="1"/>
              <a:t>more</a:t>
            </a:r>
            <a:endParaRPr lang="sv-SE" dirty="0"/>
          </a:p>
        </p:txBody>
      </p:sp>
      <p:pic>
        <p:nvPicPr>
          <p:cNvPr id="5" name="Platshållare för innehåll 4" descr="Två glada studenter som sitter framför varsin dator och skrattar tillsammans">
            <a:extLst>
              <a:ext uri="{FF2B5EF4-FFF2-40B4-BE49-F238E27FC236}">
                <a16:creationId xmlns:a16="http://schemas.microsoft.com/office/drawing/2014/main" id="{13151C39-16F3-4862-A933-E03B718A93C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r="12280"/>
          <a:stretch/>
        </p:blipFill>
        <p:spPr>
          <a:xfrm>
            <a:off x="6173999" y="2235599"/>
            <a:ext cx="5180400" cy="3942000"/>
          </a:xfrm>
          <a:noFill/>
        </p:spPr>
      </p:pic>
    </p:spTree>
    <p:custDataLst>
      <p:tags r:id="rId1"/>
    </p:custDataLst>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E83601-B108-A6A1-3418-DE0ABB531684}"/>
              </a:ext>
            </a:extLst>
          </p:cNvPr>
          <p:cNvSpPr>
            <a:spLocks noGrp="1"/>
          </p:cNvSpPr>
          <p:nvPr>
            <p:ph type="title"/>
          </p:nvPr>
        </p:nvSpPr>
        <p:spPr>
          <a:xfrm>
            <a:off x="838803" y="1542416"/>
            <a:ext cx="10514999" cy="652145"/>
          </a:xfrm>
        </p:spPr>
        <p:txBody>
          <a:bodyPr/>
          <a:lstStyle/>
          <a:p>
            <a:r>
              <a:rPr lang="en-US" dirty="0"/>
              <a:t>Recommended by other students</a:t>
            </a:r>
          </a:p>
        </p:txBody>
      </p:sp>
      <p:pic>
        <p:nvPicPr>
          <p:cNvPr id="6" name="Platshållare för bild 5" descr="En student gör tummarna upp"/>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8647" r="8647"/>
          <a:stretch/>
        </p:blipFill>
        <p:spPr>
          <a:xfrm>
            <a:off x="838800" y="2234712"/>
            <a:ext cx="5180400" cy="3942255"/>
          </a:xfrm>
          <a:noFill/>
        </p:spPr>
      </p:pic>
      <p:sp>
        <p:nvSpPr>
          <p:cNvPr id="13" name="Content Placeholder 3">
            <a:extLst>
              <a:ext uri="{FF2B5EF4-FFF2-40B4-BE49-F238E27FC236}">
                <a16:creationId xmlns:a16="http://schemas.microsoft.com/office/drawing/2014/main" id="{6414EDC9-447F-237A-0875-B27C723B8F0E}"/>
              </a:ext>
            </a:extLst>
          </p:cNvPr>
          <p:cNvSpPr>
            <a:spLocks noGrp="1"/>
          </p:cNvSpPr>
          <p:nvPr>
            <p:ph sz="half" idx="2"/>
          </p:nvPr>
        </p:nvSpPr>
        <p:spPr>
          <a:xfrm>
            <a:off x="6174000" y="2235600"/>
            <a:ext cx="5521176" cy="3942000"/>
          </a:xfrm>
        </p:spPr>
        <p:txBody>
          <a:bodyPr/>
          <a:lstStyle/>
          <a:p>
            <a:r>
              <a:rPr lang="en-US" sz="1800" dirty="0"/>
              <a:t>Great course! Had not felt as safe at all if I had not done it.</a:t>
            </a:r>
          </a:p>
          <a:p>
            <a:r>
              <a:rPr lang="en-US" sz="1800" dirty="0"/>
              <a:t>Such a good and grateful course. Really informative and helpful!</a:t>
            </a:r>
          </a:p>
          <a:p>
            <a:r>
              <a:rPr lang="en-US" sz="1800" dirty="0"/>
              <a:t>Very useful and clear, it has helped me like a class sponsor children get at the start of school </a:t>
            </a:r>
            <a:r>
              <a:rPr lang="sv-SE" sz="1800" dirty="0">
                <a:latin typeface="+mn-lt"/>
              </a:rPr>
              <a:t>:-)</a:t>
            </a:r>
          </a:p>
          <a:p>
            <a:r>
              <a:rPr lang="en-US" sz="1800" dirty="0"/>
              <a:t>I think it is a good tool that you can use to get an insight into how everything works and also to be able to go back to in the future when you wondering about something.</a:t>
            </a:r>
          </a:p>
          <a:p>
            <a:r>
              <a:rPr lang="en-US" sz="1800" b="1" dirty="0"/>
              <a:t>Do it right away, otherwise you will regret it</a:t>
            </a:r>
            <a:r>
              <a:rPr lang="sv-SE" sz="1800" b="1" dirty="0">
                <a:latin typeface="+mn-lt"/>
              </a:rPr>
              <a:t>!</a:t>
            </a:r>
            <a:endParaRPr lang="en-US" sz="1800" b="1" dirty="0">
              <a:latin typeface="+mn-lt"/>
            </a:endParaRPr>
          </a:p>
        </p:txBody>
      </p:sp>
    </p:spTree>
    <p:custDataLst>
      <p:tags r:id="rId1"/>
    </p:custDataLst>
    <p:extLst>
      <p:ext uri="{BB962C8B-B14F-4D97-AF65-F5344CB8AC3E}">
        <p14:creationId xmlns:p14="http://schemas.microsoft.com/office/powerpoint/2010/main" val="32477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88CB4-BA8B-489E-9E85-88DAF4C79018}"/>
              </a:ext>
            </a:extLst>
          </p:cNvPr>
          <p:cNvSpPr>
            <a:spLocks noGrp="1"/>
          </p:cNvSpPr>
          <p:nvPr>
            <p:ph type="title"/>
          </p:nvPr>
        </p:nvSpPr>
        <p:spPr/>
        <p:txBody>
          <a:bodyPr/>
          <a:lstStyle/>
          <a:p>
            <a:r>
              <a:rPr lang="sv-SE" dirty="0"/>
              <a:t>Practical information</a:t>
            </a:r>
          </a:p>
        </p:txBody>
      </p:sp>
      <p:sp>
        <p:nvSpPr>
          <p:cNvPr id="3" name="Platshållare för text 2">
            <a:extLst>
              <a:ext uri="{FF2B5EF4-FFF2-40B4-BE49-F238E27FC236}">
                <a16:creationId xmlns:a16="http://schemas.microsoft.com/office/drawing/2014/main" id="{AD841E4A-1DE2-4482-A348-E85BB370FAFC}"/>
              </a:ext>
            </a:extLst>
          </p:cNvPr>
          <p:cNvSpPr>
            <a:spLocks noGrp="1"/>
          </p:cNvSpPr>
          <p:nvPr>
            <p:ph type="body" sz="quarter" idx="13"/>
          </p:nvPr>
        </p:nvSpPr>
        <p:spPr/>
        <p:txBody>
          <a:bodyPr/>
          <a:lstStyle/>
          <a:p>
            <a:r>
              <a:rPr lang="en-US" sz="1800" i="1" dirty="0"/>
              <a:t>This slide is for you to be able to enter information related to your course, e.g. how to find </a:t>
            </a:r>
            <a:r>
              <a:rPr lang="en-US" sz="1800" i="1" dirty="0" err="1"/>
              <a:t>MiunSkills</a:t>
            </a:r>
            <a:r>
              <a:rPr lang="en-US" sz="1800" i="1" dirty="0"/>
              <a:t> (have you linked it in Canvas, and if so under which heading, or are you using another solution?), if you want to add some time aspect (e.g. that you want them to complete the course within 14 days) or if you have planned any follow-up. </a:t>
            </a:r>
          </a:p>
          <a:p>
            <a:r>
              <a:rPr lang="en-US" sz="1800" i="1" dirty="0"/>
              <a:t>Also talk about why you / the subject think it is important that the students do the course, preferably with reference to experience from what previous students usually have problems with.</a:t>
            </a:r>
            <a:endParaRPr lang="sv-SE" i="1" dirty="0"/>
          </a:p>
        </p:txBody>
      </p:sp>
      <p:pic>
        <p:nvPicPr>
          <p:cNvPr id="6" name="Platshållare för bild 5" descr="En lärare som guidar studenterna igenom någonting på en dator">
            <a:extLst>
              <a:ext uri="{FF2B5EF4-FFF2-40B4-BE49-F238E27FC236}">
                <a16:creationId xmlns:a16="http://schemas.microsoft.com/office/drawing/2014/main" id="{6381155C-DFBE-4901-B3AF-A9FF6E61691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07" r="6207"/>
          <a:stretch/>
        </p:blipFill>
        <p:spPr>
          <a:xfrm>
            <a:off x="6173999" y="2235599"/>
            <a:ext cx="5180400" cy="3942000"/>
          </a:xfrm>
        </p:spPr>
      </p:pic>
    </p:spTree>
    <p:custDataLst>
      <p:tags r:id="rId1"/>
    </p:custDataLst>
    <p:extLst>
      <p:ext uri="{BB962C8B-B14F-4D97-AF65-F5344CB8AC3E}">
        <p14:creationId xmlns:p14="http://schemas.microsoft.com/office/powerpoint/2010/main" val="39410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aa3996-9416-4fa8-abb6-96eb21542c7b">
      <Terms xmlns="http://schemas.microsoft.com/office/infopath/2007/PartnerControls"/>
    </lcf76f155ced4ddcb4097134ff3c332f>
    <TaxCatchAll xmlns="ed7a1faa-18a5-4f90-bacc-158aef3d39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3BA75828C6B04A98761A62E7963F7C" ma:contentTypeVersion="18" ma:contentTypeDescription="Skapa ett nytt dokument." ma:contentTypeScope="" ma:versionID="7d9626fabf18776bbb4bfb92b374fe15">
  <xsd:schema xmlns:xsd="http://www.w3.org/2001/XMLSchema" xmlns:xs="http://www.w3.org/2001/XMLSchema" xmlns:p="http://schemas.microsoft.com/office/2006/metadata/properties" xmlns:ns2="d5aa3996-9416-4fa8-abb6-96eb21542c7b" xmlns:ns3="ed7a1faa-18a5-4f90-bacc-158aef3d39db" targetNamespace="http://schemas.microsoft.com/office/2006/metadata/properties" ma:root="true" ma:fieldsID="06a7a90691c11469681eb0584dcdfe0a" ns2:_="" ns3:_="">
    <xsd:import namespace="d5aa3996-9416-4fa8-abb6-96eb21542c7b"/>
    <xsd:import namespace="ed7a1faa-18a5-4f90-bacc-158aef3d39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3996-9416-4fa8-abb6-96eb21542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03cf9ab9-ab1d-4a23-a749-cfaf823153a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a1faa-18a5-4f90-bacc-158aef3d39db"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c621e05-9f6d-4eaa-8a3a-d9dfa20108c8}" ma:internalName="TaxCatchAll" ma:showField="CatchAllData" ma:web="ed7a1faa-18a5-4f90-bacc-158aef3d3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73184-793C-489E-8532-6C1928BB1276}">
  <ds:schemaRefs>
    <ds:schemaRef ds:uri="http://schemas.microsoft.com/office/2006/metadata/properties"/>
    <ds:schemaRef ds:uri="http://schemas.microsoft.com/office/infopath/2007/PartnerControls"/>
    <ds:schemaRef ds:uri="d5aa3996-9416-4fa8-abb6-96eb21542c7b"/>
    <ds:schemaRef ds:uri="ed7a1faa-18a5-4f90-bacc-158aef3d39db"/>
  </ds:schemaRefs>
</ds:datastoreItem>
</file>

<file path=customXml/itemProps2.xml><?xml version="1.0" encoding="utf-8"?>
<ds:datastoreItem xmlns:ds="http://schemas.openxmlformats.org/officeDocument/2006/customXml" ds:itemID="{AA260288-78BD-4690-8E32-76D29E64F2C6}">
  <ds:schemaRefs>
    <ds:schemaRef ds:uri="http://schemas.microsoft.com/sharepoint/v3/contenttype/forms"/>
  </ds:schemaRefs>
</ds:datastoreItem>
</file>

<file path=customXml/itemProps3.xml><?xml version="1.0" encoding="utf-8"?>
<ds:datastoreItem xmlns:ds="http://schemas.openxmlformats.org/officeDocument/2006/customXml" ds:itemID="{C659C032-E140-4FE5-92F1-4570536C4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3996-9416-4fa8-abb6-96eb21542c7b"/>
    <ds:schemaRef ds:uri="ed7a1faa-18a5-4f90-bacc-158aef3d3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975</TotalTime>
  <Words>830</Words>
  <Application>Microsoft Office PowerPoint</Application>
  <PresentationFormat>Bredbild</PresentationFormat>
  <Paragraphs>41</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MiunSkills Everything you didn't know you needed to know about university studies </vt:lpstr>
      <vt:lpstr>An introduction to university studies</vt:lpstr>
      <vt:lpstr>Recommended by other students</vt:lpstr>
      <vt:lpstr>Practical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MiunSkills</dc:title>
  <dc:creator>Ivarsson, Gertrud</dc:creator>
  <cp:lastModifiedBy>Gertrud Ivarsson</cp:lastModifiedBy>
  <cp:revision>9</cp:revision>
  <cp:lastPrinted>2015-05-26T13:42:18Z</cp:lastPrinted>
  <dcterms:created xsi:type="dcterms:W3CDTF">2022-05-19T06:10:24Z</dcterms:created>
  <dcterms:modified xsi:type="dcterms:W3CDTF">2025-06-25T07:24:05Z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8D9959BC-630C-4757-89BA-5FFBC4569F88</vt:lpwstr>
  </property>
  <property fmtid="{D5CDD505-2E9C-101B-9397-08002B2CF9AE}" pid="3" name="ArticulatePath">
    <vt:lpwstr>https://miun-my.sharepoint.com/personal/gertrud_ivarsson_miun_se/Documents/MiunSkills - Allt du inte visste att du behöver veta om universitetsstudier</vt:lpwstr>
  </property>
  <property fmtid="{D5CDD505-2E9C-101B-9397-08002B2CF9AE}" pid="4" name="ContentTypeId">
    <vt:lpwstr>0x010100B73BA75828C6B04A98761A62E7963F7C</vt:lpwstr>
  </property>
  <property fmtid="{D5CDD505-2E9C-101B-9397-08002B2CF9AE}" pid="5" name="MediaServiceImageTags">
    <vt:lpwstr/>
  </property>
  <property fmtid="{D5CDD505-2E9C-101B-9397-08002B2CF9AE}" pid="6" name="MSIP_Label_e7a9e035-fc31-4a12-9147-f5d37fc656b3_Enabled">
    <vt:lpwstr>true</vt:lpwstr>
  </property>
  <property fmtid="{D5CDD505-2E9C-101B-9397-08002B2CF9AE}" pid="7" name="MSIP_Label_e7a9e035-fc31-4a12-9147-f5d37fc656b3_SetDate">
    <vt:lpwstr>2025-06-25T07:23:08Z</vt:lpwstr>
  </property>
  <property fmtid="{D5CDD505-2E9C-101B-9397-08002B2CF9AE}" pid="8" name="MSIP_Label_e7a9e035-fc31-4a12-9147-f5d37fc656b3_Method">
    <vt:lpwstr>Standard</vt:lpwstr>
  </property>
  <property fmtid="{D5CDD505-2E9C-101B-9397-08002B2CF9AE}" pid="9" name="MSIP_Label_e7a9e035-fc31-4a12-9147-f5d37fc656b3_Name">
    <vt:lpwstr>Begränsad delning</vt:lpwstr>
  </property>
  <property fmtid="{D5CDD505-2E9C-101B-9397-08002B2CF9AE}" pid="10" name="MSIP_Label_e7a9e035-fc31-4a12-9147-f5d37fc656b3_SiteId">
    <vt:lpwstr>8234e57a-f0d7-4e7d-bac5-8f1a2c565e73</vt:lpwstr>
  </property>
  <property fmtid="{D5CDD505-2E9C-101B-9397-08002B2CF9AE}" pid="11" name="MSIP_Label_e7a9e035-fc31-4a12-9147-f5d37fc656b3_ActionId">
    <vt:lpwstr>3c07e715-bc13-4047-8530-eccef217354e</vt:lpwstr>
  </property>
  <property fmtid="{D5CDD505-2E9C-101B-9397-08002B2CF9AE}" pid="12" name="MSIP_Label_e7a9e035-fc31-4a12-9147-f5d37fc656b3_ContentBits">
    <vt:lpwstr>1</vt:lpwstr>
  </property>
  <property fmtid="{D5CDD505-2E9C-101B-9397-08002B2CF9AE}" pid="13" name="MSIP_Label_e7a9e035-fc31-4a12-9147-f5d37fc656b3_Tag">
    <vt:lpwstr>10, 3, 0, 1</vt:lpwstr>
  </property>
  <property fmtid="{D5CDD505-2E9C-101B-9397-08002B2CF9AE}" pid="14" name="ClassificationContentMarkingHeaderLocations">
    <vt:lpwstr>Office-tema:10</vt:lpwstr>
  </property>
  <property fmtid="{D5CDD505-2E9C-101B-9397-08002B2CF9AE}" pid="15" name="ClassificationContentMarkingHeaderText">
    <vt:lpwstr>Begränsad delning</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