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0" r:id="rId2"/>
    <p:sldId id="369" r:id="rId3"/>
    <p:sldId id="375" r:id="rId4"/>
    <p:sldId id="291" r:id="rId5"/>
    <p:sldId id="330" r:id="rId6"/>
    <p:sldId id="370" r:id="rId7"/>
    <p:sldId id="371" r:id="rId8"/>
    <p:sldId id="397" r:id="rId9"/>
    <p:sldId id="334" r:id="rId10"/>
    <p:sldId id="383" r:id="rId11"/>
    <p:sldId id="382" r:id="rId12"/>
    <p:sldId id="391" r:id="rId13"/>
    <p:sldId id="392" r:id="rId14"/>
    <p:sldId id="338" r:id="rId15"/>
    <p:sldId id="340" r:id="rId16"/>
    <p:sldId id="264" r:id="rId17"/>
    <p:sldId id="401" r:id="rId18"/>
    <p:sldId id="343" r:id="rId19"/>
    <p:sldId id="348" r:id="rId20"/>
    <p:sldId id="349" r:id="rId21"/>
    <p:sldId id="350" r:id="rId22"/>
    <p:sldId id="394" r:id="rId23"/>
    <p:sldId id="353" r:id="rId24"/>
    <p:sldId id="393" r:id="rId25"/>
    <p:sldId id="355" r:id="rId26"/>
    <p:sldId id="356" r:id="rId27"/>
    <p:sldId id="357" r:id="rId28"/>
    <p:sldId id="360" r:id="rId29"/>
    <p:sldId id="388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7123" autoAdjust="0"/>
  </p:normalViewPr>
  <p:slideViewPr>
    <p:cSldViewPr snapToGrid="0">
      <p:cViewPr varScale="1">
        <p:scale>
          <a:sx n="83" d="100"/>
          <a:sy n="83" d="100"/>
        </p:scale>
        <p:origin x="123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full-</a:t>
            </a:r>
            <a:r>
              <a:rPr lang="sv-SE" sz="18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sv-SE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(FTE)</a:t>
            </a:r>
            <a:endParaRPr lang="en-US" dirty="0"/>
          </a:p>
        </c:rich>
      </c:tx>
      <c:layout>
        <c:manualLayout>
          <c:xMode val="edge"/>
          <c:yMode val="edge"/>
          <c:x val="0.12913422989679324"/>
          <c:y val="3.3537632678858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helårsstudenter (HST)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Blad1!$A$2:$A$16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Blad1!$B$2:$B$16</c:f>
              <c:numCache>
                <c:formatCode>General</c:formatCode>
                <c:ptCount val="15"/>
                <c:pt idx="0">
                  <c:v>7090</c:v>
                </c:pt>
                <c:pt idx="1">
                  <c:v>7234</c:v>
                </c:pt>
                <c:pt idx="2">
                  <c:v>6817</c:v>
                </c:pt>
                <c:pt idx="3">
                  <c:v>7278</c:v>
                </c:pt>
                <c:pt idx="4">
                  <c:v>7473</c:v>
                </c:pt>
                <c:pt idx="5">
                  <c:v>8361</c:v>
                </c:pt>
                <c:pt idx="6">
                  <c:v>8635</c:v>
                </c:pt>
                <c:pt idx="7">
                  <c:v>8062</c:v>
                </c:pt>
                <c:pt idx="8">
                  <c:v>8144</c:v>
                </c:pt>
                <c:pt idx="9">
                  <c:v>8430</c:v>
                </c:pt>
                <c:pt idx="10">
                  <c:v>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D-4224-A61E-CB147CF0C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7787760"/>
        <c:axId val="1737786800"/>
      </c:barChart>
      <c:catAx>
        <c:axId val="173778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37786800"/>
        <c:crosses val="autoZero"/>
        <c:auto val="1"/>
        <c:lblAlgn val="ctr"/>
        <c:lblOffset val="100"/>
        <c:noMultiLvlLbl val="0"/>
      </c:catAx>
      <c:valAx>
        <c:axId val="17377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3778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Forskarstuderande (egna)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Blad1!$A$2:$A$21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Blad1!$B$2:$B$21</c:f>
              <c:numCache>
                <c:formatCode>General</c:formatCode>
                <c:ptCount val="20"/>
                <c:pt idx="0">
                  <c:v>115</c:v>
                </c:pt>
                <c:pt idx="1">
                  <c:v>137</c:v>
                </c:pt>
                <c:pt idx="2">
                  <c:v>151</c:v>
                </c:pt>
                <c:pt idx="3">
                  <c:v>153</c:v>
                </c:pt>
                <c:pt idx="4">
                  <c:v>205</c:v>
                </c:pt>
                <c:pt idx="5">
                  <c:v>234</c:v>
                </c:pt>
                <c:pt idx="6">
                  <c:v>243</c:v>
                </c:pt>
                <c:pt idx="7">
                  <c:v>235</c:v>
                </c:pt>
                <c:pt idx="8">
                  <c:v>215</c:v>
                </c:pt>
                <c:pt idx="9">
                  <c:v>193</c:v>
                </c:pt>
                <c:pt idx="10">
                  <c:v>165</c:v>
                </c:pt>
                <c:pt idx="11">
                  <c:v>187</c:v>
                </c:pt>
                <c:pt idx="12">
                  <c:v>197</c:v>
                </c:pt>
                <c:pt idx="13">
                  <c:v>190</c:v>
                </c:pt>
                <c:pt idx="14">
                  <c:v>172</c:v>
                </c:pt>
                <c:pt idx="15">
                  <c:v>170</c:v>
                </c:pt>
                <c:pt idx="16">
                  <c:v>164</c:v>
                </c:pt>
                <c:pt idx="17">
                  <c:v>170</c:v>
                </c:pt>
                <c:pt idx="18" formatCode="#,##0">
                  <c:v>181</c:v>
                </c:pt>
                <c:pt idx="19" formatCode="#,##0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0-4661-BFD9-F6ADF502B51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Statligt forskningsanslag (mkr)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Blad1!$C$2:$C$21</c:f>
              <c:numCache>
                <c:formatCode>General</c:formatCode>
                <c:ptCount val="20"/>
                <c:pt idx="0">
                  <c:v>162</c:v>
                </c:pt>
                <c:pt idx="1">
                  <c:v>165</c:v>
                </c:pt>
                <c:pt idx="2">
                  <c:v>171</c:v>
                </c:pt>
                <c:pt idx="3">
                  <c:v>173</c:v>
                </c:pt>
                <c:pt idx="4">
                  <c:v>176</c:v>
                </c:pt>
                <c:pt idx="5">
                  <c:v>187</c:v>
                </c:pt>
                <c:pt idx="6">
                  <c:v>190</c:v>
                </c:pt>
                <c:pt idx="7">
                  <c:v>197</c:v>
                </c:pt>
                <c:pt idx="8">
                  <c:v>199</c:v>
                </c:pt>
                <c:pt idx="9">
                  <c:v>207</c:v>
                </c:pt>
                <c:pt idx="10">
                  <c:v>206</c:v>
                </c:pt>
                <c:pt idx="11">
                  <c:v>231</c:v>
                </c:pt>
                <c:pt idx="12">
                  <c:v>235</c:v>
                </c:pt>
                <c:pt idx="13">
                  <c:v>244</c:v>
                </c:pt>
                <c:pt idx="14" formatCode="0">
                  <c:v>251.304</c:v>
                </c:pt>
                <c:pt idx="15" formatCode="0">
                  <c:v>262.47000000000003</c:v>
                </c:pt>
                <c:pt idx="16" formatCode="0">
                  <c:v>284</c:v>
                </c:pt>
                <c:pt idx="17" formatCode="0">
                  <c:v>287</c:v>
                </c:pt>
                <c:pt idx="18" formatCode="#,##0">
                  <c:v>291</c:v>
                </c:pt>
                <c:pt idx="19" formatCode="#,##0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70-4661-BFD9-F6ADF502B51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Externa forskningsmedel (mkr)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Blad1!$D$2:$D$21</c:f>
              <c:numCache>
                <c:formatCode>General</c:formatCode>
                <c:ptCount val="20"/>
                <c:pt idx="0">
                  <c:v>117</c:v>
                </c:pt>
                <c:pt idx="1">
                  <c:v>110</c:v>
                </c:pt>
                <c:pt idx="2">
                  <c:v>101</c:v>
                </c:pt>
                <c:pt idx="3">
                  <c:v>110</c:v>
                </c:pt>
                <c:pt idx="4">
                  <c:v>156</c:v>
                </c:pt>
                <c:pt idx="5">
                  <c:v>151</c:v>
                </c:pt>
                <c:pt idx="6">
                  <c:v>161</c:v>
                </c:pt>
                <c:pt idx="7">
                  <c:v>173</c:v>
                </c:pt>
                <c:pt idx="8">
                  <c:v>173</c:v>
                </c:pt>
                <c:pt idx="9">
                  <c:v>155</c:v>
                </c:pt>
                <c:pt idx="10">
                  <c:v>116</c:v>
                </c:pt>
                <c:pt idx="11">
                  <c:v>133</c:v>
                </c:pt>
                <c:pt idx="12">
                  <c:v>151</c:v>
                </c:pt>
                <c:pt idx="13">
                  <c:v>165</c:v>
                </c:pt>
                <c:pt idx="14">
                  <c:v>165</c:v>
                </c:pt>
                <c:pt idx="15">
                  <c:v>145</c:v>
                </c:pt>
                <c:pt idx="16" formatCode="0">
                  <c:v>160</c:v>
                </c:pt>
                <c:pt idx="17" formatCode="0">
                  <c:v>178</c:v>
                </c:pt>
                <c:pt idx="18" formatCode="#,##0">
                  <c:v>188</c:v>
                </c:pt>
                <c:pt idx="19" formatCode="#,##0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70-4661-BFD9-F6ADF502B51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Professorer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Blad1!$A$2:$A$21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Blad1!$E$2:$E$21</c:f>
              <c:numCache>
                <c:formatCode>General</c:formatCode>
                <c:ptCount val="20"/>
                <c:pt idx="0">
                  <c:v>39</c:v>
                </c:pt>
                <c:pt idx="1">
                  <c:v>46</c:v>
                </c:pt>
                <c:pt idx="2">
                  <c:v>60</c:v>
                </c:pt>
                <c:pt idx="3">
                  <c:v>66</c:v>
                </c:pt>
                <c:pt idx="4">
                  <c:v>70</c:v>
                </c:pt>
                <c:pt idx="5">
                  <c:v>80</c:v>
                </c:pt>
                <c:pt idx="6">
                  <c:v>86</c:v>
                </c:pt>
                <c:pt idx="7">
                  <c:v>93</c:v>
                </c:pt>
                <c:pt idx="8">
                  <c:v>95</c:v>
                </c:pt>
                <c:pt idx="9">
                  <c:v>90</c:v>
                </c:pt>
                <c:pt idx="10">
                  <c:v>80</c:v>
                </c:pt>
                <c:pt idx="11">
                  <c:v>86</c:v>
                </c:pt>
                <c:pt idx="12">
                  <c:v>85</c:v>
                </c:pt>
                <c:pt idx="13">
                  <c:v>87</c:v>
                </c:pt>
                <c:pt idx="14">
                  <c:v>93</c:v>
                </c:pt>
                <c:pt idx="15">
                  <c:v>105</c:v>
                </c:pt>
                <c:pt idx="16">
                  <c:v>108</c:v>
                </c:pt>
                <c:pt idx="17">
                  <c:v>108</c:v>
                </c:pt>
                <c:pt idx="18" formatCode="#,##0">
                  <c:v>112</c:v>
                </c:pt>
                <c:pt idx="19" formatCode="#,##0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70-4661-BFD9-F6ADF502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5684064"/>
        <c:axId val="955667744"/>
      </c:lineChart>
      <c:catAx>
        <c:axId val="9556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5667744"/>
        <c:crosses val="autoZero"/>
        <c:auto val="1"/>
        <c:lblAlgn val="ctr"/>
        <c:lblOffset val="100"/>
        <c:noMultiLvlLbl val="0"/>
      </c:catAx>
      <c:valAx>
        <c:axId val="955667744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56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offers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proportion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investment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Children,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age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arouse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studies and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0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sv-SE" b="1" kern="0" dirty="0">
                <a:ea typeface="ＭＳ Ｐゴシック" pitchFamily="34" charset="-128"/>
              </a:rPr>
              <a:t>Offer </a:t>
            </a:r>
            <a:r>
              <a:rPr lang="sv-SE" b="1" kern="0" dirty="0" err="1">
                <a:ea typeface="ＭＳ Ｐゴシック" pitchFamily="34" charset="-128"/>
              </a:rPr>
              <a:t>courses</a:t>
            </a:r>
            <a:r>
              <a:rPr lang="sv-SE" b="1" kern="0" dirty="0">
                <a:ea typeface="ＭＳ Ｐゴシック" pitchFamily="34" charset="-128"/>
              </a:rPr>
              <a:t> and </a:t>
            </a:r>
            <a:r>
              <a:rPr lang="sv-SE" b="1" kern="0" dirty="0" err="1">
                <a:ea typeface="ＭＳ Ｐゴシック" pitchFamily="34" charset="-128"/>
              </a:rPr>
              <a:t>programmes</a:t>
            </a:r>
            <a:r>
              <a:rPr lang="sv-SE" b="1" kern="0" dirty="0">
                <a:ea typeface="ＭＳ Ｐゴシック" pitchFamily="34" charset="-128"/>
              </a:rPr>
              <a:t> </a:t>
            </a:r>
            <a:r>
              <a:rPr lang="sv-SE" b="1" kern="0" dirty="0" err="1">
                <a:ea typeface="ＭＳ Ｐゴシック" pitchFamily="34" charset="-128"/>
              </a:rPr>
              <a:t>that</a:t>
            </a:r>
            <a:r>
              <a:rPr lang="sv-SE" b="1" kern="0" dirty="0">
                <a:ea typeface="ＭＳ Ｐゴシック" pitchFamily="34" charset="-128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attractive</a:t>
            </a:r>
            <a:r>
              <a:rPr lang="sv-SE" kern="0" dirty="0">
                <a:ea typeface="ＭＳ Ｐゴシック" pitchFamily="34" charset="-128"/>
              </a:rPr>
              <a:t> and </a:t>
            </a:r>
            <a:r>
              <a:rPr lang="sv-SE" kern="0" dirty="0" err="1">
                <a:ea typeface="ＭＳ Ｐゴシック" pitchFamily="34" charset="-128"/>
              </a:rPr>
              <a:t>of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high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quality</a:t>
            </a:r>
            <a:r>
              <a:rPr lang="sv-SE" kern="0" dirty="0"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we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able</a:t>
            </a:r>
            <a:r>
              <a:rPr lang="sv-SE" kern="0" dirty="0">
                <a:ea typeface="ＭＳ Ｐゴシック" pitchFamily="34" charset="-128"/>
              </a:rPr>
              <a:t> to </a:t>
            </a:r>
            <a:r>
              <a:rPr lang="sv-SE" kern="0" dirty="0" err="1">
                <a:ea typeface="ＭＳ Ｐゴシック" pitchFamily="34" charset="-128"/>
              </a:rPr>
              <a:t>recruit</a:t>
            </a:r>
            <a:r>
              <a:rPr lang="sv-SE" kern="0" dirty="0">
                <a:ea typeface="ＭＳ Ｐゴシック" pitchFamily="34" charset="-128"/>
              </a:rPr>
              <a:t> students to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conducted</a:t>
            </a:r>
            <a:r>
              <a:rPr lang="sv-SE" kern="0" dirty="0">
                <a:ea typeface="ＭＳ Ｐゴシック" pitchFamily="34" charset="-128"/>
              </a:rPr>
              <a:t> in </a:t>
            </a:r>
            <a:r>
              <a:rPr lang="sv-SE" kern="0" dirty="0" err="1">
                <a:ea typeface="ＭＳ Ｐゴシック" pitchFamily="34" charset="-128"/>
              </a:rPr>
              <a:t>close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collaboration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with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working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life</a:t>
            </a:r>
            <a:endParaRPr lang="sv-SE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ea typeface="ＭＳ Ｐゴシック" pitchFamily="34" charset="-128"/>
              </a:rPr>
              <a:t>offer a </a:t>
            </a:r>
            <a:r>
              <a:rPr lang="sv-SE" kern="0" dirty="0" err="1">
                <a:ea typeface="ＭＳ Ｐゴシック" pitchFamily="34" charset="-128"/>
              </a:rPr>
              <a:t>clear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educational</a:t>
            </a:r>
            <a:r>
              <a:rPr lang="sv-SE" kern="0" dirty="0">
                <a:ea typeface="ＭＳ Ｐゴシック" pitchFamily="34" charset="-128"/>
              </a:rPr>
              <a:t> focus</a:t>
            </a:r>
            <a:r>
              <a:rPr lang="sv-SE" kern="0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connected</a:t>
            </a:r>
            <a:r>
              <a:rPr lang="sv-SE" kern="0" dirty="0">
                <a:ea typeface="ＭＳ Ｐゴシック" pitchFamily="34" charset="-128"/>
              </a:rPr>
              <a:t> to research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Our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education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should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be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characterized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by: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educational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awareness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closeness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flexible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type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of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instruction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international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study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environment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critical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thinking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and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acquiring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knowledge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individually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as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key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concepts</a:t>
            </a:r>
            <a:endParaRPr lang="sv-SE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91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on the </a:t>
            </a:r>
            <a:r>
              <a:rPr lang="sv-SE" dirty="0" err="1"/>
              <a:t>teaching</a:t>
            </a:r>
            <a:r>
              <a:rPr lang="sv-SE" dirty="0"/>
              <a:t> forms Campus and </a:t>
            </a:r>
            <a:r>
              <a:rPr lang="sv-SE" dirty="0" err="1"/>
              <a:t>Distance</a:t>
            </a:r>
            <a:r>
              <a:rPr lang="sv-SE" dirty="0"/>
              <a:t>, 2025</a:t>
            </a:r>
          </a:p>
          <a:p>
            <a:r>
              <a:rPr lang="sv-SE" dirty="0"/>
              <a:t>Mid Sweden University has a total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approximately</a:t>
            </a:r>
            <a:r>
              <a:rPr lang="sv-SE" dirty="0"/>
              <a:t> 25,000 students (</a:t>
            </a:r>
            <a:r>
              <a:rPr lang="sv-SE" dirty="0" err="1"/>
              <a:t>calendar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2025, </a:t>
            </a:r>
            <a:r>
              <a:rPr lang="sv-SE" dirty="0" err="1"/>
              <a:t>including</a:t>
            </a:r>
            <a:r>
              <a:rPr lang="sv-SE" dirty="0"/>
              <a:t> summer </a:t>
            </a:r>
            <a:r>
              <a:rPr lang="sv-SE" dirty="0" err="1"/>
              <a:t>courses</a:t>
            </a:r>
            <a:r>
              <a:rPr lang="sv-SE" dirty="0"/>
              <a:t> and non-grant-</a:t>
            </a:r>
            <a:r>
              <a:rPr lang="sv-SE" dirty="0" err="1"/>
              <a:t>based</a:t>
            </a:r>
            <a:r>
              <a:rPr lang="sv-SE" dirty="0"/>
              <a:t> programs) 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i="0" baseline="0" dirty="0"/>
              <a:t>Sundsvall,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2,506</a:t>
            </a:r>
            <a:r>
              <a:rPr lang="sv-SE" b="1" i="0" baseline="0" dirty="0"/>
              <a:t> </a:t>
            </a:r>
            <a:r>
              <a:rPr lang="sv-SE" dirty="0"/>
              <a:t>(2025)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r>
              <a:rPr lang="sv-SE" b="1" i="0" baseline="0" dirty="0"/>
              <a:t>Östersund,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2,431</a:t>
            </a:r>
            <a:r>
              <a:rPr lang="sv-SE" b="1" i="0" baseline="0" dirty="0"/>
              <a:t> </a:t>
            </a:r>
            <a:r>
              <a:rPr lang="sv-SE" dirty="0"/>
              <a:t>(2025)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endParaRPr lang="sv-SE" dirty="0"/>
          </a:p>
          <a:p>
            <a:r>
              <a:rPr lang="sv-SE" dirty="0"/>
              <a:t>Summer </a:t>
            </a:r>
            <a:r>
              <a:rPr lang="sv-SE" dirty="0" err="1"/>
              <a:t>courses</a:t>
            </a:r>
            <a:r>
              <a:rPr lang="sv-SE" dirty="0"/>
              <a:t>:</a:t>
            </a:r>
            <a:endParaRPr lang="sv-SE" dirty="0">
              <a:solidFill>
                <a:srgbClr val="000000"/>
              </a:solidFill>
            </a:endParaRPr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1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76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most</a:t>
            </a:r>
            <a:r>
              <a:rPr lang="sv-SE" dirty="0"/>
              <a:t> common </a:t>
            </a:r>
            <a:r>
              <a:rPr lang="sv-SE" dirty="0" err="1"/>
              <a:t>recruitment</a:t>
            </a:r>
            <a:r>
              <a:rPr lang="sv-SE" dirty="0"/>
              <a:t> area for new students at Mid Sweden University is, as for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institutions, Stockholm County.</a:t>
            </a:r>
          </a:p>
          <a:p>
            <a:r>
              <a:rPr lang="sv-SE" dirty="0" err="1"/>
              <a:t>During</a:t>
            </a:r>
            <a:r>
              <a:rPr lang="sv-SE" dirty="0"/>
              <a:t> the 2025 </a:t>
            </a: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, </a:t>
            </a:r>
            <a:r>
              <a:rPr lang="sv-SE" dirty="0" err="1"/>
              <a:t>recruitment</a:t>
            </a:r>
            <a:r>
              <a:rPr lang="sv-SE" dirty="0"/>
              <a:t> from the </a:t>
            </a:r>
            <a:r>
              <a:rPr lang="sv-SE" dirty="0" err="1"/>
              <a:t>counties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university’s</a:t>
            </a:r>
            <a:r>
              <a:rPr lang="sv-SE" dirty="0"/>
              <a:t> </a:t>
            </a:r>
            <a:r>
              <a:rPr lang="sv-SE" dirty="0" err="1"/>
              <a:t>campuses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located</a:t>
            </a:r>
            <a:r>
              <a:rPr lang="sv-SE" dirty="0"/>
              <a:t> – Västernorrland and Jämtland – </a:t>
            </a:r>
            <a:r>
              <a:rPr lang="sv-SE" dirty="0" err="1"/>
              <a:t>accounted</a:t>
            </a:r>
            <a:r>
              <a:rPr lang="sv-SE" dirty="0"/>
              <a:t> for just under 15% </a:t>
            </a:r>
            <a:r>
              <a:rPr lang="sv-SE" dirty="0" err="1"/>
              <a:t>of</a:t>
            </a:r>
            <a:r>
              <a:rPr lang="sv-SE" dirty="0"/>
              <a:t> all new students.</a:t>
            </a:r>
          </a:p>
          <a:p>
            <a:r>
              <a:rPr lang="sv-SE" b="1" dirty="0"/>
              <a:t>Source:</a:t>
            </a:r>
            <a:r>
              <a:rPr lang="sv-SE" dirty="0"/>
              <a:t> LISA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32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14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students at Mid Sweden University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opportunity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advice</a:t>
            </a:r>
            <a:r>
              <a:rPr lang="sv-SE" dirty="0"/>
              <a:t> on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</a:t>
            </a:r>
            <a:r>
              <a:rPr lang="sv-SE" dirty="0" err="1"/>
              <a:t>entrepreneurship</a:t>
            </a:r>
            <a:r>
              <a:rPr lang="sv-SE" dirty="0"/>
              <a:t> at </a:t>
            </a:r>
            <a:r>
              <a:rPr lang="sv-SE" dirty="0" err="1"/>
              <a:t>Miun</a:t>
            </a:r>
            <a:r>
              <a:rPr lang="sv-SE" dirty="0"/>
              <a:t> Innovation. It is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university's</a:t>
            </a:r>
            <a:r>
              <a:rPr lang="sv-SE" dirty="0"/>
              <a:t> investment in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and support for students' </a:t>
            </a:r>
            <a:r>
              <a:rPr lang="sv-SE" dirty="0" err="1"/>
              <a:t>entry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labor</a:t>
            </a:r>
            <a:r>
              <a:rPr lang="sv-SE" dirty="0"/>
              <a:t> market.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2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r>
              <a:rPr lang="sv-SE" dirty="0" err="1">
                <a:ea typeface="ＭＳ Ｐゴシック" pitchFamily="34" charset="-128"/>
              </a:rPr>
              <a:t>Aims</a:t>
            </a:r>
            <a:r>
              <a:rPr lang="sv-SE" dirty="0">
                <a:ea typeface="ＭＳ Ｐゴシック" pitchFamily="34" charset="-128"/>
              </a:rPr>
              <a:t> </a:t>
            </a:r>
            <a:r>
              <a:rPr lang="sv-SE" dirty="0" err="1">
                <a:ea typeface="ＭＳ Ｐゴシック" pitchFamily="34" charset="-128"/>
              </a:rPr>
              <a:t>according</a:t>
            </a:r>
            <a:r>
              <a:rPr lang="sv-SE" dirty="0">
                <a:ea typeface="ＭＳ Ｐゴシック" pitchFamily="34" charset="-128"/>
              </a:rPr>
              <a:t> to the research </a:t>
            </a:r>
            <a:r>
              <a:rPr lang="sv-SE" dirty="0" err="1">
                <a:ea typeface="ＭＳ Ｐゴシック" pitchFamily="34" charset="-128"/>
              </a:rPr>
              <a:t>strategy</a:t>
            </a:r>
            <a:r>
              <a:rPr lang="sv-SE" dirty="0">
                <a:ea typeface="ＭＳ Ｐゴシック" pitchFamily="34" charset="-128"/>
              </a:rPr>
              <a:t>:</a:t>
            </a:r>
          </a:p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endParaRPr lang="sv-SE" dirty="0">
              <a:ea typeface="ＭＳ Ｐゴシック" pitchFamily="34" charset="-128"/>
            </a:endParaRPr>
          </a:p>
          <a:p>
            <a:endParaRPr lang="sv-SE" dirty="0"/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and make </a:t>
            </a:r>
            <a:r>
              <a:rPr lang="sv-SE" dirty="0" err="1"/>
              <a:t>visible</a:t>
            </a:r>
            <a:r>
              <a:rPr lang="sv-SE" dirty="0"/>
              <a:t> the </a:t>
            </a:r>
            <a:r>
              <a:rPr lang="sv-SE" dirty="0" err="1"/>
              <a:t>connection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profiled</a:t>
            </a:r>
            <a:r>
              <a:rPr lang="sv-SE" dirty="0"/>
              <a:t>, strong and </a:t>
            </a:r>
            <a:r>
              <a:rPr lang="sv-SE" dirty="0" err="1"/>
              <a:t>well-known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en-US" noProof="0" dirty="0"/>
              <a:t>areas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disciplinary</a:t>
            </a:r>
            <a:r>
              <a:rPr lang="sv-SE" dirty="0"/>
              <a:t>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promote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dissemination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internally</a:t>
            </a:r>
            <a:r>
              <a:rPr lang="sv-SE" dirty="0"/>
              <a:t>, </a:t>
            </a:r>
            <a:r>
              <a:rPr lang="sv-SE" dirty="0" err="1"/>
              <a:t>regionally</a:t>
            </a:r>
            <a:r>
              <a:rPr lang="sv-SE" dirty="0"/>
              <a:t>, </a:t>
            </a:r>
            <a:r>
              <a:rPr lang="sv-SE" dirty="0" err="1"/>
              <a:t>nationally</a:t>
            </a:r>
            <a:r>
              <a:rPr lang="sv-SE" dirty="0"/>
              <a:t> and </a:t>
            </a:r>
            <a:r>
              <a:rPr lang="sv-SE" dirty="0" err="1"/>
              <a:t>internationally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new international </a:t>
            </a:r>
            <a:r>
              <a:rPr lang="sv-SE" dirty="0" err="1"/>
              <a:t>exchanges</a:t>
            </a:r>
            <a:r>
              <a:rPr lang="sv-SE" dirty="0"/>
              <a:t> and research </a:t>
            </a:r>
            <a:r>
              <a:rPr lang="sv-SE" dirty="0" err="1"/>
              <a:t>collaborations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the integration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</a:t>
            </a:r>
            <a:r>
              <a:rPr lang="sv-SE" dirty="0" err="1"/>
              <a:t>education</a:t>
            </a:r>
            <a:r>
              <a:rPr lang="sv-SE" dirty="0"/>
              <a:t>, research and </a:t>
            </a:r>
            <a:r>
              <a:rPr lang="sv-SE" dirty="0" err="1"/>
              <a:t>collaboration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77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Dark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curve</a:t>
            </a:r>
            <a:r>
              <a:rPr lang="sv-SE" dirty="0"/>
              <a:t>: </a:t>
            </a:r>
            <a:r>
              <a:rPr lang="sv-SE" sz="1200" b="1" dirty="0" err="1">
                <a:latin typeface="Arial" charset="0"/>
              </a:rPr>
              <a:t>Government</a:t>
            </a:r>
            <a:r>
              <a:rPr lang="sv-SE" sz="1200" b="1" dirty="0">
                <a:latin typeface="Arial" charset="0"/>
              </a:rPr>
              <a:t> </a:t>
            </a:r>
            <a:r>
              <a:rPr lang="sv-SE" sz="1200" b="1" dirty="0" err="1">
                <a:latin typeface="Arial" charset="0"/>
              </a:rPr>
              <a:t>researchfunding</a:t>
            </a:r>
            <a:r>
              <a:rPr lang="sv-SE" sz="1200" b="1" dirty="0">
                <a:latin typeface="Arial" charset="0"/>
              </a:rPr>
              <a:t> </a:t>
            </a:r>
            <a:r>
              <a:rPr lang="sv-SE" sz="1200" dirty="0">
                <a:latin typeface="Arial" charset="0"/>
              </a:rPr>
              <a:t>(SEK Million)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dirty="0">
                <a:latin typeface="Arial" charset="0"/>
              </a:rPr>
              <a:t>Orange </a:t>
            </a:r>
            <a:r>
              <a:rPr lang="sv-SE" sz="1200" b="0" dirty="0" err="1">
                <a:latin typeface="Arial" charset="0"/>
              </a:rPr>
              <a:t>curve</a:t>
            </a:r>
            <a:r>
              <a:rPr lang="sv-SE" sz="1200" b="0" dirty="0">
                <a:latin typeface="Arial" charset="0"/>
              </a:rPr>
              <a:t>: </a:t>
            </a:r>
            <a:r>
              <a:rPr lang="sv-SE" sz="1200" b="1" dirty="0">
                <a:latin typeface="Arial" charset="0"/>
              </a:rPr>
              <a:t>PhD Students </a:t>
            </a:r>
            <a:r>
              <a:rPr lang="sv-SE" sz="1200" dirty="0">
                <a:latin typeface="Arial" charset="0"/>
              </a:rPr>
              <a:t>(</a:t>
            </a:r>
            <a:r>
              <a:rPr lang="sv-SE" sz="1200" dirty="0" err="1">
                <a:latin typeface="Arial" charset="0"/>
              </a:rPr>
              <a:t>number</a:t>
            </a:r>
            <a:r>
              <a:rPr lang="sv-SE" sz="1200" dirty="0">
                <a:latin typeface="Arial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>
                <a:latin typeface="Arial" charset="0"/>
              </a:rPr>
              <a:t>Light</a:t>
            </a:r>
            <a:r>
              <a:rPr lang="sv-SE" sz="1200" dirty="0">
                <a:latin typeface="Arial" charset="0"/>
              </a:rPr>
              <a:t> </a:t>
            </a:r>
            <a:r>
              <a:rPr lang="sv-SE" sz="1200" dirty="0" err="1">
                <a:latin typeface="Arial" charset="0"/>
              </a:rPr>
              <a:t>blue</a:t>
            </a:r>
            <a:r>
              <a:rPr lang="sv-SE" sz="1200" dirty="0">
                <a:latin typeface="Arial" charset="0"/>
              </a:rPr>
              <a:t> </a:t>
            </a:r>
            <a:r>
              <a:rPr lang="sv-SE" sz="1200" dirty="0" err="1">
                <a:latin typeface="Arial" charset="0"/>
              </a:rPr>
              <a:t>curve</a:t>
            </a:r>
            <a:r>
              <a:rPr lang="sv-SE" sz="1200" dirty="0">
                <a:latin typeface="Arial" charset="0"/>
              </a:rPr>
              <a:t>: </a:t>
            </a:r>
            <a:r>
              <a:rPr lang="sv-SE" sz="1200" b="1" dirty="0" err="1">
                <a:latin typeface="Arial" charset="0"/>
              </a:rPr>
              <a:t>External</a:t>
            </a:r>
            <a:r>
              <a:rPr lang="sv-SE" sz="1200" b="1" dirty="0">
                <a:latin typeface="Arial" charset="0"/>
              </a:rPr>
              <a:t> </a:t>
            </a:r>
            <a:r>
              <a:rPr lang="sv-SE" sz="1200" b="1" dirty="0" err="1">
                <a:latin typeface="Arial" charset="0"/>
              </a:rPr>
              <a:t>funding</a:t>
            </a:r>
            <a:r>
              <a:rPr lang="sv-SE" sz="1200" b="1" dirty="0">
                <a:latin typeface="Arial" charset="0"/>
              </a:rPr>
              <a:t> for research </a:t>
            </a:r>
            <a:r>
              <a:rPr lang="sv-SE" sz="1200" dirty="0">
                <a:latin typeface="Arial" charset="0"/>
              </a:rPr>
              <a:t>(SEK Million)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Arial" charset="0"/>
              </a:rPr>
              <a:t>Red </a:t>
            </a:r>
            <a:r>
              <a:rPr lang="sv-SE" sz="1200" dirty="0" err="1">
                <a:latin typeface="Arial" charset="0"/>
              </a:rPr>
              <a:t>curve</a:t>
            </a:r>
            <a:r>
              <a:rPr lang="sv-SE" sz="1200" dirty="0">
                <a:latin typeface="Arial" charset="0"/>
              </a:rPr>
              <a:t>: Professors (</a:t>
            </a:r>
            <a:r>
              <a:rPr lang="sv-SE" sz="1200" dirty="0" err="1">
                <a:latin typeface="Arial" charset="0"/>
              </a:rPr>
              <a:t>number</a:t>
            </a:r>
            <a:r>
              <a:rPr lang="sv-SE" sz="1200" dirty="0">
                <a:latin typeface="Arial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Arial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01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center formations </a:t>
            </a:r>
            <a:r>
              <a:rPr lang="sv-SE" dirty="0" err="1"/>
              <a:t>are</a:t>
            </a:r>
            <a:r>
              <a:rPr lang="sv-SE" dirty="0"/>
              <a:t> arenas for </a:t>
            </a:r>
            <a:r>
              <a:rPr lang="sv-SE" dirty="0" err="1"/>
              <a:t>collaboration</a:t>
            </a:r>
            <a:r>
              <a:rPr lang="sv-SE" dirty="0"/>
              <a:t> and </a:t>
            </a:r>
            <a:r>
              <a:rPr lang="sv-SE" dirty="0" err="1"/>
              <a:t>spearheads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research areas. A forum is a </a:t>
            </a:r>
            <a:r>
              <a:rPr lang="sv-SE" dirty="0" err="1"/>
              <a:t>university-wide</a:t>
            </a:r>
            <a:r>
              <a:rPr lang="sv-SE" dirty="0"/>
              <a:t> and </a:t>
            </a:r>
            <a:r>
              <a:rPr lang="sv-SE" dirty="0" err="1"/>
              <a:t>multidisciplinary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unit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serves as a meeting </a:t>
            </a:r>
            <a:r>
              <a:rPr lang="sv-SE" dirty="0" err="1"/>
              <a:t>place</a:t>
            </a:r>
            <a:r>
              <a:rPr lang="sv-SE" dirty="0"/>
              <a:t> for researchers and </a:t>
            </a:r>
            <a:r>
              <a:rPr lang="sv-SE" dirty="0" err="1"/>
              <a:t>stakeholders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8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3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immigration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rejuvenation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emigration - 84%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students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Jämtland and Västernorrland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Studies at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- 85%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The investment in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yields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the proportion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alumni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position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has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steadily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SWECO 2020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842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b="0" dirty="0">
                <a:latin typeface="Times" charset="0"/>
                <a:ea typeface="ＭＳ Ｐゴシック" charset="0"/>
                <a:cs typeface="ＭＳ Ｐゴシック" charset="0"/>
              </a:rPr>
              <a:t> 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Within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Mid Sweden University, research is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in all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scientific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leads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a broad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range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projects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qualified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One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is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related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Since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teach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-and second-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students get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natural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insight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into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connection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the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at Mid Sweden University in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certain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4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2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sv-S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 is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calendar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 and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non-grant-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students,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 </a:t>
            </a:r>
          </a:p>
          <a:p>
            <a:r>
              <a:rPr lang="sv-SE" dirty="0">
                <a:latin typeface="Arial" panose="020B0604020202020204" pitchFamily="34" charset="0"/>
              </a:rPr>
              <a:t>27 619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480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1 260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125 professors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just over SEK 1,25 billion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2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3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Sundsvall and Östersund.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offers services to students,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the general public.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707 916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34 054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92 883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visits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premises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3 551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supervision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 mission is to offer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services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students. In addition,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publishing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researchers.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public.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48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board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2018 on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the period 2019-2023.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gives the business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plan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common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+mj-lt"/>
              <a:ea typeface="MS PGothic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4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baseline="0" dirty="0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93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2025-10-07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C4952BD-DD04-89C6-97EE-1021B6AAA0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41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D62A5-8D3E-4D3E-B440-A70CF75E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A906E6-C9F3-4B3F-A340-E3F2F993B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centre of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5" name="Platshållare för bild 10" descr="Four students, three women and two men go together on campus. The trees are green, the sun is shining and one of the women is laughing.">
            <a:extLst>
              <a:ext uri="{FF2B5EF4-FFF2-40B4-BE49-F238E27FC236}">
                <a16:creationId xmlns:a16="http://schemas.microsoft.com/office/drawing/2014/main" id="{341E590F-4A4B-479A-95F4-BC296E5CAD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b="20083"/>
          <a:stretch>
            <a:fillRect/>
          </a:stretch>
        </p:blipFill>
        <p:spPr>
          <a:xfrm>
            <a:off x="101600" y="3438525"/>
            <a:ext cx="12192000" cy="3419475"/>
          </a:xfrm>
        </p:spPr>
      </p:pic>
    </p:spTree>
    <p:extLst>
      <p:ext uri="{BB962C8B-B14F-4D97-AF65-F5344CB8AC3E}">
        <p14:creationId xmlns:p14="http://schemas.microsoft.com/office/powerpoint/2010/main" val="21663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84071-4E35-0647-A055-C4CBFF5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/>
              <a:t>Vision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F1C557-14B9-E84D-A61E-A69308C42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is a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latshållare för bild 5" descr="Four happy people outdoors. A smiling man with sunglasses, a woman laughing and two other smiling women in the background.">
            <a:extLst>
              <a:ext uri="{FF2B5EF4-FFF2-40B4-BE49-F238E27FC236}">
                <a16:creationId xmlns:a16="http://schemas.microsoft.com/office/drawing/2014/main" id="{9006649D-1E72-4B8D-9505-79B0FD6CD3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>
          <a:xfrm>
            <a:off x="6370412" y="1330504"/>
            <a:ext cx="4844688" cy="4819973"/>
          </a:xfrm>
        </p:spPr>
      </p:pic>
    </p:spTree>
    <p:extLst>
      <p:ext uri="{BB962C8B-B14F-4D97-AF65-F5344CB8AC3E}">
        <p14:creationId xmlns:p14="http://schemas.microsoft.com/office/powerpoint/2010/main" val="397618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F00E2-8C4B-4D4A-A7F4-A80E1E0F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569CAA-7E3B-0841-9B48-8F746E498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6972300" cy="39417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strong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operations in the global arena drive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global and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latshållare för bild 5" descr="A woman and a man sit at a table and talk to each other. They laugh.">
            <a:extLst>
              <a:ext uri="{FF2B5EF4-FFF2-40B4-BE49-F238E27FC236}">
                <a16:creationId xmlns:a16="http://schemas.microsoft.com/office/drawing/2014/main" id="{3DF3754E-E7C5-4CCE-88E6-0FA8921EE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2073"/>
          <a:stretch>
            <a:fillRect/>
          </a:stretch>
        </p:blipFill>
        <p:spPr>
          <a:xfrm>
            <a:off x="8394700" y="2143125"/>
            <a:ext cx="254635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011678"/>
            <a:ext cx="10514999" cy="680936"/>
          </a:xfrm>
        </p:spPr>
        <p:txBody>
          <a:bodyPr/>
          <a:lstStyle/>
          <a:p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realize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692614"/>
            <a:ext cx="5420710" cy="448434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 Mid Sweden University,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makes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 and researchers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strong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/>
              <a:t> </a:t>
            </a:r>
          </a:p>
        </p:txBody>
      </p:sp>
      <p:pic>
        <p:nvPicPr>
          <p:cNvPr id="10" name="Platshållare för bild 4" descr="An elderly man with a beard points to a piece of paper with charts lying on a table. Some students are sitting at the table looking at the paper.">
            <a:extLst>
              <a:ext uri="{FF2B5EF4-FFF2-40B4-BE49-F238E27FC236}">
                <a16:creationId xmlns:a16="http://schemas.microsoft.com/office/drawing/2014/main" id="{2848D452-4C70-4A4A-862F-0662FE9991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20676" r="436" b="11676"/>
          <a:stretch/>
        </p:blipFill>
        <p:spPr>
          <a:xfrm>
            <a:off x="6624701" y="1692614"/>
            <a:ext cx="4933563" cy="4414327"/>
          </a:xfrm>
        </p:spPr>
      </p:pic>
    </p:spTree>
    <p:extLst>
      <p:ext uri="{BB962C8B-B14F-4D97-AF65-F5344CB8AC3E}">
        <p14:creationId xmlns:p14="http://schemas.microsoft.com/office/powerpoint/2010/main" val="234748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632C35-0E8E-4A0E-B629-394FF6C8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8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257300"/>
            <a:ext cx="10528878" cy="102034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/>
          </a:p>
        </p:txBody>
      </p:sp>
      <p:pic>
        <p:nvPicPr>
          <p:cNvPr id="6" name="Platshållare för innehåll 4" descr="A man and a woman with goggles sit at a table and read a piece of paper.">
            <a:extLst>
              <a:ext uri="{FF2B5EF4-FFF2-40B4-BE49-F238E27FC236}">
                <a16:creationId xmlns:a16="http://schemas.microsoft.com/office/drawing/2014/main" id="{0C5D4F53-ACFC-4802-9B9F-F7662F1E8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16043" r="107" b="11229"/>
          <a:stretch/>
        </p:blipFill>
        <p:spPr>
          <a:xfrm>
            <a:off x="2322556" y="2528853"/>
            <a:ext cx="7546888" cy="36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36970"/>
            <a:ext cx="10550525" cy="65597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distribution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 total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25 000 students (2025)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Campus Sundsvall, 2,506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Campus Östersund, 2,431 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rest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the students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web-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campus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lessons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4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F6A3BCA-57DF-8BC5-76D9-367625B89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96670"/>
              </p:ext>
            </p:extLst>
          </p:nvPr>
        </p:nvGraphicFramePr>
        <p:xfrm>
          <a:off x="1971842" y="1082842"/>
          <a:ext cx="7136063" cy="454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1997A-CD06-0EC7-CAD4-BBA3BBBC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Where</a:t>
            </a:r>
            <a:r>
              <a:rPr lang="sv-SE" dirty="0"/>
              <a:t> do the students come from?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2C5161-3B59-12A6-8D27-8716BE1E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Mid Sweden University </a:t>
            </a:r>
            <a:r>
              <a:rPr lang="sv-SE" dirty="0" err="1"/>
              <a:t>recruits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students from Stockholm, Västra Götaland, Skåne, and Uppsala.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New students, </a:t>
            </a:r>
            <a:r>
              <a:rPr lang="sv-SE" b="1" dirty="0" err="1"/>
              <a:t>autumn</a:t>
            </a:r>
            <a:r>
              <a:rPr lang="sv-SE" b="1" dirty="0"/>
              <a:t> semester 2025:</a:t>
            </a:r>
            <a:br>
              <a:rPr lang="sv-SE" dirty="0"/>
            </a:br>
            <a:r>
              <a:rPr lang="sv-SE" dirty="0"/>
              <a:t>14.5 %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university’s</a:t>
            </a:r>
            <a:r>
              <a:rPr lang="sv-SE" dirty="0"/>
              <a:t> new students come from Jämtland and Västernorrland – 5.5% from Jämtland and 9% from Västernorrland.</a:t>
            </a:r>
            <a:br>
              <a:rPr lang="sv-SE" dirty="0"/>
            </a:b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, 45%, come from the </a:t>
            </a:r>
            <a:r>
              <a:rPr lang="sv-SE" dirty="0" err="1"/>
              <a:t>metropolitan</a:t>
            </a:r>
            <a:r>
              <a:rPr lang="sv-SE" dirty="0"/>
              <a:t> regions.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remaining</a:t>
            </a:r>
            <a:r>
              <a:rPr lang="sv-SE" dirty="0"/>
              <a:t> 43.5% come from </a:t>
            </a:r>
            <a:r>
              <a:rPr lang="sv-SE" dirty="0" err="1"/>
              <a:t>other</a:t>
            </a:r>
            <a:r>
              <a:rPr lang="sv-SE" dirty="0"/>
              <a:t> parts </a:t>
            </a:r>
            <a:r>
              <a:rPr lang="sv-SE" dirty="0" err="1"/>
              <a:t>of</a:t>
            </a:r>
            <a:r>
              <a:rPr lang="sv-SE" dirty="0"/>
              <a:t> the country.</a:t>
            </a:r>
          </a:p>
        </p:txBody>
      </p:sp>
    </p:spTree>
    <p:extLst>
      <p:ext uri="{BB962C8B-B14F-4D97-AF65-F5344CB8AC3E}">
        <p14:creationId xmlns:p14="http://schemas.microsoft.com/office/powerpoint/2010/main" val="338039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Sports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Fine,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arts</a:t>
            </a:r>
          </a:p>
          <a:p>
            <a:endParaRPr lang="sv-SE" sz="1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Environment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Social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Social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Health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64FCB5-D5E0-6342-914C-8501387C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498059"/>
            <a:ext cx="10514999" cy="696501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62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8862"/>
            <a:ext cx="10515600" cy="905363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852246"/>
            <a:ext cx="5181600" cy="438345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visits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Innovation support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Miun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supports student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 descr="Two men smiling and laughing sitting at a computer. In front of them is a glass vase full of yellow balls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6010"/>
          <a:stretch/>
        </p:blipFill>
        <p:spPr>
          <a:xfrm>
            <a:off x="6173788" y="2054225"/>
            <a:ext cx="5180012" cy="3941763"/>
          </a:xfrm>
        </p:spPr>
      </p:pic>
    </p:spTree>
    <p:extLst>
      <p:ext uri="{BB962C8B-B14F-4D97-AF65-F5344CB8AC3E}">
        <p14:creationId xmlns:p14="http://schemas.microsoft.com/office/powerpoint/2010/main" val="158401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kinship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forefront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</a:p>
          <a:p>
            <a:pPr>
              <a:lnSpc>
                <a:spcPct val="9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Close co-operation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A woman and a man stand in front of a world map. The woman smiles and gestures with her hand towards the man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6174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22894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sv-SE" dirty="0" err="1">
                <a:latin typeface="Arial" panose="020B0604020202020204" pitchFamily="34" charset="0"/>
              </a:rPr>
              <a:t>Useful</a:t>
            </a:r>
            <a:r>
              <a:rPr lang="sv-SE" dirty="0">
                <a:latin typeface="Arial" panose="020B0604020202020204" pitchFamily="34" charset="0"/>
              </a:rPr>
              <a:t> research </a:t>
            </a:r>
            <a:r>
              <a:rPr lang="sv-SE" dirty="0" err="1">
                <a:latin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quality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44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400" dirty="0">
                <a:latin typeface="Arial" panose="020B0604020202020204" pitchFamily="34" charset="0"/>
              </a:rPr>
              <a:t>Research </a:t>
            </a:r>
            <a:r>
              <a:rPr lang="sv-SE" sz="2400" dirty="0" err="1">
                <a:latin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high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academic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quality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</a:rPr>
              <a:t>relevant to the </a:t>
            </a:r>
            <a:r>
              <a:rPr lang="sv-SE" sz="2400" dirty="0" err="1">
                <a:latin typeface="Arial" panose="020B0604020202020204" pitchFamily="34" charset="0"/>
              </a:rPr>
              <a:t>surrounding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society</a:t>
            </a:r>
            <a:endParaRPr lang="sv-SE" dirty="0"/>
          </a:p>
        </p:txBody>
      </p:sp>
      <p:pic>
        <p:nvPicPr>
          <p:cNvPr id="3" name="Platshållare för innehåll 2" descr="A man with goggles and plastic gloves screws on a machine.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4134" r="-446" b="34000"/>
          <a:stretch/>
        </p:blipFill>
        <p:spPr>
          <a:xfrm>
            <a:off x="2089846" y="2756479"/>
            <a:ext cx="8012308" cy="3304596"/>
          </a:xfrm>
        </p:spPr>
      </p:pic>
    </p:spTree>
    <p:extLst>
      <p:ext uri="{BB962C8B-B14F-4D97-AF65-F5344CB8AC3E}">
        <p14:creationId xmlns:p14="http://schemas.microsoft.com/office/powerpoint/2010/main" val="252745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42C90-7823-4B73-0BF1-82D5D460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6" y="820952"/>
            <a:ext cx="10550525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2005–2024</a:t>
            </a:r>
            <a:endParaRPr lang="sv-SE" dirty="0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CACB6597-2283-307A-C750-A942AF190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2766" y="1657923"/>
          <a:ext cx="10550525" cy="452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555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Research at Mid Sweden University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1816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is,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" name="Platshållare för bild 5" descr="A transparent measuring cup with a blue liquid in it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b="24642"/>
          <a:stretch/>
        </p:blipFill>
        <p:spPr>
          <a:xfrm>
            <a:off x="6464300" y="2193925"/>
            <a:ext cx="4889500" cy="3720696"/>
          </a:xfrm>
        </p:spPr>
      </p:pic>
    </p:spTree>
    <p:extLst>
      <p:ext uri="{BB962C8B-B14F-4D97-AF65-F5344CB8AC3E}">
        <p14:creationId xmlns:p14="http://schemas.microsoft.com/office/powerpoint/2010/main" val="160640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C040F-B469-46D6-AD43-2DF989BD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Profiled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areas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655410-579C-4192-9F9B-91CA744AC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956138" cy="3942000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different research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leading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research.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financiers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latshållare för bild 5" descr="A woman is standing at a machine in training clothes. Another woman is standing in front facing her. In the ceiling there are two screens that show the room.">
            <a:extLst>
              <a:ext uri="{FF2B5EF4-FFF2-40B4-BE49-F238E27FC236}">
                <a16:creationId xmlns:a16="http://schemas.microsoft.com/office/drawing/2014/main" id="{AFCBEBBF-E54E-4998-AD85-56CAF9728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26056"/>
          <a:stretch/>
        </p:blipFill>
        <p:spPr>
          <a:xfrm>
            <a:off x="7213145" y="1970544"/>
            <a:ext cx="4140055" cy="4207055"/>
          </a:xfrm>
        </p:spPr>
      </p:pic>
    </p:spTree>
    <p:extLst>
      <p:ext uri="{BB962C8B-B14F-4D97-AF65-F5344CB8AC3E}">
        <p14:creationId xmlns:p14="http://schemas.microsoft.com/office/powerpoint/2010/main" val="3360236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CER – 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industry-oriented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relations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pension,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real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DEMICOM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digital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ETOUR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FSCN –  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-leading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paper, biomaterial and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51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NVC –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sports/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RCR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risk,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Sports Tech Research Centre – research in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meeting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STC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sensor-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systems and services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computer science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focus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IT and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145292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 err="1">
                <a:latin typeface="Arial" panose="020B0604020202020204" pitchFamily="34" charset="0"/>
              </a:rPr>
              <a:t>Subject</a:t>
            </a:r>
            <a:r>
              <a:rPr lang="sv-SE" sz="2400" dirty="0">
                <a:latin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5880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connected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 </a:t>
            </a:r>
            <a:b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</a:b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areas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A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great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part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research deals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welfare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sector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for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school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nursing</a:t>
            </a:r>
            <a:endParaRPr lang="sv-SE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pic>
        <p:nvPicPr>
          <p:cNvPr id="10" name="Platshållare för bild 4" descr="A man wearing protective gloves is about to stab a syringe in an arm.">
            <a:extLst>
              <a:ext uri="{FF2B5EF4-FFF2-40B4-BE49-F238E27FC236}">
                <a16:creationId xmlns:a16="http://schemas.microsoft.com/office/drawing/2014/main" id="{21AC2369-744C-400E-8415-45F47591DB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3447" r="303" b="8925"/>
          <a:stretch/>
        </p:blipFill>
        <p:spPr>
          <a:xfrm>
            <a:off x="6832599" y="2131701"/>
            <a:ext cx="4521799" cy="4045898"/>
          </a:xfrm>
        </p:spPr>
      </p:pic>
    </p:spTree>
    <p:extLst>
      <p:ext uri="{BB962C8B-B14F-4D97-AF65-F5344CB8AC3E}">
        <p14:creationId xmlns:p14="http://schemas.microsoft.com/office/powerpoint/2010/main" val="887722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9817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Innovation support for researchers </a:t>
            </a:r>
          </a:p>
          <a:p>
            <a:pPr marL="342900" indent="-342900">
              <a:buFont typeface="Arial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Commercialization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/>
              <a:t>Mid Sweden University is part </a:t>
            </a:r>
            <a:r>
              <a:rPr lang="sv-SE" dirty="0" err="1"/>
              <a:t>of</a:t>
            </a:r>
            <a:r>
              <a:rPr lang="sv-SE" dirty="0"/>
              <a:t> an innovation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commissioned</a:t>
            </a:r>
            <a:r>
              <a:rPr lang="sv-SE" dirty="0"/>
              <a:t> by the </a:t>
            </a:r>
            <a:r>
              <a:rPr lang="sv-SE" dirty="0" err="1"/>
              <a:t>state</a:t>
            </a:r>
            <a:r>
              <a:rPr lang="sv-SE" dirty="0"/>
              <a:t> - the innovation </a:t>
            </a:r>
            <a:r>
              <a:rPr lang="sv-SE" dirty="0" err="1"/>
              <a:t>office</a:t>
            </a:r>
            <a:r>
              <a:rPr lang="sv-SE" dirty="0"/>
              <a:t> Fyrklövern</a:t>
            </a:r>
          </a:p>
        </p:txBody>
      </p:sp>
      <p:pic>
        <p:nvPicPr>
          <p:cNvPr id="10" name="Platshållare för bild 4" descr="A woman with dark hair looks up and laughs. Behind her, a computer screen can be glimpsed.">
            <a:extLst>
              <a:ext uri="{FF2B5EF4-FFF2-40B4-BE49-F238E27FC236}">
                <a16:creationId xmlns:a16="http://schemas.microsoft.com/office/drawing/2014/main" id="{88E08437-C23C-4A4B-B23E-910540BD4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3149" r="-908" b="19203"/>
          <a:stretch/>
        </p:blipFill>
        <p:spPr>
          <a:xfrm>
            <a:off x="7290400" y="2080177"/>
            <a:ext cx="4063400" cy="4096786"/>
          </a:xfrm>
        </p:spPr>
      </p:pic>
    </p:spTree>
    <p:extLst>
      <p:ext uri="{BB962C8B-B14F-4D97-AF65-F5344CB8AC3E}">
        <p14:creationId xmlns:p14="http://schemas.microsoft.com/office/powerpoint/2010/main" val="97858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FD6D4-56E1-CC4E-BA06-3C45FDB9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	+46 10 142 80 00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E-mail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kontakt@miun.se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Web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22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region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 population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increase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39,000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last 30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84%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students from Jämtland or Västernorrland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counties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three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Half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total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five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85%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 the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job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one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8" name="Bildobjekt 7" descr="Three students walk out of a house on campus. They smile and talk to each other.">
            <a:extLst>
              <a:ext uri="{FF2B5EF4-FFF2-40B4-BE49-F238E27FC236}">
                <a16:creationId xmlns:a16="http://schemas.microsoft.com/office/drawing/2014/main" id="{15482E89-755B-4A4E-84F8-597D8118D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00" y="2463680"/>
            <a:ext cx="3885300" cy="34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1178"/>
            <a:ext cx="9831600" cy="1382378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68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</a:rPr>
              <a:t>27 619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480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1 260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125 professors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just over SEK 1,25 billion</a:t>
            </a:r>
          </a:p>
        </p:txBody>
      </p:sp>
    </p:spTree>
    <p:extLst>
      <p:ext uri="{BB962C8B-B14F-4D97-AF65-F5344CB8AC3E}">
        <p14:creationId xmlns:p14="http://schemas.microsoft.com/office/powerpoint/2010/main" val="234388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sv-SE" dirty="0"/>
          </a:p>
        </p:txBody>
      </p:sp>
      <p:pic>
        <p:nvPicPr>
          <p:cNvPr id="6" name="Platshållare för innehåll 5" descr="Campus Sundsvall's buildings are reflected in the water of the Seångersån river. The sun shines on a cloudless day.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1502" r="17766" b="-455"/>
          <a:stretch/>
        </p:blipFill>
        <p:spPr>
          <a:xfrm>
            <a:off x="945182" y="2260853"/>
            <a:ext cx="3873331" cy="3298733"/>
          </a:xfrm>
        </p:spPr>
      </p:pic>
      <p:pic>
        <p:nvPicPr>
          <p:cNvPr id="5" name="Platshållare för innehåll 4" descr="Three women walk on the Östersund campus. One of them pulls a bicycle. The sun shines.&#10;&#10;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758" r="2969" b="178"/>
          <a:stretch/>
        </p:blipFill>
        <p:spPr>
          <a:xfrm>
            <a:off x="5534319" y="2260853"/>
            <a:ext cx="3888289" cy="3298733"/>
          </a:xfrm>
        </p:spPr>
      </p:pic>
      <p:sp>
        <p:nvSpPr>
          <p:cNvPr id="7" name="textruta 6"/>
          <p:cNvSpPr txBox="1"/>
          <p:nvPr/>
        </p:nvSpPr>
        <p:spPr>
          <a:xfrm>
            <a:off x="927986" y="5579876"/>
            <a:ext cx="21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Campus Sundsvall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11084" y="5626515"/>
            <a:ext cx="2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Campus Östersund</a:t>
            </a:r>
          </a:p>
        </p:txBody>
      </p:sp>
    </p:spTree>
    <p:extLst>
      <p:ext uri="{BB962C8B-B14F-4D97-AF65-F5344CB8AC3E}">
        <p14:creationId xmlns:p14="http://schemas.microsoft.com/office/powerpoint/2010/main" val="130268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library</a:t>
            </a:r>
            <a:r>
              <a:rPr lang="sv-SE" dirty="0"/>
              <a:t> is the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</a:t>
            </a:r>
            <a:r>
              <a:rPr lang="sv-SE" dirty="0"/>
              <a:t>. It </a:t>
            </a:r>
            <a:r>
              <a:rPr lang="sv-SE" dirty="0" err="1"/>
              <a:t>plays</a:t>
            </a:r>
            <a:r>
              <a:rPr lang="sv-SE" dirty="0"/>
              <a:t> a </a:t>
            </a:r>
            <a:r>
              <a:rPr lang="sv-SE" dirty="0" err="1"/>
              <a:t>crucial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in </a:t>
            </a:r>
            <a:r>
              <a:rPr lang="sv-SE" dirty="0" err="1"/>
              <a:t>supporting</a:t>
            </a:r>
            <a:r>
              <a:rPr lang="sv-SE" dirty="0"/>
              <a:t> and </a:t>
            </a:r>
            <a:r>
              <a:rPr lang="sv-SE" dirty="0" err="1"/>
              <a:t>promoting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, research and the dissemination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the </a:t>
            </a:r>
            <a:r>
              <a:rPr lang="sv-SE" dirty="0" err="1"/>
              <a:t>university</a:t>
            </a:r>
            <a:r>
              <a:rPr lang="sv-SE" dirty="0"/>
              <a:t> and </a:t>
            </a:r>
            <a:r>
              <a:rPr lang="sv-SE" dirty="0" err="1"/>
              <a:t>society</a:t>
            </a:r>
            <a:r>
              <a:rPr lang="sv-SE" dirty="0"/>
              <a:t> at </a:t>
            </a:r>
            <a:r>
              <a:rPr lang="sv-SE" dirty="0" err="1"/>
              <a:t>large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and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and get </a:t>
            </a:r>
            <a:r>
              <a:rPr lang="sv-SE" dirty="0" err="1"/>
              <a:t>tools</a:t>
            </a:r>
            <a:r>
              <a:rPr lang="sv-SE" dirty="0"/>
              <a:t> for </a:t>
            </a:r>
            <a:r>
              <a:rPr lang="sv-SE" dirty="0" err="1"/>
              <a:t>learning</a:t>
            </a:r>
            <a:r>
              <a:rPr lang="sv-SE" dirty="0"/>
              <a:t> and </a:t>
            </a:r>
            <a:r>
              <a:rPr lang="sv-SE" dirty="0" err="1"/>
              <a:t>success</a:t>
            </a:r>
            <a:r>
              <a:rPr lang="sv-SE" dirty="0"/>
              <a:t>.</a:t>
            </a:r>
          </a:p>
        </p:txBody>
      </p:sp>
      <p:pic>
        <p:nvPicPr>
          <p:cNvPr id="5" name="Platshållare för bild 4" descr="The picture is taken from above and below you can see people sitting in pairs at different tables. A staircase to the left in the picture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21608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1647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Webbplats&#10;&#10;Automatiskt genererad beskrivning">
            <a:extLst>
              <a:ext uri="{FF2B5EF4-FFF2-40B4-BE49-F238E27FC236}">
                <a16:creationId xmlns:a16="http://schemas.microsoft.com/office/drawing/2014/main" id="{2EDFC25F-31F8-DC42-71B3-7EF5F0D9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3" y="368711"/>
            <a:ext cx="5050516" cy="64892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77B19B9-0CCC-7204-7141-CA40905A97F0}"/>
              </a:ext>
            </a:extLst>
          </p:cNvPr>
          <p:cNvSpPr txBox="1"/>
          <p:nvPr/>
        </p:nvSpPr>
        <p:spPr>
          <a:xfrm>
            <a:off x="8193422" y="256426"/>
            <a:ext cx="244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58931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91332"/>
            <a:ext cx="10515600" cy="650875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Strategy and vision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26BC02-AD69-EE48-BFE4-E431172B5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1335916"/>
            <a:ext cx="8491064" cy="49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8833</TotalTime>
  <Words>2387</Words>
  <Application>Microsoft Macintosh PowerPoint</Application>
  <PresentationFormat>Bredbild</PresentationFormat>
  <Paragraphs>224</Paragraphs>
  <Slides>29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5" baseType="lpstr">
      <vt:lpstr>ＭＳ Ｐゴシック</vt:lpstr>
      <vt:lpstr>Aptos</vt:lpstr>
      <vt:lpstr>Arial</vt:lpstr>
      <vt:lpstr>Calibri</vt:lpstr>
      <vt:lpstr>Times</vt:lpstr>
      <vt:lpstr>Office-tema</vt:lpstr>
      <vt:lpstr>Mid Sweden University </vt:lpstr>
      <vt:lpstr>Mid Sweden University works for</vt:lpstr>
      <vt:lpstr>The university’s contribution to the region</vt:lpstr>
      <vt:lpstr>Facts about  Mid Sweden University</vt:lpstr>
      <vt:lpstr>Mid Sweden University in numbers</vt:lpstr>
      <vt:lpstr>Two campuses</vt:lpstr>
      <vt:lpstr>The University Library in numbers 2021</vt:lpstr>
      <vt:lpstr>PowerPoint-presentation</vt:lpstr>
      <vt:lpstr>Strategy and vision</vt:lpstr>
      <vt:lpstr>Vision</vt:lpstr>
      <vt:lpstr>Overall goals</vt:lpstr>
      <vt:lpstr>Together we realize opportunities</vt:lpstr>
      <vt:lpstr>Wide range of  programmes and courses</vt:lpstr>
      <vt:lpstr>Attractive courses and programmes of high quality – for lifelong learning</vt:lpstr>
      <vt:lpstr>The distribution of students between the two campuses  </vt:lpstr>
      <vt:lpstr>PowerPoint-presentation</vt:lpstr>
      <vt:lpstr>Where do the students come from?</vt:lpstr>
      <vt:lpstr>Programmes at Mid Sweden University</vt:lpstr>
      <vt:lpstr>Closeness to new knowledge by means of collaboration</vt:lpstr>
      <vt:lpstr>Useful research of high quality</vt:lpstr>
      <vt:lpstr>Research of high academic quality  relevant to the surrounding society</vt:lpstr>
      <vt:lpstr>Development of research 2005–2024</vt:lpstr>
      <vt:lpstr>Research at Mid Sweden University</vt:lpstr>
      <vt:lpstr>Profiled research areas</vt:lpstr>
      <vt:lpstr>Research centres</vt:lpstr>
      <vt:lpstr>Research centres</vt:lpstr>
      <vt:lpstr>Subject research</vt:lpstr>
      <vt:lpstr>Utilization of research</vt:lpstr>
      <vt:lpstr>Contact  Phone +46 10 142 80 00 E-mail kontakt@miun.se Web miun.se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 – Ett globalt universitet med regionalt engagemang  där vi forskar och utbildar för hela livet</dc:title>
  <dc:creator>Mittuniversitetet</dc:creator>
  <cp:lastModifiedBy>Victoria Engholm</cp:lastModifiedBy>
  <cp:revision>74</cp:revision>
  <cp:lastPrinted>2015-05-26T13:42:18Z</cp:lastPrinted>
  <dcterms:created xsi:type="dcterms:W3CDTF">2022-04-04T13:41:43Z</dcterms:created>
  <dcterms:modified xsi:type="dcterms:W3CDTF">2025-10-07T14:12:21Z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a9e035-fc31-4a12-9147-f5d37fc656b3_Enabled">
    <vt:lpwstr>true</vt:lpwstr>
  </property>
  <property fmtid="{D5CDD505-2E9C-101B-9397-08002B2CF9AE}" pid="3" name="MSIP_Label_e7a9e035-fc31-4a12-9147-f5d37fc656b3_SetDate">
    <vt:lpwstr>2025-10-07T12:14:16Z</vt:lpwstr>
  </property>
  <property fmtid="{D5CDD505-2E9C-101B-9397-08002B2CF9AE}" pid="4" name="MSIP_Label_e7a9e035-fc31-4a12-9147-f5d37fc656b3_Method">
    <vt:lpwstr>Standard</vt:lpwstr>
  </property>
  <property fmtid="{D5CDD505-2E9C-101B-9397-08002B2CF9AE}" pid="5" name="MSIP_Label_e7a9e035-fc31-4a12-9147-f5d37fc656b3_Name">
    <vt:lpwstr>Begränsad delning</vt:lpwstr>
  </property>
  <property fmtid="{D5CDD505-2E9C-101B-9397-08002B2CF9AE}" pid="6" name="MSIP_Label_e7a9e035-fc31-4a12-9147-f5d37fc656b3_SiteId">
    <vt:lpwstr>8234e57a-f0d7-4e7d-bac5-8f1a2c565e73</vt:lpwstr>
  </property>
  <property fmtid="{D5CDD505-2E9C-101B-9397-08002B2CF9AE}" pid="7" name="MSIP_Label_e7a9e035-fc31-4a12-9147-f5d37fc656b3_ActionId">
    <vt:lpwstr>67f29619-0cc8-49cf-810a-882967172d9c</vt:lpwstr>
  </property>
  <property fmtid="{D5CDD505-2E9C-101B-9397-08002B2CF9AE}" pid="8" name="MSIP_Label_e7a9e035-fc31-4a12-9147-f5d37fc656b3_ContentBits">
    <vt:lpwstr>1</vt:lpwstr>
  </property>
  <property fmtid="{D5CDD505-2E9C-101B-9397-08002B2CF9AE}" pid="9" name="MSIP_Label_e7a9e035-fc31-4a12-9147-f5d37fc656b3_Tag">
    <vt:lpwstr>50, 3, 0, 1</vt:lpwstr>
  </property>
  <property fmtid="{D5CDD505-2E9C-101B-9397-08002B2CF9AE}" pid="10" name="ClassificationContentMarkingHeaderLocations">
    <vt:lpwstr>Office-tema:10</vt:lpwstr>
  </property>
  <property fmtid="{D5CDD505-2E9C-101B-9397-08002B2CF9AE}" pid="11" name="ClassificationContentMarkingHeaderText">
    <vt:lpwstr>Begränsad delning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