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90" r:id="rId2"/>
    <p:sldId id="369" r:id="rId3"/>
    <p:sldId id="375" r:id="rId4"/>
    <p:sldId id="291" r:id="rId5"/>
    <p:sldId id="330" r:id="rId6"/>
    <p:sldId id="370" r:id="rId7"/>
    <p:sldId id="371" r:id="rId8"/>
    <p:sldId id="397" r:id="rId9"/>
    <p:sldId id="334" r:id="rId10"/>
    <p:sldId id="383" r:id="rId11"/>
    <p:sldId id="382" r:id="rId12"/>
    <p:sldId id="391" r:id="rId13"/>
    <p:sldId id="392" r:id="rId14"/>
    <p:sldId id="338" r:id="rId15"/>
    <p:sldId id="340" r:id="rId16"/>
    <p:sldId id="341" r:id="rId17"/>
    <p:sldId id="342" r:id="rId18"/>
    <p:sldId id="343" r:id="rId19"/>
    <p:sldId id="400" r:id="rId20"/>
    <p:sldId id="348" r:id="rId21"/>
    <p:sldId id="349" r:id="rId22"/>
    <p:sldId id="350" r:id="rId23"/>
    <p:sldId id="384" r:id="rId24"/>
    <p:sldId id="353" r:id="rId25"/>
    <p:sldId id="393" r:id="rId26"/>
    <p:sldId id="355" r:id="rId27"/>
    <p:sldId id="356" r:id="rId28"/>
    <p:sldId id="357" r:id="rId29"/>
    <p:sldId id="360" r:id="rId30"/>
    <p:sldId id="388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933" autoAdjust="0"/>
    <p:restoredTop sz="67035" autoAdjust="0"/>
  </p:normalViewPr>
  <p:slideViewPr>
    <p:cSldViewPr snapToGrid="0">
      <p:cViewPr>
        <p:scale>
          <a:sx n="86" d="100"/>
          <a:sy n="86" d="100"/>
        </p:scale>
        <p:origin x="144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HST</c:v>
                </c:pt>
              </c:strCache>
            </c:strRef>
          </c:tx>
          <c:invertIfNegative val="0"/>
          <c:dPt>
            <c:idx val="13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1-3E92-AF43-9637-D188A1561DDC}"/>
              </c:ext>
            </c:extLst>
          </c:dPt>
          <c:dPt>
            <c:idx val="14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3-3E92-AF43-9637-D188A1561DD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3E92-AF43-9637-D188A1561DDC}"/>
              </c:ext>
            </c:extLst>
          </c:dPt>
          <c:cat>
            <c:numRef>
              <c:f>Blad1!$A$2:$A$22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Blad1!$B$2:$B$22</c:f>
              <c:numCache>
                <c:formatCode>General</c:formatCode>
                <c:ptCount val="21"/>
                <c:pt idx="0">
                  <c:v>8300</c:v>
                </c:pt>
                <c:pt idx="1">
                  <c:v>8124</c:v>
                </c:pt>
                <c:pt idx="2">
                  <c:v>8170</c:v>
                </c:pt>
                <c:pt idx="3">
                  <c:v>8231</c:v>
                </c:pt>
                <c:pt idx="4">
                  <c:v>7520</c:v>
                </c:pt>
                <c:pt idx="5">
                  <c:v>6950</c:v>
                </c:pt>
                <c:pt idx="6">
                  <c:v>6668</c:v>
                </c:pt>
                <c:pt idx="7">
                  <c:v>7831</c:v>
                </c:pt>
                <c:pt idx="8">
                  <c:v>9367</c:v>
                </c:pt>
                <c:pt idx="9">
                  <c:v>8494</c:v>
                </c:pt>
                <c:pt idx="10">
                  <c:v>7742</c:v>
                </c:pt>
                <c:pt idx="11">
                  <c:v>7082</c:v>
                </c:pt>
                <c:pt idx="12">
                  <c:v>6886</c:v>
                </c:pt>
                <c:pt idx="13">
                  <c:v>6985</c:v>
                </c:pt>
                <c:pt idx="14">
                  <c:v>6968</c:v>
                </c:pt>
                <c:pt idx="15">
                  <c:v>6594</c:v>
                </c:pt>
                <c:pt idx="16">
                  <c:v>6711</c:v>
                </c:pt>
                <c:pt idx="17">
                  <c:v>6633</c:v>
                </c:pt>
                <c:pt idx="18">
                  <c:v>8373</c:v>
                </c:pt>
                <c:pt idx="19">
                  <c:v>8635</c:v>
                </c:pt>
                <c:pt idx="20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92-AF43-9637-D188A1561DD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numRef>
              <c:f>Blad1!$A$2:$A$22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Blad1!$C$2:$C$22</c:f>
              <c:numCache>
                <c:formatCode>General</c:formatCode>
                <c:ptCount val="21"/>
                <c:pt idx="0">
                  <c:v>1.8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E92-AF43-9637-D188A1561DD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numRef>
              <c:f>Blad1!$A$2:$A$22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Blad1!$D$2:$D$22</c:f>
              <c:numCache>
                <c:formatCode>General</c:formatCode>
                <c:ptCount val="21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92-AF43-9637-D188A1561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8834696"/>
        <c:axId val="2144310040"/>
      </c:barChart>
      <c:catAx>
        <c:axId val="2138834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4310040"/>
        <c:crosses val="autoZero"/>
        <c:auto val="1"/>
        <c:lblAlgn val="ctr"/>
        <c:lblOffset val="100"/>
        <c:noMultiLvlLbl val="0"/>
      </c:catAx>
      <c:valAx>
        <c:axId val="2144310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8834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22521919171"/>
          <c:y val="3.3748448669185402E-2"/>
          <c:w val="0.85267033092254796"/>
          <c:h val="0.74843704081136397"/>
        </c:manualLayout>
      </c:layout>
      <c:lineChart>
        <c:grouping val="standard"/>
        <c:varyColors val="0"/>
        <c:ser>
          <c:idx val="0"/>
          <c:order val="0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Blad1!$A$2:$A$19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37-A34E-AD4A-5EA902BD2FB3}"/>
            </c:ext>
          </c:extLst>
        </c:ser>
        <c:ser>
          <c:idx val="1"/>
          <c:order val="1"/>
          <c:tx>
            <c:strRef>
              <c:f>Blad1!$E$1</c:f>
              <c:strCache>
                <c:ptCount val="1"/>
                <c:pt idx="0">
                  <c:v>Professorer</c:v>
                </c:pt>
              </c:strCache>
            </c:strRef>
          </c:tx>
          <c:spPr>
            <a:ln>
              <a:solidFill>
                <a:srgbClr val="ED9838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610403866963194E-2"/>
                  <c:y val="4.0779860793446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37-A34E-AD4A-5EA902BD2F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37-A34E-AD4A-5EA902BD2F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37-A34E-AD4A-5EA902BD2F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37-A34E-AD4A-5EA902BD2F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37-A34E-AD4A-5EA902BD2F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37-A34E-AD4A-5EA902BD2F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37-A34E-AD4A-5EA902BD2F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37-A34E-AD4A-5EA902BD2F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37-A34E-AD4A-5EA902BD2F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37-A34E-AD4A-5EA902BD2F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37-A34E-AD4A-5EA902BD2F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FA-8149-8D23-B1FAA04F7D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8-684E-B7B7-4C9DC5C273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88-684E-B7B7-4C9DC5C2736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2D-044E-86F9-F9687EED457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0C-6346-AF11-B7E491C939B7}"/>
                </c:ext>
              </c:extLst>
            </c:dLbl>
            <c:dLbl>
              <c:idx val="16"/>
              <c:layout>
                <c:manualLayout>
                  <c:x val="1.4336233208747178E-2"/>
                  <c:y val="-6.5442294582049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0C-6346-AF11-B7E491C939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Blad1!$E$2:$E$19</c:f>
              <c:numCache>
                <c:formatCode>General</c:formatCode>
                <c:ptCount val="18"/>
                <c:pt idx="0">
                  <c:v>39</c:v>
                </c:pt>
                <c:pt idx="1">
                  <c:v>46</c:v>
                </c:pt>
                <c:pt idx="2">
                  <c:v>60</c:v>
                </c:pt>
                <c:pt idx="3">
                  <c:v>66</c:v>
                </c:pt>
                <c:pt idx="4">
                  <c:v>70</c:v>
                </c:pt>
                <c:pt idx="5">
                  <c:v>80</c:v>
                </c:pt>
                <c:pt idx="6">
                  <c:v>86</c:v>
                </c:pt>
                <c:pt idx="7">
                  <c:v>93</c:v>
                </c:pt>
                <c:pt idx="8">
                  <c:v>95</c:v>
                </c:pt>
                <c:pt idx="9">
                  <c:v>90</c:v>
                </c:pt>
                <c:pt idx="10">
                  <c:v>80</c:v>
                </c:pt>
                <c:pt idx="11">
                  <c:v>86</c:v>
                </c:pt>
                <c:pt idx="12">
                  <c:v>85</c:v>
                </c:pt>
                <c:pt idx="13">
                  <c:v>87</c:v>
                </c:pt>
                <c:pt idx="14">
                  <c:v>93</c:v>
                </c:pt>
                <c:pt idx="15">
                  <c:v>105</c:v>
                </c:pt>
                <c:pt idx="16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237-A34E-AD4A-5EA902BD2FB3}"/>
            </c:ext>
          </c:extLst>
        </c:ser>
        <c:ser>
          <c:idx val="2"/>
          <c:order val="2"/>
          <c:tx>
            <c:strRef>
              <c:f>Blad1!$B$1</c:f>
              <c:strCache>
                <c:ptCount val="1"/>
                <c:pt idx="0">
                  <c:v>Forskarstuderande (egna)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3428392147458035E-2"/>
                  <c:y val="-5.9081460166430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37-A34E-AD4A-5EA902BD2F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37-A34E-AD4A-5EA902BD2F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37-A34E-AD4A-5EA902BD2F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237-A34E-AD4A-5EA902BD2F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237-A34E-AD4A-5EA902BD2F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237-A34E-AD4A-5EA902BD2F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237-A34E-AD4A-5EA902BD2F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237-A34E-AD4A-5EA902BD2F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237-A34E-AD4A-5EA902BD2F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237-A34E-AD4A-5EA902BD2F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237-A34E-AD4A-5EA902BD2F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FA-8149-8D23-B1FAA04F7D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88-684E-B7B7-4C9DC5C273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88-684E-B7B7-4C9DC5C2736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88-684E-B7B7-4C9DC5C2736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0C-6346-AF11-B7E491C939B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0C-6346-AF11-B7E491C939B7}"/>
                </c:ext>
              </c:extLst>
            </c:dLbl>
            <c:dLbl>
              <c:idx val="17"/>
              <c:layout>
                <c:manualLayout>
                  <c:x val="-2.0480333155353326E-3"/>
                  <c:y val="-2.9449032561921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F9-8C46-AB50-BCAC42D247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Blad1!$B$2:$B$19</c:f>
              <c:numCache>
                <c:formatCode>General</c:formatCode>
                <c:ptCount val="18"/>
                <c:pt idx="0">
                  <c:v>115</c:v>
                </c:pt>
                <c:pt idx="1">
                  <c:v>137</c:v>
                </c:pt>
                <c:pt idx="2">
                  <c:v>151</c:v>
                </c:pt>
                <c:pt idx="3">
                  <c:v>153</c:v>
                </c:pt>
                <c:pt idx="4">
                  <c:v>205</c:v>
                </c:pt>
                <c:pt idx="5">
                  <c:v>234</c:v>
                </c:pt>
                <c:pt idx="6">
                  <c:v>243</c:v>
                </c:pt>
                <c:pt idx="7">
                  <c:v>235</c:v>
                </c:pt>
                <c:pt idx="8">
                  <c:v>215</c:v>
                </c:pt>
                <c:pt idx="9">
                  <c:v>193</c:v>
                </c:pt>
                <c:pt idx="10">
                  <c:v>165</c:v>
                </c:pt>
                <c:pt idx="11">
                  <c:v>187</c:v>
                </c:pt>
                <c:pt idx="12">
                  <c:v>197</c:v>
                </c:pt>
                <c:pt idx="13">
                  <c:v>187</c:v>
                </c:pt>
                <c:pt idx="14">
                  <c:v>167</c:v>
                </c:pt>
                <c:pt idx="15">
                  <c:v>170</c:v>
                </c:pt>
                <c:pt idx="16">
                  <c:v>172</c:v>
                </c:pt>
                <c:pt idx="17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1237-A34E-AD4A-5EA902BD2FB3}"/>
            </c:ext>
          </c:extLst>
        </c:ser>
        <c:ser>
          <c:idx val="3"/>
          <c:order val="3"/>
          <c:tx>
            <c:strRef>
              <c:f>Blad1!$C$1</c:f>
              <c:strCache>
                <c:ptCount val="1"/>
                <c:pt idx="0">
                  <c:v>Statligt forskningsanslag (mkr)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2012806190084379E-2"/>
                  <c:y val="-5.1630079931154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237-A34E-AD4A-5EA902BD2F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237-A34E-AD4A-5EA902BD2F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237-A34E-AD4A-5EA902BD2F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237-A34E-AD4A-5EA902BD2F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237-A34E-AD4A-5EA902BD2F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237-A34E-AD4A-5EA902BD2F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237-A34E-AD4A-5EA902BD2F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237-A34E-AD4A-5EA902BD2F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237-A34E-AD4A-5EA902BD2F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237-A34E-AD4A-5EA902BD2F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237-A34E-AD4A-5EA902BD2F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FA-8149-8D23-B1FAA04F7D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8-684E-B7B7-4C9DC5C273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88-684E-B7B7-4C9DC5C2736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2D-044E-86F9-F9687EED457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2D-044E-86F9-F9687EED457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F9-8C46-AB50-BCAC42D247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Blad1!$C$2:$C$19</c:f>
              <c:numCache>
                <c:formatCode>General</c:formatCode>
                <c:ptCount val="18"/>
                <c:pt idx="0">
                  <c:v>162</c:v>
                </c:pt>
                <c:pt idx="1">
                  <c:v>165</c:v>
                </c:pt>
                <c:pt idx="2">
                  <c:v>171</c:v>
                </c:pt>
                <c:pt idx="3">
                  <c:v>173</c:v>
                </c:pt>
                <c:pt idx="4">
                  <c:v>176</c:v>
                </c:pt>
                <c:pt idx="5">
                  <c:v>187</c:v>
                </c:pt>
                <c:pt idx="6">
                  <c:v>190</c:v>
                </c:pt>
                <c:pt idx="7">
                  <c:v>197</c:v>
                </c:pt>
                <c:pt idx="8">
                  <c:v>199</c:v>
                </c:pt>
                <c:pt idx="9">
                  <c:v>207</c:v>
                </c:pt>
                <c:pt idx="10">
                  <c:v>206</c:v>
                </c:pt>
                <c:pt idx="11">
                  <c:v>231</c:v>
                </c:pt>
                <c:pt idx="12">
                  <c:v>235</c:v>
                </c:pt>
                <c:pt idx="13">
                  <c:v>244</c:v>
                </c:pt>
                <c:pt idx="14">
                  <c:v>251</c:v>
                </c:pt>
                <c:pt idx="15">
                  <c:v>262</c:v>
                </c:pt>
                <c:pt idx="16">
                  <c:v>284</c:v>
                </c:pt>
                <c:pt idx="17">
                  <c:v>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1237-A34E-AD4A-5EA902BD2FB3}"/>
            </c:ext>
          </c:extLst>
        </c:ser>
        <c:ser>
          <c:idx val="4"/>
          <c:order val="4"/>
          <c:tx>
            <c:strRef>
              <c:f>Blad1!$D$1</c:f>
              <c:strCache>
                <c:ptCount val="1"/>
                <c:pt idx="0">
                  <c:v>Externa forskningsmedel (mkr)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0032927575175008E-2"/>
                  <c:y val="5.9095423746826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237-A34E-AD4A-5EA902BD2F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237-A34E-AD4A-5EA902BD2F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237-A34E-AD4A-5EA902BD2F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237-A34E-AD4A-5EA902BD2F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237-A34E-AD4A-5EA902BD2F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237-A34E-AD4A-5EA902BD2F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237-A34E-AD4A-5EA902BD2F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237-A34E-AD4A-5EA902BD2F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237-A34E-AD4A-5EA902BD2F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237-A34E-AD4A-5EA902BD2F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237-A34E-AD4A-5EA902BD2F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FA-8149-8D23-B1FAA04F7D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88-684E-B7B7-4C9DC5C273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88-684E-B7B7-4C9DC5C2736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88-684E-B7B7-4C9DC5C2736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0C-6346-AF11-B7E491C939B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0C-6346-AF11-B7E491C939B7}"/>
                </c:ext>
              </c:extLst>
            </c:dLbl>
            <c:dLbl>
              <c:idx val="17"/>
              <c:layout>
                <c:manualLayout>
                  <c:x val="-2.0480333155353326E-3"/>
                  <c:y val="1.9632688374614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F9-8C46-AB50-BCAC42D247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Blad1!$D$2:$D$19</c:f>
              <c:numCache>
                <c:formatCode>General</c:formatCode>
                <c:ptCount val="18"/>
                <c:pt idx="0">
                  <c:v>117</c:v>
                </c:pt>
                <c:pt idx="1">
                  <c:v>110</c:v>
                </c:pt>
                <c:pt idx="2">
                  <c:v>101</c:v>
                </c:pt>
                <c:pt idx="3">
                  <c:v>110</c:v>
                </c:pt>
                <c:pt idx="4">
                  <c:v>156</c:v>
                </c:pt>
                <c:pt idx="5">
                  <c:v>151</c:v>
                </c:pt>
                <c:pt idx="6">
                  <c:v>161</c:v>
                </c:pt>
                <c:pt idx="7">
                  <c:v>173</c:v>
                </c:pt>
                <c:pt idx="8">
                  <c:v>173</c:v>
                </c:pt>
                <c:pt idx="9">
                  <c:v>155</c:v>
                </c:pt>
                <c:pt idx="10">
                  <c:v>116</c:v>
                </c:pt>
                <c:pt idx="11">
                  <c:v>133</c:v>
                </c:pt>
                <c:pt idx="12">
                  <c:v>151</c:v>
                </c:pt>
                <c:pt idx="13">
                  <c:v>165</c:v>
                </c:pt>
                <c:pt idx="14">
                  <c:v>166</c:v>
                </c:pt>
                <c:pt idx="15">
                  <c:v>145</c:v>
                </c:pt>
                <c:pt idx="16">
                  <c:v>147</c:v>
                </c:pt>
                <c:pt idx="17">
                  <c:v>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1237-A34E-AD4A-5EA902BD2F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39220920"/>
        <c:axId val="2138451432"/>
      </c:lineChart>
      <c:catAx>
        <c:axId val="213922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8451432"/>
        <c:crosses val="autoZero"/>
        <c:auto val="1"/>
        <c:lblAlgn val="ctr"/>
        <c:lblOffset val="100"/>
        <c:noMultiLvlLbl val="0"/>
      </c:catAx>
      <c:valAx>
        <c:axId val="2138451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39220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2024-10-14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University offers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region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proportion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skilled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investment in the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Children, Mid Sweden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establishes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age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arouse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curiosity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studies and research.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00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sv-SE" b="1" kern="0" dirty="0">
                <a:ea typeface="ＭＳ Ｐゴシック" pitchFamily="34" charset="-128"/>
              </a:rPr>
              <a:t>Offer </a:t>
            </a:r>
            <a:r>
              <a:rPr lang="sv-SE" b="1" kern="0" dirty="0" err="1">
                <a:ea typeface="ＭＳ Ｐゴシック" pitchFamily="34" charset="-128"/>
              </a:rPr>
              <a:t>courses</a:t>
            </a:r>
            <a:r>
              <a:rPr lang="sv-SE" b="1" kern="0" dirty="0">
                <a:ea typeface="ＭＳ Ｐゴシック" pitchFamily="34" charset="-128"/>
              </a:rPr>
              <a:t> and </a:t>
            </a:r>
            <a:r>
              <a:rPr lang="sv-SE" b="1" kern="0" dirty="0" err="1">
                <a:ea typeface="ＭＳ Ｐゴシック" pitchFamily="34" charset="-128"/>
              </a:rPr>
              <a:t>programmes</a:t>
            </a:r>
            <a:r>
              <a:rPr lang="sv-SE" b="1" kern="0" dirty="0">
                <a:ea typeface="ＭＳ Ｐゴシック" pitchFamily="34" charset="-128"/>
              </a:rPr>
              <a:t> </a:t>
            </a:r>
            <a:r>
              <a:rPr lang="sv-SE" b="1" kern="0" dirty="0" err="1">
                <a:ea typeface="ＭＳ Ｐゴシック" pitchFamily="34" charset="-128"/>
              </a:rPr>
              <a:t>that</a:t>
            </a:r>
            <a:r>
              <a:rPr lang="sv-SE" b="1" kern="0" dirty="0">
                <a:ea typeface="ＭＳ Ｐゴシック" pitchFamily="34" charset="-128"/>
              </a:rPr>
              <a:t>:</a:t>
            </a:r>
          </a:p>
          <a:p>
            <a:pPr>
              <a:spcBef>
                <a:spcPct val="20000"/>
              </a:spcBef>
              <a:defRPr/>
            </a:pPr>
            <a:endParaRPr lang="sv-SE" b="1" kern="0" dirty="0"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ea typeface="ＭＳ Ｐゴシック" pitchFamily="34" charset="-128"/>
              </a:rPr>
              <a:t>are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attractive</a:t>
            </a:r>
            <a:r>
              <a:rPr lang="sv-SE" kern="0" dirty="0">
                <a:ea typeface="ＭＳ Ｐゴシック" pitchFamily="34" charset="-128"/>
              </a:rPr>
              <a:t> and </a:t>
            </a:r>
            <a:r>
              <a:rPr lang="sv-SE" kern="0" dirty="0" err="1">
                <a:ea typeface="ＭＳ Ｐゴシック" pitchFamily="34" charset="-128"/>
              </a:rPr>
              <a:t>of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high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quality</a:t>
            </a:r>
            <a:r>
              <a:rPr lang="sv-SE" kern="0" dirty="0"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ea typeface="ＭＳ Ｐゴシック" pitchFamily="34" charset="-128"/>
              </a:rPr>
              <a:t>we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are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able</a:t>
            </a:r>
            <a:r>
              <a:rPr lang="sv-SE" kern="0" dirty="0">
                <a:ea typeface="ＭＳ Ｐゴシック" pitchFamily="34" charset="-128"/>
              </a:rPr>
              <a:t> to </a:t>
            </a:r>
            <a:r>
              <a:rPr lang="sv-SE" kern="0" dirty="0" err="1">
                <a:ea typeface="ＭＳ Ｐゴシック" pitchFamily="34" charset="-128"/>
              </a:rPr>
              <a:t>recruit</a:t>
            </a:r>
            <a:r>
              <a:rPr lang="sv-SE" kern="0" dirty="0">
                <a:ea typeface="ＭＳ Ｐゴシック" pitchFamily="34" charset="-128"/>
              </a:rPr>
              <a:t> students to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ea typeface="ＭＳ Ｐゴシック" pitchFamily="34" charset="-128"/>
              </a:rPr>
              <a:t>are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conducted</a:t>
            </a:r>
            <a:r>
              <a:rPr lang="sv-SE" kern="0" dirty="0">
                <a:ea typeface="ＭＳ Ｐゴシック" pitchFamily="34" charset="-128"/>
              </a:rPr>
              <a:t> in </a:t>
            </a:r>
            <a:r>
              <a:rPr lang="sv-SE" kern="0" dirty="0" err="1">
                <a:ea typeface="ＭＳ Ｐゴシック" pitchFamily="34" charset="-128"/>
              </a:rPr>
              <a:t>close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collaboration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with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working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life</a:t>
            </a:r>
            <a:endParaRPr lang="sv-SE" kern="0" dirty="0"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>
                <a:ea typeface="ＭＳ Ｐゴシック" pitchFamily="34" charset="-128"/>
              </a:rPr>
              <a:t>offer a </a:t>
            </a:r>
            <a:r>
              <a:rPr lang="sv-SE" kern="0" dirty="0" err="1">
                <a:ea typeface="ＭＳ Ｐゴシック" pitchFamily="34" charset="-128"/>
              </a:rPr>
              <a:t>clear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educational</a:t>
            </a:r>
            <a:r>
              <a:rPr lang="sv-SE" kern="0" dirty="0">
                <a:ea typeface="ＭＳ Ｐゴシック" pitchFamily="34" charset="-128"/>
              </a:rPr>
              <a:t> focus</a:t>
            </a:r>
            <a:r>
              <a:rPr lang="sv-SE" kern="0" dirty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ea typeface="ＭＳ Ｐゴシック" pitchFamily="34" charset="-128"/>
              </a:rPr>
              <a:t>are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connected</a:t>
            </a:r>
            <a:r>
              <a:rPr lang="sv-SE" kern="0" dirty="0">
                <a:ea typeface="ＭＳ Ｐゴシック" pitchFamily="34" charset="-128"/>
              </a:rPr>
              <a:t> to research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/>
            </a:pP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sv-SE" b="1" kern="0" dirty="0" err="1">
                <a:solidFill>
                  <a:srgbClr val="000000"/>
                </a:solidFill>
                <a:ea typeface="ＭＳ Ｐゴシック" pitchFamily="34" charset="-128"/>
              </a:rPr>
              <a:t>Our</a:t>
            </a:r>
            <a:r>
              <a:rPr lang="sv-SE" b="1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b="1" kern="0" dirty="0" err="1">
                <a:solidFill>
                  <a:srgbClr val="000000"/>
                </a:solidFill>
                <a:ea typeface="ＭＳ Ｐゴシック" pitchFamily="34" charset="-128"/>
              </a:rPr>
              <a:t>education</a:t>
            </a:r>
            <a:r>
              <a:rPr lang="sv-SE" b="1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b="1" kern="0" dirty="0" err="1">
                <a:solidFill>
                  <a:srgbClr val="000000"/>
                </a:solidFill>
                <a:ea typeface="ＭＳ Ｐゴシック" pitchFamily="34" charset="-128"/>
              </a:rPr>
              <a:t>should</a:t>
            </a:r>
            <a:r>
              <a:rPr lang="sv-SE" b="1" kern="0" dirty="0">
                <a:solidFill>
                  <a:srgbClr val="000000"/>
                </a:solidFill>
                <a:ea typeface="ＭＳ Ｐゴシック" pitchFamily="34" charset="-128"/>
              </a:rPr>
              <a:t> be </a:t>
            </a:r>
            <a:r>
              <a:rPr lang="sv-SE" b="1" kern="0" dirty="0" err="1">
                <a:solidFill>
                  <a:srgbClr val="000000"/>
                </a:solidFill>
                <a:ea typeface="ＭＳ Ｐゴシック" pitchFamily="34" charset="-128"/>
              </a:rPr>
              <a:t>characterized</a:t>
            </a:r>
            <a:r>
              <a:rPr lang="sv-SE" b="1" kern="0" dirty="0">
                <a:solidFill>
                  <a:srgbClr val="000000"/>
                </a:solidFill>
                <a:ea typeface="ＭＳ Ｐゴシック" pitchFamily="34" charset="-128"/>
              </a:rPr>
              <a:t> by:</a:t>
            </a:r>
          </a:p>
          <a:p>
            <a:pPr>
              <a:spcBef>
                <a:spcPct val="20000"/>
              </a:spcBef>
              <a:defRPr/>
            </a:pPr>
            <a:endParaRPr lang="sv-SE" b="1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educational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awareness</a:t>
            </a: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closeness</a:t>
            </a: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flexible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type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of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instruction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international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study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environment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critical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thinking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and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acquiring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knowledge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individually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as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key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concepts</a:t>
            </a:r>
            <a:endParaRPr lang="sv-SE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91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individuals</a:t>
            </a:r>
            <a:r>
              <a:rPr lang="sv-SE" dirty="0"/>
              <a:t> on the </a:t>
            </a:r>
            <a:r>
              <a:rPr lang="sv-SE" dirty="0" err="1"/>
              <a:t>teaching</a:t>
            </a:r>
            <a:r>
              <a:rPr lang="sv-SE" dirty="0"/>
              <a:t> forms Campus and </a:t>
            </a:r>
            <a:r>
              <a:rPr lang="sv-SE" dirty="0" err="1"/>
              <a:t>Distance</a:t>
            </a:r>
            <a:r>
              <a:rPr lang="sv-SE" dirty="0"/>
              <a:t>, 2020 </a:t>
            </a:r>
          </a:p>
          <a:p>
            <a:r>
              <a:rPr lang="sv-SE" dirty="0"/>
              <a:t>Mid Sweden University has a total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approximately</a:t>
            </a:r>
            <a:r>
              <a:rPr lang="sv-SE" dirty="0"/>
              <a:t> 24,000 students (</a:t>
            </a:r>
            <a:r>
              <a:rPr lang="sv-SE" dirty="0" err="1"/>
              <a:t>calendar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2022, </a:t>
            </a:r>
            <a:r>
              <a:rPr lang="sv-SE" dirty="0" err="1"/>
              <a:t>including</a:t>
            </a:r>
            <a:r>
              <a:rPr lang="sv-SE" dirty="0"/>
              <a:t> summer </a:t>
            </a:r>
            <a:r>
              <a:rPr lang="sv-SE" dirty="0" err="1"/>
              <a:t>courses</a:t>
            </a:r>
            <a:r>
              <a:rPr lang="sv-SE" dirty="0"/>
              <a:t> and non-grant-</a:t>
            </a:r>
            <a:r>
              <a:rPr lang="sv-SE" dirty="0" err="1"/>
              <a:t>based</a:t>
            </a:r>
            <a:r>
              <a:rPr lang="sv-SE" dirty="0"/>
              <a:t> programs) </a:t>
            </a:r>
          </a:p>
          <a:p>
            <a:endParaRPr lang="sv-SE" dirty="0"/>
          </a:p>
          <a:p>
            <a:r>
              <a:rPr lang="sv-SE" b="1" i="0" baseline="0" dirty="0"/>
              <a:t>Sundsvall, 1,579 </a:t>
            </a:r>
            <a:r>
              <a:rPr lang="sv-SE" dirty="0"/>
              <a:t>(2022) - </a:t>
            </a:r>
            <a:r>
              <a:rPr lang="sv-SE" dirty="0" err="1"/>
              <a:t>individuals</a:t>
            </a:r>
            <a:r>
              <a:rPr lang="sv-SE" dirty="0"/>
              <a:t> </a:t>
            </a:r>
            <a:r>
              <a:rPr lang="sv-SE" dirty="0" err="1"/>
              <a:t>studying</a:t>
            </a:r>
            <a:r>
              <a:rPr lang="sv-SE" dirty="0"/>
              <a:t> on campus (</a:t>
            </a:r>
            <a:r>
              <a:rPr lang="sv-SE" dirty="0" err="1"/>
              <a:t>distance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meetings on campus is not </a:t>
            </a:r>
            <a:r>
              <a:rPr lang="sv-SE" dirty="0" err="1"/>
              <a:t>included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figure</a:t>
            </a:r>
            <a:r>
              <a:rPr lang="sv-SE" dirty="0"/>
              <a:t>). </a:t>
            </a:r>
          </a:p>
          <a:p>
            <a:r>
              <a:rPr lang="sv-SE" b="1" i="0" baseline="0" dirty="0"/>
              <a:t>Östersund,1 690 </a:t>
            </a:r>
            <a:r>
              <a:rPr lang="sv-SE" dirty="0"/>
              <a:t>(2022) - </a:t>
            </a:r>
            <a:r>
              <a:rPr lang="sv-SE" dirty="0" err="1"/>
              <a:t>individuals</a:t>
            </a:r>
            <a:r>
              <a:rPr lang="sv-SE" dirty="0"/>
              <a:t> </a:t>
            </a:r>
            <a:r>
              <a:rPr lang="sv-SE" dirty="0" err="1"/>
              <a:t>studying</a:t>
            </a:r>
            <a:r>
              <a:rPr lang="sv-SE" dirty="0"/>
              <a:t> on campus (</a:t>
            </a:r>
            <a:r>
              <a:rPr lang="sv-SE" dirty="0" err="1"/>
              <a:t>distance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meetings on campus is not </a:t>
            </a:r>
            <a:r>
              <a:rPr lang="sv-SE" dirty="0" err="1"/>
              <a:t>included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figure</a:t>
            </a:r>
            <a:r>
              <a:rPr lang="sv-SE" dirty="0"/>
              <a:t>). </a:t>
            </a:r>
          </a:p>
          <a:p>
            <a:endParaRPr lang="sv-SE" dirty="0"/>
          </a:p>
          <a:p>
            <a:r>
              <a:rPr lang="sv-SE" dirty="0"/>
              <a:t>Summer </a:t>
            </a:r>
            <a:r>
              <a:rPr lang="sv-SE" dirty="0" err="1"/>
              <a:t>courses</a:t>
            </a:r>
            <a:r>
              <a:rPr lang="sv-SE" dirty="0"/>
              <a:t>: 667 (2020)</a:t>
            </a:r>
          </a:p>
          <a:p>
            <a:endParaRPr lang="sv-SE" dirty="0">
              <a:solidFill>
                <a:srgbClr val="000000"/>
              </a:solidFill>
            </a:endParaRPr>
          </a:p>
          <a:p>
            <a:endParaRPr lang="sv-SE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Källa:</a:t>
            </a:r>
            <a:r>
              <a:rPr lang="sv-SE" sz="1200" baseline="0" dirty="0">
                <a:latin typeface="+mn-lt"/>
                <a:ea typeface="ＭＳ Ｐゴシック" charset="0"/>
                <a:cs typeface="ＭＳ Ｐゴシック" charset="0"/>
              </a:rPr>
              <a:t> Kenneth Johansson, ULS</a:t>
            </a:r>
            <a:endParaRPr lang="sv-SE" sz="1200" dirty="0">
              <a:latin typeface="+mn-lt"/>
              <a:ea typeface="ＭＳ Ｐゴシック" charset="0"/>
              <a:cs typeface="ＭＳ Ｐゴシック" charset="0"/>
            </a:endParaRPr>
          </a:p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15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full-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equivalent</a:t>
            </a:r>
            <a:r>
              <a:rPr lang="sv-SE" dirty="0"/>
              <a:t> (FTE .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baseline="0" dirty="0"/>
              <a:t>2022: 8 000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full-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equivalent</a:t>
            </a:r>
            <a:r>
              <a:rPr lang="sv-SE" dirty="0"/>
              <a:t> students (</a:t>
            </a:r>
            <a:r>
              <a:rPr lang="sv-SE" dirty="0" err="1"/>
              <a:t>yearly</a:t>
            </a:r>
            <a:r>
              <a:rPr lang="sv-SE" dirty="0"/>
              <a:t>), </a:t>
            </a:r>
            <a:r>
              <a:rPr lang="sv-SE" baseline="0" dirty="0" err="1"/>
              <a:t>with</a:t>
            </a:r>
            <a:r>
              <a:rPr lang="sv-SE" baseline="0" dirty="0"/>
              <a:t> </a:t>
            </a:r>
            <a:r>
              <a:rPr lang="sv-SE" baseline="0" dirty="0" err="1"/>
              <a:t>direct</a:t>
            </a:r>
            <a:r>
              <a:rPr lang="sv-SE" baseline="0" dirty="0"/>
              <a:t> </a:t>
            </a:r>
            <a:r>
              <a:rPr lang="sv-SE" baseline="0" dirty="0" err="1"/>
              <a:t>government</a:t>
            </a:r>
            <a:r>
              <a:rPr lang="sv-SE" baseline="0" dirty="0"/>
              <a:t> </a:t>
            </a:r>
            <a:r>
              <a:rPr lang="sv-SE" baseline="0" dirty="0" err="1"/>
              <a:t>funding</a:t>
            </a:r>
            <a:r>
              <a:rPr lang="sv-SE" dirty="0"/>
              <a:t>. Full-</a:t>
            </a:r>
            <a:r>
              <a:rPr lang="sv-SE" dirty="0" err="1"/>
              <a:t>time</a:t>
            </a:r>
            <a:r>
              <a:rPr lang="sv-SE" dirty="0"/>
              <a:t> students, </a:t>
            </a:r>
            <a:r>
              <a:rPr lang="sv-SE" dirty="0" err="1"/>
              <a:t>hst</a:t>
            </a:r>
            <a:r>
              <a:rPr lang="sv-SE" dirty="0"/>
              <a:t>, is the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students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registered</a:t>
            </a:r>
            <a:r>
              <a:rPr lang="sv-SE" dirty="0"/>
              <a:t> on a </a:t>
            </a:r>
            <a:r>
              <a:rPr lang="sv-SE" dirty="0" err="1"/>
              <a:t>course</a:t>
            </a:r>
            <a:r>
              <a:rPr lang="sv-SE" dirty="0"/>
              <a:t> </a:t>
            </a:r>
            <a:r>
              <a:rPr lang="sv-SE" dirty="0" err="1"/>
              <a:t>opportunity</a:t>
            </a:r>
            <a:r>
              <a:rPr lang="sv-SE" dirty="0"/>
              <a:t> </a:t>
            </a:r>
            <a:r>
              <a:rPr lang="sv-SE" dirty="0" err="1"/>
              <a:t>multiplied</a:t>
            </a:r>
            <a:r>
              <a:rPr lang="sv-SE" dirty="0"/>
              <a:t> by the </a:t>
            </a:r>
            <a:r>
              <a:rPr lang="sv-SE" dirty="0" err="1"/>
              <a:t>course</a:t>
            </a:r>
            <a:r>
              <a:rPr lang="sv-SE" dirty="0"/>
              <a:t> </a:t>
            </a:r>
            <a:r>
              <a:rPr lang="sv-SE" dirty="0" err="1"/>
              <a:t>opportunity's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scope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a </a:t>
            </a:r>
            <a:r>
              <a:rPr lang="sv-SE" dirty="0" err="1"/>
              <a:t>certain</a:t>
            </a:r>
            <a:r>
              <a:rPr lang="sv-SE" dirty="0"/>
              <a:t> period </a:t>
            </a:r>
            <a:r>
              <a:rPr lang="sv-SE" dirty="0" err="1"/>
              <a:t>divided</a:t>
            </a:r>
            <a:r>
              <a:rPr lang="sv-SE" dirty="0"/>
              <a:t> by 60, </a:t>
            </a:r>
            <a:r>
              <a:rPr lang="sv-SE" dirty="0" err="1"/>
              <a:t>ie</a:t>
            </a:r>
            <a:r>
              <a:rPr lang="sv-SE" dirty="0"/>
              <a:t>.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students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everyone</a:t>
            </a:r>
            <a:r>
              <a:rPr lang="sv-SE" dirty="0"/>
              <a:t> read full-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throughout</a:t>
            </a:r>
            <a:r>
              <a:rPr lang="sv-SE" dirty="0"/>
              <a:t> the </a:t>
            </a:r>
            <a:r>
              <a:rPr lang="sv-SE" dirty="0" err="1"/>
              <a:t>year</a:t>
            </a:r>
            <a:r>
              <a:rPr lang="sv-SE" dirty="0"/>
              <a:t> (person </a:t>
            </a:r>
            <a:r>
              <a:rPr lang="sv-SE" dirty="0" err="1"/>
              <a:t>registrations</a:t>
            </a:r>
            <a:r>
              <a:rPr lang="sv-SE" dirty="0"/>
              <a:t> </a:t>
            </a:r>
            <a:r>
              <a:rPr lang="sv-SE" dirty="0" err="1"/>
              <a:t>converted</a:t>
            </a:r>
            <a:r>
              <a:rPr lang="sv-SE" dirty="0"/>
              <a:t> to a full-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measure</a:t>
            </a:r>
            <a:r>
              <a:rPr lang="sv-SE" dirty="0"/>
              <a:t>).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410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most</a:t>
            </a:r>
            <a:r>
              <a:rPr lang="sv-SE" dirty="0"/>
              <a:t> common </a:t>
            </a:r>
            <a:r>
              <a:rPr lang="sv-SE" dirty="0" err="1"/>
              <a:t>recruitment</a:t>
            </a:r>
            <a:r>
              <a:rPr lang="sv-SE" dirty="0"/>
              <a:t> area for </a:t>
            </a:r>
            <a:r>
              <a:rPr lang="sv-SE" dirty="0" err="1"/>
              <a:t>freshmen</a:t>
            </a:r>
            <a:r>
              <a:rPr lang="sv-SE" dirty="0"/>
              <a:t> at Mid Sweden </a:t>
            </a:r>
            <a:r>
              <a:rPr lang="sv-SE" dirty="0" err="1"/>
              <a:t>university</a:t>
            </a:r>
            <a:r>
              <a:rPr lang="sv-SE" dirty="0"/>
              <a:t> is, as for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institutions, Stockholm County. Just over a </a:t>
            </a:r>
            <a:r>
              <a:rPr lang="sv-SE" dirty="0" err="1"/>
              <a:t>quarter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all the </a:t>
            </a:r>
            <a:r>
              <a:rPr lang="sv-SE" dirty="0" err="1"/>
              <a:t>university's</a:t>
            </a:r>
            <a:r>
              <a:rPr lang="sv-SE" dirty="0"/>
              <a:t> </a:t>
            </a:r>
            <a:r>
              <a:rPr lang="sv-SE" dirty="0" err="1"/>
              <a:t>freshmen</a:t>
            </a:r>
            <a:r>
              <a:rPr lang="sv-SE" dirty="0"/>
              <a:t> in the </a:t>
            </a:r>
            <a:r>
              <a:rPr lang="sv-SE" dirty="0" err="1"/>
              <a:t>academic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2021/22 </a:t>
            </a:r>
            <a:r>
              <a:rPr lang="sv-SE" dirty="0" err="1"/>
              <a:t>came</a:t>
            </a:r>
            <a:r>
              <a:rPr lang="sv-SE" dirty="0"/>
              <a:t> from Stockholm County. </a:t>
            </a:r>
            <a:r>
              <a:rPr lang="sv-SE" dirty="0" err="1"/>
              <a:t>Marginally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beginners</a:t>
            </a:r>
            <a:r>
              <a:rPr lang="sv-SE" dirty="0"/>
              <a:t> </a:t>
            </a:r>
            <a:r>
              <a:rPr lang="sv-SE" dirty="0" err="1"/>
              <a:t>came</a:t>
            </a:r>
            <a:r>
              <a:rPr lang="sv-SE" dirty="0"/>
              <a:t> from </a:t>
            </a:r>
            <a:r>
              <a:rPr lang="sv-SE" dirty="0" err="1"/>
              <a:t>either</a:t>
            </a:r>
            <a:r>
              <a:rPr lang="sv-SE" dirty="0"/>
              <a:t> Västra Götaland or Skåne län,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Uppsala län,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covered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half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beginners</a:t>
            </a:r>
            <a:r>
              <a:rPr lang="sv-SE" dirty="0"/>
              <a:t>, just over 53 </a:t>
            </a:r>
            <a:r>
              <a:rPr lang="sv-SE" dirty="0" err="1"/>
              <a:t>percent</a:t>
            </a:r>
            <a:r>
              <a:rPr lang="sv-SE" dirty="0"/>
              <a:t>. </a:t>
            </a:r>
            <a:r>
              <a:rPr lang="sv-SE" dirty="0" err="1"/>
              <a:t>Recruitment</a:t>
            </a:r>
            <a:r>
              <a:rPr lang="sv-SE" dirty="0"/>
              <a:t> from the </a:t>
            </a:r>
            <a:r>
              <a:rPr lang="sv-SE" dirty="0" err="1"/>
              <a:t>counties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the </a:t>
            </a:r>
            <a:r>
              <a:rPr lang="sv-SE" dirty="0" err="1"/>
              <a:t>university's</a:t>
            </a:r>
            <a:r>
              <a:rPr lang="sv-SE" dirty="0"/>
              <a:t> </a:t>
            </a:r>
            <a:r>
              <a:rPr lang="sv-SE" dirty="0" err="1"/>
              <a:t>campuses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located</a:t>
            </a:r>
            <a:r>
              <a:rPr lang="sv-SE" dirty="0"/>
              <a:t>, Västernorrland County and Jämtland County, </a:t>
            </a:r>
            <a:r>
              <a:rPr lang="sv-SE" dirty="0" err="1"/>
              <a:t>during</a:t>
            </a:r>
            <a:r>
              <a:rPr lang="sv-SE" dirty="0"/>
              <a:t> the </a:t>
            </a:r>
            <a:r>
              <a:rPr lang="sv-SE" dirty="0" err="1"/>
              <a:t>academic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2021/22, </a:t>
            </a:r>
            <a:r>
              <a:rPr lang="sv-SE" dirty="0" err="1"/>
              <a:t>amounted</a:t>
            </a:r>
            <a:r>
              <a:rPr lang="sv-SE" dirty="0"/>
              <a:t> to just under 11 </a:t>
            </a:r>
            <a:r>
              <a:rPr lang="sv-SE" dirty="0" err="1"/>
              <a:t>percent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freshmen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Source: </a:t>
            </a:r>
            <a:r>
              <a:rPr lang="sv-SE" dirty="0" err="1"/>
              <a:t>Annual</a:t>
            </a:r>
            <a:r>
              <a:rPr lang="sv-SE" dirty="0"/>
              <a:t> </a:t>
            </a:r>
            <a:r>
              <a:rPr lang="sv-SE" dirty="0" err="1"/>
              <a:t>report</a:t>
            </a:r>
            <a:r>
              <a:rPr lang="sv-SE" dirty="0"/>
              <a:t> 2022</a:t>
            </a:r>
          </a:p>
          <a:p>
            <a:pPr eaLnBrk="1" hangingPunct="1"/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321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141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first</a:t>
            </a:r>
            <a:r>
              <a:rPr lang="sv-SE" dirty="0"/>
              <a:t>-choice </a:t>
            </a:r>
            <a:r>
              <a:rPr lang="sv-SE" dirty="0" err="1"/>
              <a:t>applicants</a:t>
            </a:r>
            <a:r>
              <a:rPr lang="sv-SE" dirty="0"/>
              <a:t> (at </a:t>
            </a:r>
            <a:r>
              <a:rPr lang="sv-SE" dirty="0" err="1"/>
              <a:t>application</a:t>
            </a:r>
            <a:r>
              <a:rPr lang="sv-SE" dirty="0"/>
              <a:t> deadline)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The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first-time</a:t>
            </a:r>
            <a:r>
              <a:rPr lang="sv-SE" dirty="0"/>
              <a:t> </a:t>
            </a:r>
            <a:r>
              <a:rPr lang="sv-SE" dirty="0" err="1"/>
              <a:t>applications</a:t>
            </a:r>
            <a:r>
              <a:rPr lang="sv-SE" dirty="0"/>
              <a:t> for </a:t>
            </a:r>
            <a:r>
              <a:rPr lang="sv-SE" dirty="0" err="1"/>
              <a:t>Mittuniversitet's</a:t>
            </a:r>
            <a:r>
              <a:rPr lang="sv-SE" dirty="0"/>
              <a:t> programs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lower</a:t>
            </a:r>
            <a:r>
              <a:rPr lang="sv-SE" dirty="0"/>
              <a:t> for 2022 </a:t>
            </a:r>
            <a:r>
              <a:rPr lang="sv-SE" dirty="0" err="1"/>
              <a:t>compared</a:t>
            </a:r>
            <a:r>
              <a:rPr lang="sv-SE" dirty="0"/>
              <a:t> to the </a:t>
            </a:r>
            <a:r>
              <a:rPr lang="sv-SE" dirty="0" err="1"/>
              <a:t>number</a:t>
            </a:r>
            <a:r>
              <a:rPr lang="sv-SE" dirty="0"/>
              <a:t> in 2020 and 2021. A total </a:t>
            </a:r>
            <a:r>
              <a:rPr lang="sv-SE" dirty="0" err="1"/>
              <a:t>of</a:t>
            </a:r>
            <a:r>
              <a:rPr lang="sv-SE" dirty="0"/>
              <a:t> 22,639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applied</a:t>
            </a:r>
            <a:r>
              <a:rPr lang="sv-SE" dirty="0"/>
              <a:t>, </a:t>
            </a:r>
            <a:r>
              <a:rPr lang="sv-SE" dirty="0" err="1"/>
              <a:t>compared</a:t>
            </a:r>
            <a:r>
              <a:rPr lang="sv-SE" dirty="0"/>
              <a:t> to 25,981 </a:t>
            </a:r>
            <a:r>
              <a:rPr lang="sv-SE" dirty="0" err="1"/>
              <a:t>people</a:t>
            </a:r>
            <a:r>
              <a:rPr lang="sv-SE" dirty="0"/>
              <a:t>, the </a:t>
            </a:r>
            <a:r>
              <a:rPr lang="sv-SE" dirty="0" err="1"/>
              <a:t>previous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. The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first-time</a:t>
            </a:r>
            <a:r>
              <a:rPr lang="sv-SE" dirty="0"/>
              <a:t> </a:t>
            </a:r>
            <a:r>
              <a:rPr lang="sv-SE" dirty="0" err="1"/>
              <a:t>applications</a:t>
            </a:r>
            <a:r>
              <a:rPr lang="sv-SE" dirty="0"/>
              <a:t> is </a:t>
            </a:r>
            <a:r>
              <a:rPr lang="sv-SE" dirty="0" err="1"/>
              <a:t>thus</a:t>
            </a:r>
            <a:r>
              <a:rPr lang="sv-SE" dirty="0"/>
              <a:t> back at the same </a:t>
            </a:r>
            <a:r>
              <a:rPr lang="sv-SE" dirty="0" err="1"/>
              <a:t>levels</a:t>
            </a:r>
            <a:r>
              <a:rPr lang="sv-SE" dirty="0"/>
              <a:t> as </a:t>
            </a:r>
            <a:r>
              <a:rPr lang="sv-SE" dirty="0" err="1"/>
              <a:t>before</a:t>
            </a:r>
            <a:r>
              <a:rPr lang="sv-SE" dirty="0"/>
              <a:t> the Covid19 </a:t>
            </a:r>
            <a:r>
              <a:rPr lang="sv-SE" dirty="0" err="1"/>
              <a:t>pandemic</a:t>
            </a:r>
            <a:r>
              <a:rPr lang="sv-SE" dirty="0"/>
              <a:t>. The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applicants</a:t>
            </a:r>
            <a:r>
              <a:rPr lang="sv-SE" dirty="0"/>
              <a:t> </a:t>
            </a:r>
            <a:r>
              <a:rPr lang="sv-SE" dirty="0" err="1"/>
              <a:t>decreased</a:t>
            </a:r>
            <a:r>
              <a:rPr lang="sv-SE" dirty="0"/>
              <a:t> for all terms and it </a:t>
            </a:r>
            <a:r>
              <a:rPr lang="sv-SE" dirty="0" err="1"/>
              <a:t>was</a:t>
            </a:r>
            <a:r>
              <a:rPr lang="sv-SE" dirty="0"/>
              <a:t> the summer term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decreased</a:t>
            </a:r>
            <a:r>
              <a:rPr lang="sv-SE" dirty="0"/>
              <a:t> the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29 </a:t>
            </a:r>
            <a:r>
              <a:rPr lang="sv-SE" dirty="0" err="1"/>
              <a:t>percent</a:t>
            </a:r>
            <a:r>
              <a:rPr lang="sv-SE" dirty="0"/>
              <a:t>. The </a:t>
            </a:r>
            <a:r>
              <a:rPr lang="sv-SE" dirty="0" err="1"/>
              <a:t>autumn</a:t>
            </a:r>
            <a:r>
              <a:rPr lang="sv-SE" dirty="0"/>
              <a:t> semester </a:t>
            </a:r>
            <a:r>
              <a:rPr lang="sv-SE" dirty="0" err="1"/>
              <a:t>decreased</a:t>
            </a:r>
            <a:r>
              <a:rPr lang="sv-SE" dirty="0"/>
              <a:t> by 7 </a:t>
            </a:r>
            <a:r>
              <a:rPr lang="sv-SE" dirty="0" err="1"/>
              <a:t>percent</a:t>
            </a:r>
            <a:r>
              <a:rPr lang="sv-SE" dirty="0"/>
              <a:t> and the spring semester by 6 </a:t>
            </a:r>
            <a:r>
              <a:rPr lang="sv-SE" dirty="0" err="1"/>
              <a:t>percent</a:t>
            </a:r>
            <a:r>
              <a:rPr lang="sv-SE" dirty="0"/>
              <a:t>. The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requested</a:t>
            </a:r>
            <a:r>
              <a:rPr lang="sv-SE" dirty="0"/>
              <a:t> </a:t>
            </a:r>
            <a:r>
              <a:rPr lang="sv-SE" dirty="0" err="1"/>
              <a:t>course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the </a:t>
            </a:r>
            <a:r>
              <a:rPr lang="sv-SE" dirty="0" err="1"/>
              <a:t>year</a:t>
            </a:r>
            <a:r>
              <a:rPr lang="sv-SE" dirty="0"/>
              <a:t>, as in the </a:t>
            </a:r>
            <a:r>
              <a:rPr lang="sv-SE" dirty="0" err="1"/>
              <a:t>previous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, </a:t>
            </a:r>
            <a:r>
              <a:rPr lang="sv-SE" dirty="0" err="1"/>
              <a:t>was</a:t>
            </a:r>
            <a:r>
              <a:rPr lang="sv-SE" dirty="0"/>
              <a:t> a summer </a:t>
            </a:r>
            <a:r>
              <a:rPr lang="sv-SE" dirty="0" err="1"/>
              <a:t>course</a:t>
            </a:r>
            <a:r>
              <a:rPr lang="sv-SE" dirty="0"/>
              <a:t> - </a:t>
            </a:r>
            <a:r>
              <a:rPr lang="sv-SE" dirty="0" err="1"/>
              <a:t>Introduction</a:t>
            </a:r>
            <a:r>
              <a:rPr lang="sv-SE" dirty="0"/>
              <a:t> to </a:t>
            </a:r>
            <a:r>
              <a:rPr lang="sv-SE" dirty="0" err="1"/>
              <a:t>Criminology</a:t>
            </a:r>
            <a:r>
              <a:rPr lang="sv-SE" dirty="0"/>
              <a:t>, </a:t>
            </a:r>
            <a:r>
              <a:rPr lang="sv-SE" dirty="0" err="1"/>
              <a:t>with</a:t>
            </a:r>
            <a:r>
              <a:rPr lang="sv-SE" dirty="0"/>
              <a:t> 743 </a:t>
            </a:r>
            <a:r>
              <a:rPr lang="sv-SE" dirty="0" err="1"/>
              <a:t>first-time</a:t>
            </a:r>
            <a:r>
              <a:rPr lang="sv-SE" dirty="0"/>
              <a:t> </a:t>
            </a:r>
            <a:r>
              <a:rPr lang="sv-SE" dirty="0" err="1"/>
              <a:t>applicants</a:t>
            </a:r>
            <a:r>
              <a:rPr lang="sv-SE" dirty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Source: Basis for </a:t>
            </a:r>
            <a:r>
              <a:rPr lang="sv-SE" baseline="0" dirty="0"/>
              <a:t>Mid Sweden </a:t>
            </a:r>
            <a:r>
              <a:rPr lang="sv-SE" baseline="0" dirty="0" err="1"/>
              <a:t>University’s</a:t>
            </a:r>
            <a:r>
              <a:rPr lang="sv-SE" dirty="0"/>
              <a:t> </a:t>
            </a:r>
            <a:r>
              <a:rPr lang="sv-SE" dirty="0" err="1"/>
              <a:t>annual</a:t>
            </a:r>
            <a:r>
              <a:rPr lang="sv-SE" dirty="0"/>
              <a:t> </a:t>
            </a:r>
            <a:r>
              <a:rPr lang="sv-SE" dirty="0" err="1"/>
              <a:t>report</a:t>
            </a:r>
            <a:r>
              <a:rPr lang="sv-SE" dirty="0"/>
              <a:t> 2022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9783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 students at Mid Sweden University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opportunity</a:t>
            </a:r>
            <a:r>
              <a:rPr lang="sv-SE" dirty="0"/>
              <a:t> to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advice</a:t>
            </a:r>
            <a:r>
              <a:rPr lang="sv-SE" dirty="0"/>
              <a:t> on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and </a:t>
            </a:r>
            <a:r>
              <a:rPr lang="sv-SE" dirty="0" err="1"/>
              <a:t>entrepreneurship</a:t>
            </a:r>
            <a:r>
              <a:rPr lang="sv-SE" dirty="0"/>
              <a:t> at </a:t>
            </a:r>
            <a:r>
              <a:rPr lang="sv-SE" dirty="0" err="1"/>
              <a:t>Miun</a:t>
            </a:r>
            <a:r>
              <a:rPr lang="sv-SE" dirty="0"/>
              <a:t> Innovation. It is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university's</a:t>
            </a:r>
            <a:r>
              <a:rPr lang="sv-SE" dirty="0"/>
              <a:t> investment in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 and support for students' </a:t>
            </a:r>
            <a:r>
              <a:rPr lang="sv-SE" dirty="0" err="1"/>
              <a:t>entry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</a:t>
            </a:r>
            <a:r>
              <a:rPr lang="sv-SE" dirty="0" err="1"/>
              <a:t>labor</a:t>
            </a:r>
            <a:r>
              <a:rPr lang="sv-SE" dirty="0"/>
              <a:t> market.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924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Clr>
                <a:schemeClr val="accent1"/>
              </a:buClr>
              <a:buFont typeface="Arial"/>
              <a:buNone/>
              <a:defRPr/>
            </a:pPr>
            <a:r>
              <a:rPr lang="sv-SE" dirty="0" err="1">
                <a:ea typeface="ＭＳ Ｐゴシック" pitchFamily="34" charset="-128"/>
              </a:rPr>
              <a:t>Aims</a:t>
            </a:r>
            <a:r>
              <a:rPr lang="sv-SE" dirty="0">
                <a:ea typeface="ＭＳ Ｐゴシック" pitchFamily="34" charset="-128"/>
              </a:rPr>
              <a:t> </a:t>
            </a:r>
            <a:r>
              <a:rPr lang="sv-SE" dirty="0" err="1">
                <a:ea typeface="ＭＳ Ｐゴシック" pitchFamily="34" charset="-128"/>
              </a:rPr>
              <a:t>according</a:t>
            </a:r>
            <a:r>
              <a:rPr lang="sv-SE" dirty="0">
                <a:ea typeface="ＭＳ Ｐゴシック" pitchFamily="34" charset="-128"/>
              </a:rPr>
              <a:t> to the research </a:t>
            </a:r>
            <a:r>
              <a:rPr lang="sv-SE" dirty="0" err="1">
                <a:ea typeface="ＭＳ Ｐゴシック" pitchFamily="34" charset="-128"/>
              </a:rPr>
              <a:t>strategy</a:t>
            </a:r>
            <a:r>
              <a:rPr lang="sv-SE" dirty="0">
                <a:ea typeface="ＭＳ Ｐゴシック" pitchFamily="34" charset="-128"/>
              </a:rPr>
              <a:t>:</a:t>
            </a:r>
          </a:p>
          <a:p>
            <a:pPr marL="0" lvl="1" indent="0">
              <a:buClr>
                <a:schemeClr val="accent1"/>
              </a:buClr>
              <a:buFont typeface="Arial"/>
              <a:buNone/>
              <a:defRPr/>
            </a:pPr>
            <a:endParaRPr lang="sv-SE" dirty="0">
              <a:ea typeface="ＭＳ Ｐゴシック" pitchFamily="34" charset="-128"/>
            </a:endParaRPr>
          </a:p>
          <a:p>
            <a:endParaRPr lang="sv-SE" dirty="0"/>
          </a:p>
          <a:p>
            <a:r>
              <a:rPr lang="sv-SE" dirty="0"/>
              <a:t>• </a:t>
            </a:r>
            <a:r>
              <a:rPr lang="sv-SE" dirty="0" err="1"/>
              <a:t>Strengthen</a:t>
            </a:r>
            <a:r>
              <a:rPr lang="sv-SE" dirty="0"/>
              <a:t> and make </a:t>
            </a:r>
            <a:r>
              <a:rPr lang="sv-SE" dirty="0" err="1"/>
              <a:t>visible</a:t>
            </a:r>
            <a:r>
              <a:rPr lang="sv-SE" dirty="0"/>
              <a:t> the </a:t>
            </a:r>
            <a:r>
              <a:rPr lang="sv-SE" dirty="0" err="1"/>
              <a:t>connection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research and </a:t>
            </a:r>
            <a:r>
              <a:rPr lang="sv-SE" dirty="0" err="1"/>
              <a:t>education</a:t>
            </a:r>
            <a:r>
              <a:rPr lang="sv-SE" dirty="0"/>
              <a:t> </a:t>
            </a:r>
          </a:p>
          <a:p>
            <a:r>
              <a:rPr lang="sv-SE" dirty="0"/>
              <a:t>• </a:t>
            </a:r>
            <a:r>
              <a:rPr lang="sv-SE" dirty="0" err="1"/>
              <a:t>Develop</a:t>
            </a:r>
            <a:r>
              <a:rPr lang="sv-SE" dirty="0"/>
              <a:t> </a:t>
            </a:r>
            <a:r>
              <a:rPr lang="sv-SE" dirty="0" err="1"/>
              <a:t>profiled</a:t>
            </a:r>
            <a:r>
              <a:rPr lang="sv-SE" dirty="0"/>
              <a:t>, strong and </a:t>
            </a:r>
            <a:r>
              <a:rPr lang="sv-SE" dirty="0" err="1"/>
              <a:t>well-known</a:t>
            </a:r>
            <a:r>
              <a:rPr lang="sv-SE" dirty="0"/>
              <a:t> research and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en-US" noProof="0" dirty="0"/>
              <a:t>areas</a:t>
            </a:r>
            <a:r>
              <a:rPr lang="sv-SE" dirty="0"/>
              <a:t> </a:t>
            </a:r>
          </a:p>
          <a:p>
            <a:r>
              <a:rPr lang="sv-SE" dirty="0"/>
              <a:t>• </a:t>
            </a:r>
            <a:r>
              <a:rPr lang="sv-SE" dirty="0" err="1"/>
              <a:t>Develop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disciplinary</a:t>
            </a:r>
            <a:r>
              <a:rPr lang="sv-SE" dirty="0"/>
              <a:t> </a:t>
            </a:r>
            <a:r>
              <a:rPr lang="sv-SE" dirty="0" err="1"/>
              <a:t>approaches</a:t>
            </a:r>
            <a:r>
              <a:rPr lang="sv-SE" dirty="0"/>
              <a:t> to </a:t>
            </a:r>
            <a:r>
              <a:rPr lang="sv-SE" dirty="0" err="1"/>
              <a:t>promote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and dissemination </a:t>
            </a:r>
          </a:p>
          <a:p>
            <a:r>
              <a:rPr lang="sv-SE" dirty="0"/>
              <a:t>• </a:t>
            </a:r>
            <a:r>
              <a:rPr lang="sv-SE" dirty="0" err="1"/>
              <a:t>Increase</a:t>
            </a:r>
            <a:r>
              <a:rPr lang="sv-SE" dirty="0"/>
              <a:t> and </a:t>
            </a:r>
            <a:r>
              <a:rPr lang="sv-SE" dirty="0" err="1"/>
              <a:t>develop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collaboration</a:t>
            </a:r>
            <a:r>
              <a:rPr lang="sv-SE" dirty="0"/>
              <a:t> </a:t>
            </a:r>
            <a:r>
              <a:rPr lang="sv-SE" dirty="0" err="1"/>
              <a:t>internally</a:t>
            </a:r>
            <a:r>
              <a:rPr lang="sv-SE" dirty="0"/>
              <a:t>, </a:t>
            </a:r>
            <a:r>
              <a:rPr lang="sv-SE" dirty="0" err="1"/>
              <a:t>regionally</a:t>
            </a:r>
            <a:r>
              <a:rPr lang="sv-SE" dirty="0"/>
              <a:t>, </a:t>
            </a:r>
            <a:r>
              <a:rPr lang="sv-SE" dirty="0" err="1"/>
              <a:t>nationally</a:t>
            </a:r>
            <a:r>
              <a:rPr lang="sv-SE" dirty="0"/>
              <a:t> and </a:t>
            </a:r>
            <a:r>
              <a:rPr lang="sv-SE" dirty="0" err="1"/>
              <a:t>internationally</a:t>
            </a:r>
            <a:r>
              <a:rPr lang="sv-SE" dirty="0"/>
              <a:t> </a:t>
            </a:r>
          </a:p>
          <a:p>
            <a:r>
              <a:rPr lang="sv-SE" dirty="0"/>
              <a:t>• </a:t>
            </a:r>
            <a:r>
              <a:rPr lang="sv-SE" dirty="0" err="1"/>
              <a:t>Strengthen</a:t>
            </a:r>
            <a:r>
              <a:rPr lang="sv-SE" dirty="0"/>
              <a:t> </a:t>
            </a:r>
            <a:r>
              <a:rPr lang="sv-SE" dirty="0" err="1"/>
              <a:t>existing</a:t>
            </a:r>
            <a:r>
              <a:rPr lang="sv-SE" dirty="0"/>
              <a:t> and </a:t>
            </a:r>
            <a:r>
              <a:rPr lang="sv-SE" dirty="0" err="1"/>
              <a:t>develop</a:t>
            </a:r>
            <a:r>
              <a:rPr lang="sv-SE" dirty="0"/>
              <a:t> new international </a:t>
            </a:r>
            <a:r>
              <a:rPr lang="sv-SE" dirty="0" err="1"/>
              <a:t>exchanges</a:t>
            </a:r>
            <a:r>
              <a:rPr lang="sv-SE" dirty="0"/>
              <a:t> and research </a:t>
            </a:r>
            <a:r>
              <a:rPr lang="sv-SE" dirty="0" err="1"/>
              <a:t>collaborations</a:t>
            </a:r>
            <a:r>
              <a:rPr lang="sv-SE" dirty="0"/>
              <a:t> </a:t>
            </a:r>
          </a:p>
          <a:p>
            <a:r>
              <a:rPr lang="sv-SE" dirty="0"/>
              <a:t>• </a:t>
            </a:r>
            <a:r>
              <a:rPr lang="sv-SE" dirty="0" err="1"/>
              <a:t>Increase</a:t>
            </a:r>
            <a:r>
              <a:rPr lang="sv-SE" dirty="0"/>
              <a:t> the integration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in </a:t>
            </a:r>
            <a:r>
              <a:rPr lang="sv-SE" dirty="0" err="1"/>
              <a:t>education</a:t>
            </a:r>
            <a:r>
              <a:rPr lang="sv-SE" dirty="0"/>
              <a:t>, research and </a:t>
            </a:r>
            <a:r>
              <a:rPr lang="sv-SE" dirty="0" err="1"/>
              <a:t>collaboration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778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The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development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of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our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research in 2005–2022.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9709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center formations </a:t>
            </a:r>
            <a:r>
              <a:rPr lang="sv-SE" dirty="0" err="1"/>
              <a:t>are</a:t>
            </a:r>
            <a:r>
              <a:rPr lang="sv-SE" dirty="0"/>
              <a:t> arenas for </a:t>
            </a:r>
            <a:r>
              <a:rPr lang="sv-SE" dirty="0" err="1"/>
              <a:t>collaboration</a:t>
            </a:r>
            <a:r>
              <a:rPr lang="sv-SE" dirty="0"/>
              <a:t> and </a:t>
            </a:r>
            <a:r>
              <a:rPr lang="sv-SE" dirty="0" err="1"/>
              <a:t>spearheads</a:t>
            </a:r>
            <a:r>
              <a:rPr lang="sv-SE" dirty="0"/>
              <a:t> in </a:t>
            </a:r>
            <a:r>
              <a:rPr lang="sv-SE" dirty="0" err="1"/>
              <a:t>their</a:t>
            </a:r>
            <a:r>
              <a:rPr lang="sv-SE" dirty="0"/>
              <a:t> research areas. A forum is a </a:t>
            </a:r>
            <a:r>
              <a:rPr lang="sv-SE" dirty="0" err="1"/>
              <a:t>university-wide</a:t>
            </a:r>
            <a:r>
              <a:rPr lang="sv-SE" dirty="0"/>
              <a:t> and </a:t>
            </a:r>
            <a:r>
              <a:rPr lang="sv-SE" dirty="0" err="1"/>
              <a:t>multidisciplinary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unit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serves as a meeting </a:t>
            </a:r>
            <a:r>
              <a:rPr lang="sv-SE" dirty="0" err="1"/>
              <a:t>place</a:t>
            </a:r>
            <a:r>
              <a:rPr lang="sv-SE" dirty="0"/>
              <a:t> for researchers and </a:t>
            </a:r>
            <a:r>
              <a:rPr lang="sv-SE" dirty="0" err="1"/>
              <a:t>stakeholders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98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Mid Sweden University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immigration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rejuvenation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those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Mid Sweden University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remain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region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five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Mid Sweden University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emigration - 84%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students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recruited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Jämtland and Västernorrland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remain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region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Studies at Mid Sweden University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- 85%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market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The investment in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yields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the proportion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alumni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weak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uncertain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position in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market has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decreased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steadily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since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SWECO 2020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2842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37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177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177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err="1">
                <a:latin typeface="Times" charset="0"/>
                <a:ea typeface="ＭＳ Ｐゴシック" charset="0"/>
                <a:cs typeface="ＭＳ Ｐゴシック" charset="0"/>
              </a:rPr>
              <a:t>Subject</a:t>
            </a:r>
            <a:r>
              <a:rPr lang="sv-SE" b="0" dirty="0">
                <a:latin typeface="Times" charset="0"/>
                <a:ea typeface="ＭＳ Ｐゴシック" charset="0"/>
                <a:cs typeface="ＭＳ Ｐゴシック" charset="0"/>
              </a:rPr>
              <a:t> research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Within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Mid Sweden University, research is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conducted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in all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scientific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areas.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This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leads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to a broad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range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of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research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projects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and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qualified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researchers.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One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example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is research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related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to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big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and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important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first-cycle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educational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areas.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Since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most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researchers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also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teach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first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-and second-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cycle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students get a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natural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insight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into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and a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connection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to the research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conducted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at Mid Sweden University in a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certain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subject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347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42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</a:pPr>
            <a:endParaRPr lang="sv-SE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students is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the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calendar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 and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both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grant-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rounding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non-grant-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rounding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students,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rounded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Kenneth Johansson, ULS)</a:t>
            </a: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508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courses</a:t>
            </a:r>
            <a:r>
              <a:rPr lang="sv-SE" sz="1200" b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sv-SE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Bachelor’s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sv-SE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Master’s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the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1,120 and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rounded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1200</a:t>
            </a: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108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professors (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Turnover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just over SEK 1,2 billion</a:t>
            </a: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Mid Sweden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University's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latest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27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33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has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Sundsvall and Östersund.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offers services to students,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the general public. 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· 707 916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usages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downloads</a:t>
            </a:r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· 34 054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lending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· 92 883</a:t>
            </a:r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visits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premises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· 3 551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/ supervision 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 mission is to offer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services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support.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offering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inspiring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students. In addition,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publishing support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aimed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researchers.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has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all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public.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48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board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decided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2018 on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the period 2019-2023.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gives the business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plan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common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 must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must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resource-efficient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gender-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visibly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in order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students.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must be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benefit from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public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in business and civil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 must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permeated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ambitions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star,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whatever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form it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be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noticeable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ambitions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clearly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dirty="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latin typeface="+mj-lt"/>
              <a:ea typeface="MS PGothic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7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10–11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enlargements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vision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76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10–11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enlargements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vision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24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 must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must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resource-efficient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gender-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visibly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in order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students.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must be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benefit from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public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in business and civil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 must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permeated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ambitions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star,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whatever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form it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be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noticeable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ambitions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clearly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baseline="0" dirty="0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93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Stor rubrik 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107192D2-3778-4ECE-8BEC-1F42874D3F29" descr="Logotyp Mittuniversitetet.">
            <a:extLst>
              <a:ext uri="{FF2B5EF4-FFF2-40B4-BE49-F238E27FC236}">
                <a16:creationId xmlns:a16="http://schemas.microsoft.com/office/drawing/2014/main" id="{F153BBE9-5AB6-41B8-B5C1-4E7AC01B7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2024-10-14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07192D2-3778-4ECE-8BEC-1F42874D3F29" descr="Logotyp Mittuniversitetet.">
            <a:extLst>
              <a:ext uri="{FF2B5EF4-FFF2-40B4-BE49-F238E27FC236}">
                <a16:creationId xmlns:a16="http://schemas.microsoft.com/office/drawing/2014/main" id="{D6D22971-6BCD-4B4A-A592-8AF1AE69B6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2D62A5-8D3E-4D3E-B440-A70CF75E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da-DK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4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  <a:r>
              <a:rPr lang="da-DK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4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da-DK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A906E6-C9F3-4B3F-A340-E3F2F993B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centre of </a:t>
            </a:r>
            <a:r>
              <a:rPr lang="da-DK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da-DK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endParaRPr lang="sv-SE" dirty="0">
              <a:solidFill>
                <a:schemeClr val="accent1"/>
              </a:solidFill>
            </a:endParaRPr>
          </a:p>
        </p:txBody>
      </p:sp>
      <p:pic>
        <p:nvPicPr>
          <p:cNvPr id="5" name="Platshållare för bild 10" descr="Four students, three women and two men go together on campus. The trees are green, the sun is shining and one of the women is laughing.">
            <a:extLst>
              <a:ext uri="{FF2B5EF4-FFF2-40B4-BE49-F238E27FC236}">
                <a16:creationId xmlns:a16="http://schemas.microsoft.com/office/drawing/2014/main" id="{341E590F-4A4B-479A-95F4-BC296E5CAD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3" b="20083"/>
          <a:stretch>
            <a:fillRect/>
          </a:stretch>
        </p:blipFill>
        <p:spPr>
          <a:xfrm>
            <a:off x="101600" y="3438525"/>
            <a:ext cx="12192000" cy="3419475"/>
          </a:xfrm>
        </p:spPr>
      </p:pic>
    </p:spTree>
    <p:extLst>
      <p:ext uri="{BB962C8B-B14F-4D97-AF65-F5344CB8AC3E}">
        <p14:creationId xmlns:p14="http://schemas.microsoft.com/office/powerpoint/2010/main" val="216630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84071-4E35-0647-A055-C4CBFF52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/>
              <a:t>Vision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F1C557-14B9-E84D-A61E-A69308C42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is a global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regional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latshållare för bild 5" descr="Four happy people outdoors. A smiling man with sunglasses, a woman laughing and two other smiling women in the background.">
            <a:extLst>
              <a:ext uri="{FF2B5EF4-FFF2-40B4-BE49-F238E27FC236}">
                <a16:creationId xmlns:a16="http://schemas.microsoft.com/office/drawing/2014/main" id="{9006649D-1E72-4B8D-9505-79B0FD6CD3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6" b="16176"/>
          <a:stretch>
            <a:fillRect/>
          </a:stretch>
        </p:blipFill>
        <p:spPr>
          <a:xfrm>
            <a:off x="6370412" y="1330504"/>
            <a:ext cx="4844688" cy="4819973"/>
          </a:xfrm>
        </p:spPr>
      </p:pic>
    </p:spTree>
    <p:extLst>
      <p:ext uri="{BB962C8B-B14F-4D97-AF65-F5344CB8AC3E}">
        <p14:creationId xmlns:p14="http://schemas.microsoft.com/office/powerpoint/2010/main" val="397618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AF00E2-8C4B-4D4A-A7F4-A80E1E0F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8569CAA-7E3B-0841-9B48-8F746E498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35200"/>
            <a:ext cx="6972300" cy="3941763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strong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operations in the global arena drive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regional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make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students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global and regional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latshållare för bild 5" descr="A woman and a man sit at a table and talk to each other. They laugh.">
            <a:extLst>
              <a:ext uri="{FF2B5EF4-FFF2-40B4-BE49-F238E27FC236}">
                <a16:creationId xmlns:a16="http://schemas.microsoft.com/office/drawing/2014/main" id="{3DF3754E-E7C5-4CCE-88E6-0FA8921EE8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" b="2073"/>
          <a:stretch>
            <a:fillRect/>
          </a:stretch>
        </p:blipFill>
        <p:spPr>
          <a:xfrm>
            <a:off x="8394700" y="2143125"/>
            <a:ext cx="2546350" cy="39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4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011678"/>
            <a:ext cx="10514999" cy="680936"/>
          </a:xfrm>
        </p:spPr>
        <p:txBody>
          <a:bodyPr/>
          <a:lstStyle/>
          <a:p>
            <a:r>
              <a:rPr lang="sv-SE" dirty="0" err="1"/>
              <a:t>Together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realize</a:t>
            </a:r>
            <a:r>
              <a:rPr lang="sv-SE" dirty="0"/>
              <a:t> </a:t>
            </a:r>
            <a:r>
              <a:rPr lang="sv-SE" dirty="0" err="1"/>
              <a:t>opportunities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1692614"/>
            <a:ext cx="5420710" cy="4484349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At Mid Sweden University,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makes it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students and researchers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strong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internationalization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/>
              <a:t> </a:t>
            </a:r>
          </a:p>
        </p:txBody>
      </p:sp>
      <p:pic>
        <p:nvPicPr>
          <p:cNvPr id="10" name="Platshållare för bild 4" descr="An elderly man with a beard points to a piece of paper with charts lying on a table. Some students are sitting at the table looking at the paper.">
            <a:extLst>
              <a:ext uri="{FF2B5EF4-FFF2-40B4-BE49-F238E27FC236}">
                <a16:creationId xmlns:a16="http://schemas.microsoft.com/office/drawing/2014/main" id="{2848D452-4C70-4A4A-862F-0662FE9991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" t="20676" r="436" b="11676"/>
          <a:stretch/>
        </p:blipFill>
        <p:spPr>
          <a:xfrm>
            <a:off x="6624701" y="1692614"/>
            <a:ext cx="4933563" cy="4414327"/>
          </a:xfrm>
        </p:spPr>
      </p:pic>
    </p:spTree>
    <p:extLst>
      <p:ext uri="{BB962C8B-B14F-4D97-AF65-F5344CB8AC3E}">
        <p14:creationId xmlns:p14="http://schemas.microsoft.com/office/powerpoint/2010/main" val="234748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632C35-0E8E-4A0E-B629-394FF6C8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Wide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289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257300"/>
            <a:ext cx="10528878" cy="1020344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–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lifelong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sv-SE" dirty="0"/>
          </a:p>
        </p:txBody>
      </p:sp>
      <p:pic>
        <p:nvPicPr>
          <p:cNvPr id="6" name="Platshållare för innehåll 4" descr="A man and a woman with goggles sit at a table and read a piece of paper.">
            <a:extLst>
              <a:ext uri="{FF2B5EF4-FFF2-40B4-BE49-F238E27FC236}">
                <a16:creationId xmlns:a16="http://schemas.microsoft.com/office/drawing/2014/main" id="{0C5D4F53-ACFC-4802-9B9F-F7662F1E87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" t="16043" r="107" b="11229"/>
          <a:stretch/>
        </p:blipFill>
        <p:spPr>
          <a:xfrm>
            <a:off x="2322556" y="2528853"/>
            <a:ext cx="7546888" cy="36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8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36970"/>
            <a:ext cx="10550525" cy="65597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distribution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students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campuses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 total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24 000 students (2022)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Campus Sundsvall, 1,579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Campus Östersund, 1,690 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rest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the students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web-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based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courses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without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campus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lessons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4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225686"/>
            <a:ext cx="10550525" cy="680935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full-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(FTE)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390AAF-3105-CB49-9E2B-7BBE13BF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906621"/>
            <a:ext cx="10114545" cy="4167471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6" name="Platshållare för innehåll 4">
            <a:extLst>
              <a:ext uri="{FF2B5EF4-FFF2-40B4-BE49-F238E27FC236}">
                <a16:creationId xmlns:a16="http://schemas.microsoft.com/office/drawing/2014/main" id="{2879E7FD-781C-804A-8337-436BD17FE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732402"/>
              </p:ext>
            </p:extLst>
          </p:nvPr>
        </p:nvGraphicFramePr>
        <p:xfrm>
          <a:off x="838800" y="2009492"/>
          <a:ext cx="10348008" cy="416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7305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students from?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199" y="2235200"/>
            <a:ext cx="6583905" cy="3941763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New students 2021/2022</a:t>
            </a:r>
          </a:p>
          <a:p>
            <a:r>
              <a:rPr lang="sv-SE" dirty="0"/>
              <a:t>• Mid Sweden </a:t>
            </a:r>
            <a:r>
              <a:rPr lang="sv-SE" dirty="0" err="1"/>
              <a:t>University’s</a:t>
            </a:r>
            <a:r>
              <a:rPr lang="sv-SE" dirty="0"/>
              <a:t> new students come from the </a:t>
            </a:r>
            <a:r>
              <a:rPr lang="sv-SE" dirty="0" err="1"/>
              <a:t>counties</a:t>
            </a:r>
            <a:r>
              <a:rPr lang="sv-SE" dirty="0"/>
              <a:t> Jämtland and Västernorrland.</a:t>
            </a:r>
          </a:p>
          <a:p>
            <a:r>
              <a:rPr lang="sv-SE" dirty="0"/>
              <a:t>• Just over a </a:t>
            </a:r>
            <a:r>
              <a:rPr lang="sv-SE" dirty="0" err="1"/>
              <a:t>quarter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new students come from Stockholm County</a:t>
            </a:r>
          </a:p>
          <a:p>
            <a:r>
              <a:rPr lang="sv-SE" dirty="0"/>
              <a:t>• Mid Sweden </a:t>
            </a:r>
            <a:r>
              <a:rPr lang="sv-SE" dirty="0" err="1"/>
              <a:t>University’s</a:t>
            </a:r>
            <a:r>
              <a:rPr lang="sv-SE" dirty="0"/>
              <a:t> </a:t>
            </a:r>
            <a:r>
              <a:rPr lang="sv-SE" dirty="0" err="1"/>
              <a:t>recruits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students from the </a:t>
            </a:r>
            <a:r>
              <a:rPr lang="sv-SE" dirty="0" err="1"/>
              <a:t>conties</a:t>
            </a:r>
            <a:r>
              <a:rPr lang="sv-SE" dirty="0"/>
              <a:t> Stockholm, Västra Götaland, Skåne and Uppsala</a:t>
            </a:r>
          </a:p>
        </p:txBody>
      </p:sp>
      <p:grpSp>
        <p:nvGrpSpPr>
          <p:cNvPr id="16" name="Grupp 15" descr="Kartbilden visar i procent varifrån de största grupperna nybörjarstudenter  kommer från. &#10;4 procent från Jämtland, 6 procent från Västernorrland, 14 procent från Västra Götaland, 26 procent från Stockholm, 13 procent från Skåne.">
            <a:extLst>
              <a:ext uri="{FF2B5EF4-FFF2-40B4-BE49-F238E27FC236}">
                <a16:creationId xmlns:a16="http://schemas.microsoft.com/office/drawing/2014/main" id="{9870BE9E-AFC9-4C94-8614-C8ED043DA238}"/>
              </a:ext>
            </a:extLst>
          </p:cNvPr>
          <p:cNvGrpSpPr/>
          <p:nvPr/>
        </p:nvGrpSpPr>
        <p:grpSpPr>
          <a:xfrm>
            <a:off x="7480300" y="1543050"/>
            <a:ext cx="3873500" cy="4635500"/>
            <a:chOff x="6179264" y="1568403"/>
            <a:chExt cx="3873500" cy="4635500"/>
          </a:xfrm>
        </p:grpSpPr>
        <p:pic>
          <p:nvPicPr>
            <p:cNvPr id="5" name="Bildobjekt 4" descr="Kartbilden visar i procent varifrån de största grupperna nybörjarstudenter  kommer från. &#10;4 procent från Jämtland, 6 procent från Västernorrland, 14 procent från Västra Götaland, 26 procent från Stockholm, 13 procent från Skåne.">
              <a:extLst>
                <a:ext uri="{FF2B5EF4-FFF2-40B4-BE49-F238E27FC236}">
                  <a16:creationId xmlns:a16="http://schemas.microsoft.com/office/drawing/2014/main" id="{851465EB-FABC-6F4E-A3FD-E1B254E77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264" y="1568403"/>
              <a:ext cx="3873500" cy="4635500"/>
            </a:xfrm>
            <a:prstGeom prst="rect">
              <a:avLst/>
            </a:prstGeom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6873769" y="3035864"/>
              <a:ext cx="8433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sv-SE" dirty="0">
                  <a:latin typeface="+mj-lt"/>
                </a:rPr>
                <a:t>4%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8309464" y="3704088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dirty="0">
                  <a:latin typeface="+mj-lt"/>
                </a:rPr>
                <a:t>7%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8309464" y="4464691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dirty="0">
                  <a:latin typeface="+mj-lt"/>
                </a:rPr>
                <a:t>26%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7255483" y="5707671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dirty="0">
                  <a:latin typeface="+mj-lt"/>
                </a:rPr>
                <a:t>13%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6552894" y="4663311"/>
              <a:ext cx="8572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dirty="0">
                  <a:latin typeface="+mj-lt"/>
                </a:rPr>
                <a:t>14%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173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Sciences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science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Sports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Computer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in Fine, 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Performing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arts</a:t>
            </a:r>
          </a:p>
          <a:p>
            <a:endParaRPr lang="sv-SE" sz="18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Environment and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Sciences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Social Sciences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in Social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Health Sciences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364FCB5-D5E0-6342-914C-8501387C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498059"/>
            <a:ext cx="10514999" cy="696501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Mid Sweden University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9620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F9BE06-5EFA-7AFF-1E8E-0551020F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applicants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hand choice)</a:t>
            </a:r>
            <a:endParaRPr lang="sv-SE" dirty="0"/>
          </a:p>
        </p:txBody>
      </p:sp>
      <p:pic>
        <p:nvPicPr>
          <p:cNvPr id="3" name="Bildobjekt 2" descr="En bild som visar text, skärmbild, Graf, aqua&#10;&#10;Automatiskt genererad beskrivning">
            <a:extLst>
              <a:ext uri="{FF2B5EF4-FFF2-40B4-BE49-F238E27FC236}">
                <a16:creationId xmlns:a16="http://schemas.microsoft.com/office/drawing/2014/main" id="{A7D029B4-DD92-193E-B9AB-71A3FB3A7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99" y="2237129"/>
            <a:ext cx="6803126" cy="3836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98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Openness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kinship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Lifelong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forefront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</a:t>
            </a:r>
          </a:p>
          <a:p>
            <a:pPr>
              <a:lnSpc>
                <a:spcPct val="90000"/>
              </a:lnSpc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Close co-operation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surrounding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pic>
        <p:nvPicPr>
          <p:cNvPr id="5" name="Platshållare för bild 4" descr="A woman and a man stand in front of a world map. The woman smiles and gestures with her hand towards the man.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r="6174"/>
          <a:stretch/>
        </p:blipFill>
        <p:spPr>
          <a:xfrm>
            <a:off x="6173999" y="2235599"/>
            <a:ext cx="5180400" cy="3942000"/>
          </a:xfrm>
        </p:spPr>
      </p:pic>
    </p:spTree>
    <p:extLst>
      <p:ext uri="{BB962C8B-B14F-4D97-AF65-F5344CB8AC3E}">
        <p14:creationId xmlns:p14="http://schemas.microsoft.com/office/powerpoint/2010/main" val="2228941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148862"/>
            <a:ext cx="10515600" cy="905363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Closeness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new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1852246"/>
            <a:ext cx="5181600" cy="438345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councils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</a:t>
            </a:r>
          </a:p>
          <a:p>
            <a:pPr marL="285750" indent="-285750">
              <a:buFont typeface="Arial"/>
              <a:buChar char="•"/>
            </a:pP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visits</a:t>
            </a:r>
          </a:p>
          <a:p>
            <a:pPr marL="285750" indent="-285750"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 and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Innovation support</a:t>
            </a:r>
          </a:p>
          <a:p>
            <a:pPr marL="285750" indent="-285750">
              <a:buFont typeface="Arial"/>
              <a:buChar char="•"/>
            </a:pP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Miun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Innovation supports student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 descr="Two men smiling and laughing sitting at a computer. In front of them is a glass vase full of yellow balls.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r="6010"/>
          <a:stretch/>
        </p:blipFill>
        <p:spPr>
          <a:xfrm>
            <a:off x="6173788" y="2054225"/>
            <a:ext cx="5180012" cy="3941763"/>
          </a:xfrm>
        </p:spPr>
      </p:pic>
    </p:spTree>
    <p:extLst>
      <p:ext uri="{BB962C8B-B14F-4D97-AF65-F5344CB8AC3E}">
        <p14:creationId xmlns:p14="http://schemas.microsoft.com/office/powerpoint/2010/main" val="158401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sv-SE" dirty="0" err="1">
                <a:latin typeface="Arial" panose="020B0604020202020204" pitchFamily="34" charset="0"/>
              </a:rPr>
              <a:t>Useful</a:t>
            </a:r>
            <a:r>
              <a:rPr lang="sv-SE" dirty="0">
                <a:latin typeface="Arial" panose="020B0604020202020204" pitchFamily="34" charset="0"/>
              </a:rPr>
              <a:t> research </a:t>
            </a:r>
            <a:r>
              <a:rPr lang="sv-SE" dirty="0" err="1">
                <a:latin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</a:rPr>
              <a:t>quality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744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sv-SE" sz="2400" dirty="0">
                <a:latin typeface="Arial" panose="020B0604020202020204" pitchFamily="34" charset="0"/>
              </a:rPr>
              <a:t>Research </a:t>
            </a:r>
            <a:r>
              <a:rPr lang="sv-SE" sz="2400" dirty="0" err="1">
                <a:latin typeface="Arial" panose="020B0604020202020204" pitchFamily="34" charset="0"/>
              </a:rPr>
              <a:t>of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</a:rPr>
              <a:t>high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</a:rPr>
              <a:t>academic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</a:rPr>
              <a:t>quality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br>
              <a:rPr lang="sv-SE" sz="2400" dirty="0">
                <a:latin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</a:rPr>
              <a:t>relevant to the </a:t>
            </a:r>
            <a:r>
              <a:rPr lang="sv-SE" sz="2400" dirty="0" err="1">
                <a:latin typeface="Arial" panose="020B0604020202020204" pitchFamily="34" charset="0"/>
              </a:rPr>
              <a:t>surrounding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</a:rPr>
              <a:t>society</a:t>
            </a:r>
            <a:endParaRPr lang="sv-SE" dirty="0"/>
          </a:p>
        </p:txBody>
      </p:sp>
      <p:pic>
        <p:nvPicPr>
          <p:cNvPr id="3" name="Platshållare för innehåll 2" descr="A man with goggles and plastic gloves screws on a machine.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4134" r="-446" b="34000"/>
          <a:stretch/>
        </p:blipFill>
        <p:spPr>
          <a:xfrm>
            <a:off x="2089846" y="2756479"/>
            <a:ext cx="8012308" cy="3304596"/>
          </a:xfrm>
        </p:spPr>
      </p:pic>
    </p:spTree>
    <p:extLst>
      <p:ext uri="{BB962C8B-B14F-4D97-AF65-F5344CB8AC3E}">
        <p14:creationId xmlns:p14="http://schemas.microsoft.com/office/powerpoint/2010/main" val="2527458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2005–2021</a:t>
            </a:r>
            <a:endParaRPr lang="sv-SE" dirty="0"/>
          </a:p>
        </p:txBody>
      </p:sp>
      <p:grpSp>
        <p:nvGrpSpPr>
          <p:cNvPr id="3" name="Grupp 2" descr="Diagrammet visar forskningens utveckling 2005-2021:&#10;Statligt forskningsanslag, från 39 miljoner till 284 miljoner.&#10;Forskarstuderande, från 115 till 172&#10;Externa forskningsmedel, från 117 miljoner till 147 miljoner&#10;Antal professorer, från 39 till 93">
            <a:extLst>
              <a:ext uri="{FF2B5EF4-FFF2-40B4-BE49-F238E27FC236}">
                <a16:creationId xmlns:a16="http://schemas.microsoft.com/office/drawing/2014/main" id="{E45B690F-39DD-4950-971F-3518F2452EDC}"/>
              </a:ext>
            </a:extLst>
          </p:cNvPr>
          <p:cNvGrpSpPr/>
          <p:nvPr/>
        </p:nvGrpSpPr>
        <p:grpSpPr>
          <a:xfrm>
            <a:off x="1738697" y="2192947"/>
            <a:ext cx="9878186" cy="3881282"/>
            <a:chOff x="1738697" y="2192947"/>
            <a:chExt cx="9878186" cy="3881282"/>
          </a:xfrm>
        </p:grpSpPr>
        <p:sp>
          <p:nvSpPr>
            <p:cNvPr id="9" name="textruta 10"/>
            <p:cNvSpPr txBox="1">
              <a:spLocks noChangeArrowheads="1"/>
            </p:cNvSpPr>
            <p:nvPr/>
          </p:nvSpPr>
          <p:spPr bwMode="auto">
            <a:xfrm>
              <a:off x="8493725" y="2536639"/>
              <a:ext cx="2895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sv-SE" sz="1400" b="1" dirty="0" err="1">
                  <a:latin typeface="Arial" charset="0"/>
                </a:rPr>
                <a:t>Government</a:t>
              </a:r>
              <a:r>
                <a:rPr lang="sv-SE" sz="1400" b="1" dirty="0">
                  <a:latin typeface="Arial" charset="0"/>
                </a:rPr>
                <a:t> research </a:t>
              </a:r>
              <a:r>
                <a:rPr lang="sv-SE" sz="1400" b="1" dirty="0" err="1">
                  <a:latin typeface="Arial" charset="0"/>
                </a:rPr>
                <a:t>funding</a:t>
              </a:r>
              <a:r>
                <a:rPr lang="sv-SE" sz="1400" b="1" dirty="0">
                  <a:latin typeface="Arial" charset="0"/>
                </a:rPr>
                <a:t> </a:t>
              </a:r>
              <a:r>
                <a:rPr lang="sv-SE" sz="1400" dirty="0">
                  <a:latin typeface="Arial" charset="0"/>
                </a:rPr>
                <a:t>(SEK Million)</a:t>
              </a:r>
            </a:p>
          </p:txBody>
        </p:sp>
        <p:sp>
          <p:nvSpPr>
            <p:cNvPr id="10" name="textruta 11"/>
            <p:cNvSpPr txBox="1">
              <a:spLocks noChangeArrowheads="1"/>
            </p:cNvSpPr>
            <p:nvPr/>
          </p:nvSpPr>
          <p:spPr bwMode="auto">
            <a:xfrm>
              <a:off x="8492683" y="3336980"/>
              <a:ext cx="312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sv-SE" sz="1400" b="1" dirty="0" err="1">
                  <a:latin typeface="Arial" charset="0"/>
                </a:rPr>
                <a:t>External</a:t>
              </a:r>
              <a:r>
                <a:rPr lang="sv-SE" sz="1400" b="1" dirty="0">
                  <a:latin typeface="Arial" charset="0"/>
                </a:rPr>
                <a:t> </a:t>
              </a:r>
              <a:r>
                <a:rPr lang="sv-SE" sz="1400" b="1" dirty="0" err="1">
                  <a:latin typeface="Arial" charset="0"/>
                </a:rPr>
                <a:t>funding</a:t>
              </a:r>
              <a:r>
                <a:rPr lang="sv-SE" sz="1400" b="1" dirty="0">
                  <a:latin typeface="Arial" charset="0"/>
                </a:rPr>
                <a:t> for research </a:t>
              </a:r>
              <a:br>
                <a:rPr lang="sv-SE" sz="1400" b="1" dirty="0">
                  <a:latin typeface="Arial" charset="0"/>
                </a:rPr>
              </a:br>
              <a:r>
                <a:rPr lang="sv-SE" sz="1400" dirty="0">
                  <a:latin typeface="Arial" charset="0"/>
                </a:rPr>
                <a:t>(SEK Million)</a:t>
              </a:r>
            </a:p>
          </p:txBody>
        </p:sp>
        <p:sp>
          <p:nvSpPr>
            <p:cNvPr id="11" name="textruta 12"/>
            <p:cNvSpPr txBox="1">
              <a:spLocks noChangeArrowheads="1"/>
            </p:cNvSpPr>
            <p:nvPr/>
          </p:nvSpPr>
          <p:spPr bwMode="auto">
            <a:xfrm>
              <a:off x="8492683" y="3720249"/>
              <a:ext cx="2590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sv-SE" sz="1400" b="1" dirty="0">
                  <a:latin typeface="Arial" charset="0"/>
                </a:rPr>
                <a:t>Professors </a:t>
              </a:r>
              <a:r>
                <a:rPr lang="sv-SE" sz="1400" dirty="0">
                  <a:latin typeface="Arial" charset="0"/>
                </a:rPr>
                <a:t>(</a:t>
              </a:r>
              <a:r>
                <a:rPr lang="sv-SE" sz="1400" dirty="0" err="1">
                  <a:latin typeface="Arial" charset="0"/>
                </a:rPr>
                <a:t>number</a:t>
              </a:r>
              <a:r>
                <a:rPr lang="sv-SE" sz="1400" dirty="0">
                  <a:latin typeface="Arial" charset="0"/>
                </a:rPr>
                <a:t>)</a:t>
              </a:r>
            </a:p>
          </p:txBody>
        </p:sp>
        <p:sp>
          <p:nvSpPr>
            <p:cNvPr id="12" name="textruta 13"/>
            <p:cNvSpPr txBox="1">
              <a:spLocks noChangeArrowheads="1"/>
            </p:cNvSpPr>
            <p:nvPr/>
          </p:nvSpPr>
          <p:spPr bwMode="auto">
            <a:xfrm>
              <a:off x="8492683" y="2926037"/>
              <a:ext cx="3124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sv-SE" sz="1400" b="1" dirty="0">
                  <a:latin typeface="Arial" charset="0"/>
                </a:rPr>
                <a:t>PhD Students </a:t>
              </a:r>
              <a:r>
                <a:rPr lang="sv-SE" sz="1400" dirty="0">
                  <a:latin typeface="Arial" charset="0"/>
                </a:rPr>
                <a:t>(</a:t>
              </a:r>
              <a:r>
                <a:rPr lang="sv-SE" sz="1400" dirty="0" err="1">
                  <a:latin typeface="Arial" charset="0"/>
                </a:rPr>
                <a:t>number</a:t>
              </a:r>
              <a:r>
                <a:rPr lang="sv-SE" sz="1400" dirty="0">
                  <a:latin typeface="Arial" charset="0"/>
                </a:rPr>
                <a:t>)</a:t>
              </a:r>
            </a:p>
          </p:txBody>
        </p:sp>
        <p:sp>
          <p:nvSpPr>
            <p:cNvPr id="13" name="Rektangel 14"/>
            <p:cNvSpPr>
              <a:spLocks noChangeArrowheads="1"/>
            </p:cNvSpPr>
            <p:nvPr/>
          </p:nvSpPr>
          <p:spPr bwMode="auto">
            <a:xfrm>
              <a:off x="8225518" y="2919908"/>
              <a:ext cx="267163" cy="2253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Rektangel 15"/>
            <p:cNvSpPr>
              <a:spLocks noChangeArrowheads="1"/>
            </p:cNvSpPr>
            <p:nvPr/>
          </p:nvSpPr>
          <p:spPr bwMode="auto">
            <a:xfrm>
              <a:off x="8225520" y="2536639"/>
              <a:ext cx="267163" cy="249072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Rektangel 16"/>
            <p:cNvSpPr>
              <a:spLocks noChangeArrowheads="1"/>
            </p:cNvSpPr>
            <p:nvPr/>
          </p:nvSpPr>
          <p:spPr bwMode="auto">
            <a:xfrm>
              <a:off x="8225518" y="3321007"/>
              <a:ext cx="270344" cy="24175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Rektangel 17"/>
            <p:cNvSpPr>
              <a:spLocks noChangeArrowheads="1"/>
            </p:cNvSpPr>
            <p:nvPr/>
          </p:nvSpPr>
          <p:spPr bwMode="auto">
            <a:xfrm flipH="1" flipV="1">
              <a:off x="8225518" y="3695314"/>
              <a:ext cx="270345" cy="241751"/>
            </a:xfrm>
            <a:prstGeom prst="rect">
              <a:avLst/>
            </a:prstGeom>
            <a:solidFill>
              <a:srgbClr val="ED9838"/>
            </a:solidFill>
            <a:ln w="9525">
              <a:solidFill>
                <a:srgbClr val="ED9838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17" name="Diagram 16" descr="Diagrammet visar forskningens utveckling 2005-2021:&#10;Statligt forskningsanslag, från 39 miljoner till 284 miljoner.&#10;Forskarstuderande, från 115 till 172&#10;Externa forskningsmedel, från 117 miljoner till 147 miljoner&#10;Antal professorer, från 39 till 93"/>
            <p:cNvGraphicFramePr/>
            <p:nvPr>
              <p:extLst>
                <p:ext uri="{D42A27DB-BD31-4B8C-83A1-F6EECF244321}">
                  <p14:modId xmlns:p14="http://schemas.microsoft.com/office/powerpoint/2010/main" val="227153252"/>
                </p:ext>
              </p:extLst>
            </p:nvPr>
          </p:nvGraphicFramePr>
          <p:xfrm>
            <a:off x="1738697" y="2192947"/>
            <a:ext cx="6201071" cy="38812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16370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Research at Mid Sweden University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2235200"/>
            <a:ext cx="5181600" cy="39417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partly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research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partly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and research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is, to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conducted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partners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first-cycle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6" name="Platshållare för bild 5" descr="A transparent measuring cup with a blue liquid in it.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2" b="24642"/>
          <a:stretch/>
        </p:blipFill>
        <p:spPr>
          <a:xfrm>
            <a:off x="6464300" y="2193925"/>
            <a:ext cx="4889500" cy="3720696"/>
          </a:xfrm>
        </p:spPr>
      </p:pic>
    </p:spTree>
    <p:extLst>
      <p:ext uri="{BB962C8B-B14F-4D97-AF65-F5344CB8AC3E}">
        <p14:creationId xmlns:p14="http://schemas.microsoft.com/office/powerpoint/2010/main" val="1606401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C040F-B469-46D6-AD43-2DF989BD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Profiled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areas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655410-579C-4192-9F9B-91CA744AC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956138" cy="3942000"/>
          </a:xfrm>
        </p:spPr>
        <p:txBody>
          <a:bodyPr/>
          <a:lstStyle/>
          <a:p>
            <a:pPr marL="0" lvl="1" indent="0">
              <a:lnSpc>
                <a:spcPct val="11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has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different research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leading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research. 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financiers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latshållare för bild 5" descr="A woman is standing at a machine in training clothes. Another woman is standing in front facing her. In the ceiling there are two screens that show the room.">
            <a:extLst>
              <a:ext uri="{FF2B5EF4-FFF2-40B4-BE49-F238E27FC236}">
                <a16:creationId xmlns:a16="http://schemas.microsoft.com/office/drawing/2014/main" id="{AFCBEBBF-E54E-4998-AD85-56CAF9728E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b="26056"/>
          <a:stretch/>
        </p:blipFill>
        <p:spPr>
          <a:xfrm>
            <a:off x="7213145" y="1970544"/>
            <a:ext cx="4140055" cy="4207055"/>
          </a:xfrm>
        </p:spPr>
      </p:pic>
    </p:spTree>
    <p:extLst>
      <p:ext uri="{BB962C8B-B14F-4D97-AF65-F5344CB8AC3E}">
        <p14:creationId xmlns:p14="http://schemas.microsoft.com/office/powerpoint/2010/main" val="3360236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CER – 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industry-oriented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relations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banking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pension,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real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estate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industries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DEMICOM –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digital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ETOUR –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communicates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FSCN –  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-leading research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subprocesses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paper, biomaterial and new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514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NVC – research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sports/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skiing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RCR –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communicates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risk,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Sports Tech Research Centre – research in sports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outdoor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sports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meeting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demands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STC –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sensor-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systems and services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computer science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focus 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IT and digital services</a:t>
            </a:r>
          </a:p>
        </p:txBody>
      </p:sp>
    </p:spTree>
    <p:extLst>
      <p:ext uri="{BB962C8B-B14F-4D97-AF65-F5344CB8AC3E}">
        <p14:creationId xmlns:p14="http://schemas.microsoft.com/office/powerpoint/2010/main" val="145292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sz="2400" dirty="0" err="1">
                <a:latin typeface="Arial" panose="020B0604020202020204" pitchFamily="34" charset="0"/>
              </a:rPr>
              <a:t>Subject</a:t>
            </a:r>
            <a:r>
              <a:rPr lang="sv-SE" sz="2400" dirty="0">
                <a:latin typeface="Arial" panose="020B0604020202020204" pitchFamily="34" charset="0"/>
              </a:rPr>
              <a:t> research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2235200"/>
            <a:ext cx="5588000" cy="39417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Research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connected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big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important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 </a:t>
            </a:r>
            <a:b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</a:b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first-cycle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educational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areas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A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great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part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subject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research deals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with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welfare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sector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, for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example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school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,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care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nursing</a:t>
            </a:r>
            <a:endParaRPr lang="sv-SE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  <a:p>
            <a:endParaRPr lang="sv-SE" dirty="0"/>
          </a:p>
        </p:txBody>
      </p:sp>
      <p:pic>
        <p:nvPicPr>
          <p:cNvPr id="10" name="Platshållare för bild 4" descr="A man wearing protective gloves is about to stab a syringe in an arm.">
            <a:extLst>
              <a:ext uri="{FF2B5EF4-FFF2-40B4-BE49-F238E27FC236}">
                <a16:creationId xmlns:a16="http://schemas.microsoft.com/office/drawing/2014/main" id="{21AC2369-744C-400E-8415-45F47591DB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23447" r="303" b="8925"/>
          <a:stretch/>
        </p:blipFill>
        <p:spPr>
          <a:xfrm>
            <a:off x="6832599" y="2131701"/>
            <a:ext cx="4521799" cy="4045898"/>
          </a:xfrm>
        </p:spPr>
      </p:pic>
    </p:spTree>
    <p:extLst>
      <p:ext uri="{BB962C8B-B14F-4D97-AF65-F5344CB8AC3E}">
        <p14:creationId xmlns:p14="http://schemas.microsoft.com/office/powerpoint/2010/main" val="887722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2235200"/>
            <a:ext cx="5981700" cy="39417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Innovation support for researchers </a:t>
            </a:r>
          </a:p>
          <a:p>
            <a:pPr marL="342900" indent="-342900">
              <a:buFont typeface="Arial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Commercialization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sv-SE" dirty="0"/>
              <a:t>Mid Sweden University is part </a:t>
            </a:r>
            <a:r>
              <a:rPr lang="sv-SE" dirty="0" err="1"/>
              <a:t>of</a:t>
            </a:r>
            <a:r>
              <a:rPr lang="sv-SE" dirty="0"/>
              <a:t> an innovation </a:t>
            </a:r>
            <a:r>
              <a:rPr lang="sv-SE" dirty="0" err="1"/>
              <a:t>office</a:t>
            </a:r>
            <a:r>
              <a:rPr lang="sv-SE" dirty="0"/>
              <a:t> </a:t>
            </a:r>
            <a:r>
              <a:rPr lang="sv-SE" dirty="0" err="1"/>
              <a:t>commissioned</a:t>
            </a:r>
            <a:r>
              <a:rPr lang="sv-SE" dirty="0"/>
              <a:t> by the </a:t>
            </a:r>
            <a:r>
              <a:rPr lang="sv-SE" dirty="0" err="1"/>
              <a:t>state</a:t>
            </a:r>
            <a:r>
              <a:rPr lang="sv-SE" dirty="0"/>
              <a:t> - the innovation </a:t>
            </a:r>
            <a:r>
              <a:rPr lang="sv-SE" dirty="0" err="1"/>
              <a:t>office</a:t>
            </a:r>
            <a:r>
              <a:rPr lang="sv-SE" dirty="0"/>
              <a:t> Fyrklövern</a:t>
            </a:r>
          </a:p>
        </p:txBody>
      </p:sp>
      <p:pic>
        <p:nvPicPr>
          <p:cNvPr id="10" name="Platshållare för bild 4" descr="A woman with dark hair looks up and laughs. Behind her, a computer screen can be glimpsed.">
            <a:extLst>
              <a:ext uri="{FF2B5EF4-FFF2-40B4-BE49-F238E27FC236}">
                <a16:creationId xmlns:a16="http://schemas.microsoft.com/office/drawing/2014/main" id="{88E08437-C23C-4A4B-B23E-910540BD4D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13149" r="-908" b="19203"/>
          <a:stretch/>
        </p:blipFill>
        <p:spPr>
          <a:xfrm>
            <a:off x="7290400" y="2080177"/>
            <a:ext cx="4063400" cy="4096786"/>
          </a:xfrm>
        </p:spPr>
      </p:pic>
    </p:spTree>
    <p:extLst>
      <p:ext uri="{BB962C8B-B14F-4D97-AF65-F5344CB8AC3E}">
        <p14:creationId xmlns:p14="http://schemas.microsoft.com/office/powerpoint/2010/main" val="97858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region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 population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increase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39,000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people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in the last 30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years</a:t>
            </a: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84%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the students from Jämtland or Västernorrland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counties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remain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in the region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three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years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after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graduation</a:t>
            </a: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ea typeface="Palatino" pitchFamily="2" charset="77"/>
              <a:cs typeface="Arial" panose="020B0604020202020204" pitchFamily="34" charset="0"/>
            </a:endParaRPr>
          </a:p>
          <a:p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Half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the total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number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students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remain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in the region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five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years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after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graduation</a:t>
            </a: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85%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 the students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have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job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one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year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after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graduation</a:t>
            </a:r>
            <a:endParaRPr lang="sv-SE" dirty="0">
              <a:latin typeface="Arial" panose="020B0604020202020204" pitchFamily="34" charset="0"/>
              <a:ea typeface="Palatino" pitchFamily="2" charset="77"/>
              <a:cs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8" name="Bildobjekt 7" descr="Three students walk out of a house on campus. They smile and talk to each other.">
            <a:extLst>
              <a:ext uri="{FF2B5EF4-FFF2-40B4-BE49-F238E27FC236}">
                <a16:creationId xmlns:a16="http://schemas.microsoft.com/office/drawing/2014/main" id="{15482E89-755B-4A4E-84F8-597D8118D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00" y="2463680"/>
            <a:ext cx="3885300" cy="34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FFD6D4-56E1-CC4E-BA06-3C45FDB9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000" dirty="0" err="1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	+46 10 142 80 00</a:t>
            </a: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E-mail	</a:t>
            </a:r>
            <a:r>
              <a:rPr lang="sv-SE" sz="4000" dirty="0" err="1">
                <a:latin typeface="Arial" panose="020B0604020202020204" pitchFamily="34" charset="0"/>
                <a:cs typeface="Arial" panose="020B0604020202020204" pitchFamily="34" charset="0"/>
              </a:rPr>
              <a:t>kontakt@miun.se</a:t>
            </a: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Web	</a:t>
            </a:r>
            <a:r>
              <a:rPr lang="sv-SE" sz="4000" dirty="0" err="1">
                <a:latin typeface="Arial" panose="020B0604020202020204" pitchFamily="34" charset="0"/>
                <a:cs typeface="Arial" panose="020B0604020202020204" pitchFamily="34" charset="0"/>
              </a:rPr>
              <a:t>miun.se</a:t>
            </a: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122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1178"/>
            <a:ext cx="9831600" cy="1382378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686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24 000 students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446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61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Bachelor’s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Master’s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1 200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108 professors</a:t>
            </a:r>
          </a:p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just over SEK 1,2 billion</a:t>
            </a:r>
          </a:p>
        </p:txBody>
      </p:sp>
    </p:spTree>
    <p:extLst>
      <p:ext uri="{BB962C8B-B14F-4D97-AF65-F5344CB8AC3E}">
        <p14:creationId xmlns:p14="http://schemas.microsoft.com/office/powerpoint/2010/main" val="234388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campuses</a:t>
            </a:r>
            <a:endParaRPr lang="sv-SE" dirty="0"/>
          </a:p>
        </p:txBody>
      </p:sp>
      <p:pic>
        <p:nvPicPr>
          <p:cNvPr id="6" name="Platshållare för innehåll 5" descr="Campus Sundsvall's buildings are reflected in the water of the Seångersån river. The sun shines on a cloudless day.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t="11502" r="17766" b="-455"/>
          <a:stretch/>
        </p:blipFill>
        <p:spPr>
          <a:xfrm>
            <a:off x="945182" y="2260853"/>
            <a:ext cx="3873331" cy="3298733"/>
          </a:xfrm>
        </p:spPr>
      </p:pic>
      <p:pic>
        <p:nvPicPr>
          <p:cNvPr id="5" name="Platshållare för innehåll 4" descr="Three women walk on the Östersund campus. One of them pulls a bicycle. The sun shines.&#10;&#10;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758" r="2969" b="178"/>
          <a:stretch/>
        </p:blipFill>
        <p:spPr>
          <a:xfrm>
            <a:off x="5534319" y="2260853"/>
            <a:ext cx="3888289" cy="3298733"/>
          </a:xfrm>
        </p:spPr>
      </p:pic>
      <p:sp>
        <p:nvSpPr>
          <p:cNvPr id="7" name="textruta 6"/>
          <p:cNvSpPr txBox="1"/>
          <p:nvPr/>
        </p:nvSpPr>
        <p:spPr>
          <a:xfrm>
            <a:off x="927986" y="5579876"/>
            <a:ext cx="210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Campus Sundsvall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411084" y="5626515"/>
            <a:ext cx="299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Campus Östersund</a:t>
            </a:r>
          </a:p>
        </p:txBody>
      </p:sp>
    </p:spTree>
    <p:extLst>
      <p:ext uri="{BB962C8B-B14F-4D97-AF65-F5344CB8AC3E}">
        <p14:creationId xmlns:p14="http://schemas.microsoft.com/office/powerpoint/2010/main" val="130268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university</a:t>
            </a:r>
            <a:r>
              <a:rPr lang="sv-SE" dirty="0"/>
              <a:t> </a:t>
            </a:r>
            <a:r>
              <a:rPr lang="sv-SE" dirty="0" err="1"/>
              <a:t>library</a:t>
            </a:r>
            <a:r>
              <a:rPr lang="sv-SE" dirty="0"/>
              <a:t> is the </a:t>
            </a:r>
            <a:r>
              <a:rPr lang="sv-SE" dirty="0" err="1"/>
              <a:t>heart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university</a:t>
            </a:r>
            <a:r>
              <a:rPr lang="sv-SE" dirty="0"/>
              <a:t>. It </a:t>
            </a:r>
            <a:r>
              <a:rPr lang="sv-SE" dirty="0" err="1"/>
              <a:t>plays</a:t>
            </a:r>
            <a:r>
              <a:rPr lang="sv-SE" dirty="0"/>
              <a:t> a </a:t>
            </a:r>
            <a:r>
              <a:rPr lang="sv-SE" dirty="0" err="1"/>
              <a:t>crucial</a:t>
            </a:r>
            <a:r>
              <a:rPr lang="sv-SE" dirty="0"/>
              <a:t> </a:t>
            </a:r>
            <a:r>
              <a:rPr lang="sv-SE" dirty="0" err="1"/>
              <a:t>role</a:t>
            </a:r>
            <a:r>
              <a:rPr lang="sv-SE" dirty="0"/>
              <a:t> in </a:t>
            </a:r>
            <a:r>
              <a:rPr lang="sv-SE" dirty="0" err="1"/>
              <a:t>supporting</a:t>
            </a:r>
            <a:r>
              <a:rPr lang="sv-SE" dirty="0"/>
              <a:t> and </a:t>
            </a:r>
            <a:r>
              <a:rPr lang="sv-SE" dirty="0" err="1"/>
              <a:t>promoting</a:t>
            </a:r>
            <a:r>
              <a:rPr lang="sv-SE" dirty="0"/>
              <a:t> </a:t>
            </a:r>
            <a:r>
              <a:rPr lang="sv-SE" dirty="0" err="1"/>
              <a:t>learning</a:t>
            </a:r>
            <a:r>
              <a:rPr lang="sv-SE" dirty="0"/>
              <a:t>, research and the dissemination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</a:t>
            </a:r>
            <a:r>
              <a:rPr lang="sv-SE" dirty="0" err="1"/>
              <a:t>within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the </a:t>
            </a:r>
            <a:r>
              <a:rPr lang="sv-SE" dirty="0" err="1"/>
              <a:t>university</a:t>
            </a:r>
            <a:r>
              <a:rPr lang="sv-SE" dirty="0"/>
              <a:t> and </a:t>
            </a:r>
            <a:r>
              <a:rPr lang="sv-SE" dirty="0" err="1"/>
              <a:t>society</a:t>
            </a:r>
            <a:r>
              <a:rPr lang="sv-SE" dirty="0"/>
              <a:t> at </a:t>
            </a:r>
            <a:r>
              <a:rPr lang="sv-SE" dirty="0" err="1"/>
              <a:t>large</a:t>
            </a:r>
            <a:r>
              <a:rPr lang="sv-SE" dirty="0"/>
              <a:t>.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and </a:t>
            </a:r>
            <a:r>
              <a:rPr lang="sv-SE" dirty="0" err="1"/>
              <a:t>create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and get </a:t>
            </a:r>
            <a:r>
              <a:rPr lang="sv-SE" dirty="0" err="1"/>
              <a:t>tools</a:t>
            </a:r>
            <a:r>
              <a:rPr lang="sv-SE" dirty="0"/>
              <a:t> for </a:t>
            </a:r>
            <a:r>
              <a:rPr lang="sv-SE" dirty="0" err="1"/>
              <a:t>learning</a:t>
            </a:r>
            <a:r>
              <a:rPr lang="sv-SE" dirty="0"/>
              <a:t> and </a:t>
            </a:r>
            <a:r>
              <a:rPr lang="sv-SE" dirty="0" err="1"/>
              <a:t>success</a:t>
            </a:r>
            <a:r>
              <a:rPr lang="sv-SE" dirty="0"/>
              <a:t>.</a:t>
            </a:r>
          </a:p>
        </p:txBody>
      </p:sp>
      <p:pic>
        <p:nvPicPr>
          <p:cNvPr id="5" name="Platshållare för bild 4" descr="The picture is taken from above and below you can see people sitting in pairs at different tables. A staircase to the left in the picture.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8" b="21608"/>
          <a:stretch/>
        </p:blipFill>
        <p:spPr>
          <a:xfrm>
            <a:off x="6173999" y="2235599"/>
            <a:ext cx="5180400" cy="3942000"/>
          </a:xfrm>
        </p:spPr>
      </p:pic>
    </p:spTree>
    <p:extLst>
      <p:ext uri="{BB962C8B-B14F-4D97-AF65-F5344CB8AC3E}">
        <p14:creationId xmlns:p14="http://schemas.microsoft.com/office/powerpoint/2010/main" val="216473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Webbplats&#10;&#10;Automatiskt genererad beskrivning">
            <a:extLst>
              <a:ext uri="{FF2B5EF4-FFF2-40B4-BE49-F238E27FC236}">
                <a16:creationId xmlns:a16="http://schemas.microsoft.com/office/drawing/2014/main" id="{2EDFC25F-31F8-DC42-71B3-7EF5F0D97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3" y="368711"/>
            <a:ext cx="5050516" cy="648929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77B19B9-0CCC-7204-7141-CA40905A97F0}"/>
              </a:ext>
            </a:extLst>
          </p:cNvPr>
          <p:cNvSpPr txBox="1"/>
          <p:nvPr/>
        </p:nvSpPr>
        <p:spPr>
          <a:xfrm>
            <a:off x="8193422" y="256426"/>
            <a:ext cx="244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dirty="0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358931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591332"/>
            <a:ext cx="10515600" cy="650875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Strategy and vision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26BC02-AD69-EE48-BFE4-E431172B5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1" y="1335916"/>
            <a:ext cx="8491064" cy="49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1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CN 16.9.potx" id="{37F6D8C5-9675-4404-900A-E86DC592998E}" vid="{45E6DD0E-98EE-4F9C-B324-6ACD77EA76F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8736</TotalTime>
  <Words>2706</Words>
  <Application>Microsoft Macintosh PowerPoint</Application>
  <PresentationFormat>Bredbild</PresentationFormat>
  <Paragraphs>255</Paragraphs>
  <Slides>30</Slides>
  <Notes>24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Times</vt:lpstr>
      <vt:lpstr>Office-tema</vt:lpstr>
      <vt:lpstr>Mid Sweden University </vt:lpstr>
      <vt:lpstr>Mid Sweden University works for</vt:lpstr>
      <vt:lpstr>The university’s contribution to the region</vt:lpstr>
      <vt:lpstr>Facts about  Mid Sweden University</vt:lpstr>
      <vt:lpstr>Mid Sweden University in numbers</vt:lpstr>
      <vt:lpstr>Two campuses</vt:lpstr>
      <vt:lpstr>The University Library in numbers 2021</vt:lpstr>
      <vt:lpstr>PowerPoint-presentation</vt:lpstr>
      <vt:lpstr>Strategy and vision</vt:lpstr>
      <vt:lpstr>Vision</vt:lpstr>
      <vt:lpstr>Overall goals</vt:lpstr>
      <vt:lpstr>Together we realize opportunities</vt:lpstr>
      <vt:lpstr>Wide range of  programmes and courses</vt:lpstr>
      <vt:lpstr>Attractive courses and programmes of high quality – for lifelong learning</vt:lpstr>
      <vt:lpstr>The distribution of students between the two campuses  </vt:lpstr>
      <vt:lpstr>Number of full-time equivalent (FTE)</vt:lpstr>
      <vt:lpstr>Where are the students from?</vt:lpstr>
      <vt:lpstr>Programmes at Mid Sweden University</vt:lpstr>
      <vt:lpstr>Development of applicants (first hand choice)</vt:lpstr>
      <vt:lpstr>Closeness to new knowledge by means of collaboration</vt:lpstr>
      <vt:lpstr>Useful research of high quality</vt:lpstr>
      <vt:lpstr>Research of high academic quality  relevant to the surrounding society</vt:lpstr>
      <vt:lpstr>Development of research 2005–2021</vt:lpstr>
      <vt:lpstr>Research at Mid Sweden University</vt:lpstr>
      <vt:lpstr>Profiled research areas</vt:lpstr>
      <vt:lpstr>Research centres</vt:lpstr>
      <vt:lpstr>Research centres</vt:lpstr>
      <vt:lpstr>Subject research</vt:lpstr>
      <vt:lpstr>Utilization of research</vt:lpstr>
      <vt:lpstr>Contact  Phone +46 10 142 80 00 E-mail kontakt@miun.se Web miun.se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Mittuniversitetet – Ett globalt universitet med regionalt engagemang  där vi forskar och utbildar för hela livet</dc:title>
  <dc:creator>Mittuniversitetet</dc:creator>
  <cp:lastModifiedBy>Victoria Engholm</cp:lastModifiedBy>
  <cp:revision>68</cp:revision>
  <cp:lastPrinted>2015-05-26T13:42:18Z</cp:lastPrinted>
  <dcterms:created xsi:type="dcterms:W3CDTF">2022-04-04T13:41:43Z</dcterms:created>
  <dcterms:modified xsi:type="dcterms:W3CDTF">2024-10-14T14:23:59Z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FileProperties" visible="true"/>
      </mso:documentControls>
    </mso:qat>
  </mso:ribbon>
</mso:customUI>
</file>