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microsoft.com/office/2006/relationships/ui/userCustomization" Target="userCustomization/customUI.xml"/><Relationship Id="rId7" Type="http://schemas.openxmlformats.org/officeDocument/2006/relationships/custom-properties" Target="docProps/custom.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extended-properties" Target="docProps/app.xml"/><Relationship Id="rId5" Type="http://schemas.openxmlformats.org/package/2006/relationships/metadata/core-properties" Target="docProps/core.xml"/><Relationship Id="rId4"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90" r:id="rId2"/>
    <p:sldId id="369" r:id="rId3"/>
    <p:sldId id="375" r:id="rId4"/>
    <p:sldId id="291" r:id="rId5"/>
    <p:sldId id="330" r:id="rId6"/>
    <p:sldId id="370" r:id="rId7"/>
    <p:sldId id="371" r:id="rId8"/>
    <p:sldId id="381" r:id="rId9"/>
    <p:sldId id="334" r:id="rId10"/>
    <p:sldId id="383" r:id="rId11"/>
    <p:sldId id="382" r:id="rId12"/>
    <p:sldId id="391" r:id="rId13"/>
    <p:sldId id="392" r:id="rId14"/>
    <p:sldId id="338" r:id="rId15"/>
    <p:sldId id="340" r:id="rId16"/>
    <p:sldId id="264" r:id="rId17"/>
    <p:sldId id="342" r:id="rId18"/>
    <p:sldId id="343" r:id="rId19"/>
    <p:sldId id="348" r:id="rId20"/>
    <p:sldId id="349" r:id="rId21"/>
    <p:sldId id="350" r:id="rId22"/>
    <p:sldId id="394" r:id="rId23"/>
    <p:sldId id="353" r:id="rId24"/>
    <p:sldId id="393" r:id="rId25"/>
    <p:sldId id="355" r:id="rId26"/>
    <p:sldId id="356" r:id="rId27"/>
    <p:sldId id="357" r:id="rId28"/>
    <p:sldId id="360" r:id="rId29"/>
    <p:sldId id="388"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38" autoAdjust="0"/>
    <p:restoredTop sz="66749" autoAdjust="0"/>
  </p:normalViewPr>
  <p:slideViewPr>
    <p:cSldViewPr snapToGrid="0">
      <p:cViewPr varScale="1">
        <p:scale>
          <a:sx n="92" d="100"/>
          <a:sy n="92" d="100"/>
        </p:scale>
        <p:origin x="208"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4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kalkylbla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kalkylblad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Blad1!$B$1</c:f>
              <c:strCache>
                <c:ptCount val="1"/>
                <c:pt idx="0">
                  <c:v>Antal helårsstudenter (HST)</c:v>
                </c:pt>
              </c:strCache>
            </c:strRef>
          </c:tx>
          <c:spPr>
            <a:solidFill>
              <a:schemeClr val="accent1"/>
            </a:solidFill>
            <a:ln>
              <a:noFill/>
            </a:ln>
            <a:effectLst/>
          </c:spPr>
          <c:invertIfNegative val="0"/>
          <c:cat>
            <c:numRef>
              <c:f>Blad1!$A$2:$A$16</c:f>
              <c:numCache>
                <c:formatCode>General</c:formatCode>
                <c:ptCount val="15"/>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Blad1!$B$2:$B$16</c:f>
              <c:numCache>
                <c:formatCode>General</c:formatCode>
                <c:ptCount val="15"/>
                <c:pt idx="0">
                  <c:v>7090</c:v>
                </c:pt>
                <c:pt idx="1">
                  <c:v>7234</c:v>
                </c:pt>
                <c:pt idx="2">
                  <c:v>6817</c:v>
                </c:pt>
                <c:pt idx="3">
                  <c:v>7278</c:v>
                </c:pt>
                <c:pt idx="4">
                  <c:v>7473</c:v>
                </c:pt>
                <c:pt idx="5">
                  <c:v>8361</c:v>
                </c:pt>
                <c:pt idx="6">
                  <c:v>8635</c:v>
                </c:pt>
                <c:pt idx="7">
                  <c:v>8062</c:v>
                </c:pt>
                <c:pt idx="8">
                  <c:v>8144</c:v>
                </c:pt>
                <c:pt idx="9">
                  <c:v>8430</c:v>
                </c:pt>
                <c:pt idx="10">
                  <c:v>7444</c:v>
                </c:pt>
              </c:numCache>
            </c:numRef>
          </c:val>
          <c:extLst>
            <c:ext xmlns:c16="http://schemas.microsoft.com/office/drawing/2014/chart" uri="{C3380CC4-5D6E-409C-BE32-E72D297353CC}">
              <c16:uniqueId val="{00000000-F7CD-4224-A61E-CB147CF0C83F}"/>
            </c:ext>
          </c:extLst>
        </c:ser>
        <c:dLbls>
          <c:showLegendKey val="0"/>
          <c:showVal val="0"/>
          <c:showCatName val="0"/>
          <c:showSerName val="0"/>
          <c:showPercent val="0"/>
          <c:showBubbleSize val="0"/>
        </c:dLbls>
        <c:gapWidth val="219"/>
        <c:overlap val="-27"/>
        <c:axId val="1737787760"/>
        <c:axId val="1737786800"/>
      </c:barChart>
      <c:catAx>
        <c:axId val="173778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37786800"/>
        <c:crosses val="autoZero"/>
        <c:auto val="1"/>
        <c:lblAlgn val="ctr"/>
        <c:lblOffset val="100"/>
        <c:noMultiLvlLbl val="0"/>
      </c:catAx>
      <c:valAx>
        <c:axId val="1737786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3778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Blad1!$B$1</c:f>
              <c:strCache>
                <c:ptCount val="1"/>
                <c:pt idx="0">
                  <c:v>Forskarstuderande (egna)</c:v>
                </c:pt>
              </c:strCache>
            </c:strRef>
          </c:tx>
          <c:spPr>
            <a:ln w="28575" cap="rnd">
              <a:solidFill>
                <a:srgbClr val="FF9933"/>
              </a:solidFill>
              <a:round/>
            </a:ln>
            <a:effectLst/>
          </c:spPr>
          <c:marker>
            <c:symbol val="none"/>
          </c:marker>
          <c:cat>
            <c:numRef>
              <c:f>Blad1!$A$2:$A$21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Blad1!$B$2:$B$21</c:f>
              <c:numCache>
                <c:formatCode>General</c:formatCode>
                <c:ptCount val="20"/>
                <c:pt idx="0">
                  <c:v>115</c:v>
                </c:pt>
                <c:pt idx="1">
                  <c:v>137</c:v>
                </c:pt>
                <c:pt idx="2">
                  <c:v>151</c:v>
                </c:pt>
                <c:pt idx="3">
                  <c:v>153</c:v>
                </c:pt>
                <c:pt idx="4">
                  <c:v>205</c:v>
                </c:pt>
                <c:pt idx="5">
                  <c:v>234</c:v>
                </c:pt>
                <c:pt idx="6">
                  <c:v>243</c:v>
                </c:pt>
                <c:pt idx="7">
                  <c:v>235</c:v>
                </c:pt>
                <c:pt idx="8">
                  <c:v>215</c:v>
                </c:pt>
                <c:pt idx="9">
                  <c:v>193</c:v>
                </c:pt>
                <c:pt idx="10">
                  <c:v>165</c:v>
                </c:pt>
                <c:pt idx="11">
                  <c:v>187</c:v>
                </c:pt>
                <c:pt idx="12">
                  <c:v>197</c:v>
                </c:pt>
                <c:pt idx="13">
                  <c:v>190</c:v>
                </c:pt>
                <c:pt idx="14">
                  <c:v>172</c:v>
                </c:pt>
                <c:pt idx="15">
                  <c:v>170</c:v>
                </c:pt>
                <c:pt idx="16">
                  <c:v>164</c:v>
                </c:pt>
                <c:pt idx="17">
                  <c:v>170</c:v>
                </c:pt>
                <c:pt idx="18" formatCode="#,##0">
                  <c:v>181</c:v>
                </c:pt>
                <c:pt idx="19" formatCode="#,##0">
                  <c:v>208</c:v>
                </c:pt>
              </c:numCache>
            </c:numRef>
          </c:val>
          <c:smooth val="0"/>
          <c:extLst>
            <c:ext xmlns:c16="http://schemas.microsoft.com/office/drawing/2014/chart" uri="{C3380CC4-5D6E-409C-BE32-E72D297353CC}">
              <c16:uniqueId val="{00000000-7570-4661-BFD9-F6ADF502B510}"/>
            </c:ext>
          </c:extLst>
        </c:ser>
        <c:ser>
          <c:idx val="1"/>
          <c:order val="1"/>
          <c:tx>
            <c:strRef>
              <c:f>Blad1!$C$1</c:f>
              <c:strCache>
                <c:ptCount val="1"/>
                <c:pt idx="0">
                  <c:v>Statligt forskningsanslag (mkr)</c:v>
                </c:pt>
              </c:strCache>
            </c:strRef>
          </c:tx>
          <c:spPr>
            <a:ln w="28575" cap="rnd">
              <a:solidFill>
                <a:schemeClr val="accent1"/>
              </a:solidFill>
              <a:round/>
            </a:ln>
            <a:effectLst/>
          </c:spPr>
          <c:marker>
            <c:symbol val="none"/>
          </c:marker>
          <c:cat>
            <c:numRef>
              <c:f>Blad1!$A$2:$A$21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Blad1!$C$2:$C$21</c:f>
              <c:numCache>
                <c:formatCode>General</c:formatCode>
                <c:ptCount val="20"/>
                <c:pt idx="0">
                  <c:v>162</c:v>
                </c:pt>
                <c:pt idx="1">
                  <c:v>165</c:v>
                </c:pt>
                <c:pt idx="2">
                  <c:v>171</c:v>
                </c:pt>
                <c:pt idx="3">
                  <c:v>173</c:v>
                </c:pt>
                <c:pt idx="4">
                  <c:v>176</c:v>
                </c:pt>
                <c:pt idx="5">
                  <c:v>187</c:v>
                </c:pt>
                <c:pt idx="6">
                  <c:v>190</c:v>
                </c:pt>
                <c:pt idx="7">
                  <c:v>197</c:v>
                </c:pt>
                <c:pt idx="8">
                  <c:v>199</c:v>
                </c:pt>
                <c:pt idx="9">
                  <c:v>207</c:v>
                </c:pt>
                <c:pt idx="10">
                  <c:v>206</c:v>
                </c:pt>
                <c:pt idx="11">
                  <c:v>231</c:v>
                </c:pt>
                <c:pt idx="12">
                  <c:v>235</c:v>
                </c:pt>
                <c:pt idx="13">
                  <c:v>244</c:v>
                </c:pt>
                <c:pt idx="14" formatCode="0">
                  <c:v>251.304</c:v>
                </c:pt>
                <c:pt idx="15" formatCode="0">
                  <c:v>262.47000000000003</c:v>
                </c:pt>
                <c:pt idx="16" formatCode="0">
                  <c:v>284</c:v>
                </c:pt>
                <c:pt idx="17" formatCode="0">
                  <c:v>287</c:v>
                </c:pt>
                <c:pt idx="18" formatCode="#,##0">
                  <c:v>291</c:v>
                </c:pt>
                <c:pt idx="19" formatCode="#,##0">
                  <c:v>300</c:v>
                </c:pt>
              </c:numCache>
            </c:numRef>
          </c:val>
          <c:smooth val="0"/>
          <c:extLst>
            <c:ext xmlns:c16="http://schemas.microsoft.com/office/drawing/2014/chart" uri="{C3380CC4-5D6E-409C-BE32-E72D297353CC}">
              <c16:uniqueId val="{00000001-7570-4661-BFD9-F6ADF502B510}"/>
            </c:ext>
          </c:extLst>
        </c:ser>
        <c:ser>
          <c:idx val="2"/>
          <c:order val="2"/>
          <c:tx>
            <c:strRef>
              <c:f>Blad1!$D$1</c:f>
              <c:strCache>
                <c:ptCount val="1"/>
                <c:pt idx="0">
                  <c:v>Externa forskningsmedel (mkr)</c:v>
                </c:pt>
              </c:strCache>
            </c:strRef>
          </c:tx>
          <c:spPr>
            <a:ln w="28575" cap="rnd">
              <a:solidFill>
                <a:schemeClr val="accent2"/>
              </a:solidFill>
              <a:round/>
            </a:ln>
            <a:effectLst/>
          </c:spPr>
          <c:marker>
            <c:symbol val="none"/>
          </c:marker>
          <c:cat>
            <c:numRef>
              <c:f>Blad1!$A$2:$A$21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Blad1!$D$2:$D$21</c:f>
              <c:numCache>
                <c:formatCode>General</c:formatCode>
                <c:ptCount val="20"/>
                <c:pt idx="0">
                  <c:v>117</c:v>
                </c:pt>
                <c:pt idx="1">
                  <c:v>110</c:v>
                </c:pt>
                <c:pt idx="2">
                  <c:v>101</c:v>
                </c:pt>
                <c:pt idx="3">
                  <c:v>110</c:v>
                </c:pt>
                <c:pt idx="4">
                  <c:v>156</c:v>
                </c:pt>
                <c:pt idx="5">
                  <c:v>151</c:v>
                </c:pt>
                <c:pt idx="6">
                  <c:v>161</c:v>
                </c:pt>
                <c:pt idx="7">
                  <c:v>173</c:v>
                </c:pt>
                <c:pt idx="8">
                  <c:v>173</c:v>
                </c:pt>
                <c:pt idx="9">
                  <c:v>155</c:v>
                </c:pt>
                <c:pt idx="10">
                  <c:v>116</c:v>
                </c:pt>
                <c:pt idx="11">
                  <c:v>133</c:v>
                </c:pt>
                <c:pt idx="12">
                  <c:v>151</c:v>
                </c:pt>
                <c:pt idx="13">
                  <c:v>165</c:v>
                </c:pt>
                <c:pt idx="14">
                  <c:v>165</c:v>
                </c:pt>
                <c:pt idx="15">
                  <c:v>145</c:v>
                </c:pt>
                <c:pt idx="16" formatCode="0">
                  <c:v>160</c:v>
                </c:pt>
                <c:pt idx="17" formatCode="0">
                  <c:v>178</c:v>
                </c:pt>
                <c:pt idx="18" formatCode="#,##0">
                  <c:v>188</c:v>
                </c:pt>
                <c:pt idx="19" formatCode="#,##0">
                  <c:v>196</c:v>
                </c:pt>
              </c:numCache>
            </c:numRef>
          </c:val>
          <c:smooth val="0"/>
          <c:extLst>
            <c:ext xmlns:c16="http://schemas.microsoft.com/office/drawing/2014/chart" uri="{C3380CC4-5D6E-409C-BE32-E72D297353CC}">
              <c16:uniqueId val="{00000002-7570-4661-BFD9-F6ADF502B510}"/>
            </c:ext>
          </c:extLst>
        </c:ser>
        <c:ser>
          <c:idx val="3"/>
          <c:order val="3"/>
          <c:tx>
            <c:strRef>
              <c:f>Blad1!$E$1</c:f>
              <c:strCache>
                <c:ptCount val="1"/>
                <c:pt idx="0">
                  <c:v>Professorer</c:v>
                </c:pt>
              </c:strCache>
            </c:strRef>
          </c:tx>
          <c:spPr>
            <a:ln w="28575" cap="rnd">
              <a:solidFill>
                <a:srgbClr val="C00000"/>
              </a:solidFill>
              <a:round/>
            </a:ln>
            <a:effectLst/>
          </c:spPr>
          <c:marker>
            <c:symbol val="none"/>
          </c:marker>
          <c:cat>
            <c:numRef>
              <c:f>Blad1!$A$2:$A$21</c:f>
              <c:numCache>
                <c:formatCode>General</c:formatCod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numCache>
            </c:numRef>
          </c:cat>
          <c:val>
            <c:numRef>
              <c:f>Blad1!$E$2:$E$21</c:f>
              <c:numCache>
                <c:formatCode>General</c:formatCode>
                <c:ptCount val="20"/>
                <c:pt idx="0">
                  <c:v>39</c:v>
                </c:pt>
                <c:pt idx="1">
                  <c:v>46</c:v>
                </c:pt>
                <c:pt idx="2">
                  <c:v>60</c:v>
                </c:pt>
                <c:pt idx="3">
                  <c:v>66</c:v>
                </c:pt>
                <c:pt idx="4">
                  <c:v>70</c:v>
                </c:pt>
                <c:pt idx="5">
                  <c:v>80</c:v>
                </c:pt>
                <c:pt idx="6">
                  <c:v>86</c:v>
                </c:pt>
                <c:pt idx="7">
                  <c:v>93</c:v>
                </c:pt>
                <c:pt idx="8">
                  <c:v>95</c:v>
                </c:pt>
                <c:pt idx="9">
                  <c:v>90</c:v>
                </c:pt>
                <c:pt idx="10">
                  <c:v>80</c:v>
                </c:pt>
                <c:pt idx="11">
                  <c:v>86</c:v>
                </c:pt>
                <c:pt idx="12">
                  <c:v>85</c:v>
                </c:pt>
                <c:pt idx="13">
                  <c:v>87</c:v>
                </c:pt>
                <c:pt idx="14">
                  <c:v>93</c:v>
                </c:pt>
                <c:pt idx="15">
                  <c:v>105</c:v>
                </c:pt>
                <c:pt idx="16">
                  <c:v>108</c:v>
                </c:pt>
                <c:pt idx="17">
                  <c:v>108</c:v>
                </c:pt>
                <c:pt idx="18" formatCode="#,##0">
                  <c:v>112</c:v>
                </c:pt>
                <c:pt idx="19" formatCode="#,##0">
                  <c:v>125</c:v>
                </c:pt>
              </c:numCache>
            </c:numRef>
          </c:val>
          <c:smooth val="0"/>
          <c:extLst>
            <c:ext xmlns:c16="http://schemas.microsoft.com/office/drawing/2014/chart" uri="{C3380CC4-5D6E-409C-BE32-E72D297353CC}">
              <c16:uniqueId val="{00000003-7570-4661-BFD9-F6ADF502B510}"/>
            </c:ext>
          </c:extLst>
        </c:ser>
        <c:dLbls>
          <c:showLegendKey val="0"/>
          <c:showVal val="0"/>
          <c:showCatName val="0"/>
          <c:showSerName val="0"/>
          <c:showPercent val="0"/>
          <c:showBubbleSize val="0"/>
        </c:dLbls>
        <c:smooth val="0"/>
        <c:axId val="955684064"/>
        <c:axId val="955667744"/>
      </c:lineChart>
      <c:catAx>
        <c:axId val="95568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sv-SE"/>
          </a:p>
        </c:txPr>
        <c:crossAx val="955667744"/>
        <c:crosses val="autoZero"/>
        <c:auto val="1"/>
        <c:lblAlgn val="ctr"/>
        <c:lblOffset val="100"/>
        <c:noMultiLvlLbl val="0"/>
      </c:catAx>
      <c:valAx>
        <c:axId val="955667744"/>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sv-SE"/>
          </a:p>
        </c:txPr>
        <c:crossAx val="9556840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89CD7-9FE5-429F-B9E0-AA1946CCC9BD}" type="datetimeFigureOut">
              <a:rPr lang="sv-SE" smtClean="0"/>
              <a:t>2025-10-07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a:t>
            </a:fld>
            <a:endParaRPr lang="sv-SE"/>
          </a:p>
        </p:txBody>
      </p:sp>
    </p:spTree>
    <p:extLst>
      <p:ext uri="{BB962C8B-B14F-4D97-AF65-F5344CB8AC3E}">
        <p14:creationId xmlns:p14="http://schemas.microsoft.com/office/powerpoint/2010/main" val="264391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 10–11 </a:t>
            </a:r>
            <a:r>
              <a:rPr lang="sv-SE" sz="1200" b="0" i="0" u="none" strike="noStrike" kern="1200" dirty="0">
                <a:solidFill>
                  <a:schemeClr val="tx1"/>
                </a:solidFill>
                <a:effectLst/>
                <a:latin typeface="+mn-lt"/>
                <a:ea typeface="+mn-ea"/>
                <a:cs typeface="+mn-cs"/>
              </a:rPr>
              <a:t>är förstoring av vision respektive övergripande mål som presenteras i bild 9.</a:t>
            </a:r>
            <a:endParaRPr lang="sv-SE" dirty="0"/>
          </a:p>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11</a:t>
            </a:fld>
            <a:endParaRPr lang="sv-SE"/>
          </a:p>
        </p:txBody>
      </p:sp>
    </p:spTree>
    <p:extLst>
      <p:ext uri="{BB962C8B-B14F-4D97-AF65-F5344CB8AC3E}">
        <p14:creationId xmlns:p14="http://schemas.microsoft.com/office/powerpoint/2010/main" val="399824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Fyra övergripande begrepp har identifierats vilka beskriver vad Mittuniversitetet vill förstärka och vilka effekter vi vill uppnå.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Hållbar utveckling – det vi gör ska fungera inte bara idag utan också i framtiden. Våra utbildningar och vår forskning ska konsekvent orienteras mot att bygga ett resurssnålt, jämlikt, jämställt och hållbart samhälle. Vi ska aktivt och synligt bidra till FN:s globala mål, för att på så vis också bidra till en bättre framtid. Vi ska stärka hållbarhetskulturen bland Mittuniversitets personal och studenter.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Relevans – våra utbildningar och vår forskning ska vara efterfrågade därför att de tar sin naturliga utgångspunkt i samhällsprocesser. Vi ska arbeta interdisciplinärt och med omvärldsanknytning där vi ser vår omgivning som en resurs. Vi ska dra nytta av och bidra till utvecklingen i vår omgivning, såväl i offentlig sektor som i näringsliv och det civila samhället.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Kvalitet – allt vi gör ska genomsyras av höga ambitioner och erkänd kvalitet med kunskapsutveckling som ledstjärna, vilken form den än må ta.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Attraktivitet – vi ska vara ett lärosäte som märks och syns. Vår ungdom, våra ambitioner och vår flexibilitet är vår styrka. Vi ska vidga oss och stärka våra nätverk och samarbeten, och vår rekrytering ska ännu tydligare riktas mot internationella sammanhang. </a:t>
            </a:r>
          </a:p>
          <a:p>
            <a:endParaRPr lang="sv-SE" baseline="0" dirty="0">
              <a:latin typeface="Times" charset="0"/>
              <a:ea typeface="MS PGothic" charset="0"/>
              <a:cs typeface="MS PGothic" charset="0"/>
            </a:endParaRPr>
          </a:p>
        </p:txBody>
      </p:sp>
      <p:sp>
        <p:nvSpPr>
          <p:cNvPr id="4" name="Platshållare för bildnummer 3"/>
          <p:cNvSpPr>
            <a:spLocks noGrp="1"/>
          </p:cNvSpPr>
          <p:nvPr>
            <p:ph type="sldNum" sz="quarter" idx="10"/>
          </p:nvPr>
        </p:nvSpPr>
        <p:spPr/>
        <p:txBody>
          <a:bodyPr/>
          <a:lstStyle/>
          <a:p>
            <a:fld id="{9C7C2188-90C9-4DE2-9CC5-BA3A554B7687}" type="slidenum">
              <a:rPr lang="sv-SE" smtClean="0"/>
              <a:t>12</a:t>
            </a:fld>
            <a:endParaRPr lang="sv-SE"/>
          </a:p>
        </p:txBody>
      </p:sp>
    </p:spTree>
    <p:extLst>
      <p:ext uri="{BB962C8B-B14F-4D97-AF65-F5344CB8AC3E}">
        <p14:creationId xmlns:p14="http://schemas.microsoft.com/office/powerpoint/2010/main" val="1994939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ct val="20000"/>
              </a:spcBef>
              <a:defRPr/>
            </a:pPr>
            <a:r>
              <a:rPr lang="sv-SE" b="1" kern="0" dirty="0">
                <a:ea typeface="ＭＳ Ｐゴシック" pitchFamily="34" charset="-128"/>
              </a:rPr>
              <a:t>Erbjuda utbildningar som</a:t>
            </a:r>
          </a:p>
          <a:p>
            <a:pPr>
              <a:spcBef>
                <a:spcPct val="20000"/>
              </a:spcBef>
              <a:defRPr/>
            </a:pPr>
            <a:endParaRPr lang="sv-SE" b="1" kern="0" dirty="0">
              <a:ea typeface="ＭＳ Ｐゴシック" pitchFamily="34" charset="-128"/>
            </a:endParaRPr>
          </a:p>
          <a:p>
            <a:pPr marL="285750" indent="-285750">
              <a:spcBef>
                <a:spcPct val="20000"/>
              </a:spcBef>
              <a:buClr>
                <a:schemeClr val="accent1"/>
              </a:buClr>
              <a:buFont typeface="Arial"/>
              <a:buChar char="•"/>
              <a:defRPr/>
            </a:pPr>
            <a:r>
              <a:rPr lang="sv-SE" kern="0" dirty="0">
                <a:ea typeface="ＭＳ Ｐゴシック" pitchFamily="34" charset="-128"/>
              </a:rPr>
              <a:t>är attraktiva och ämnesmässigt högkvalitativa </a:t>
            </a:r>
          </a:p>
          <a:p>
            <a:pPr marL="285750" indent="-285750">
              <a:spcBef>
                <a:spcPct val="20000"/>
              </a:spcBef>
              <a:buClr>
                <a:schemeClr val="accent1"/>
              </a:buClr>
              <a:buFont typeface="Arial"/>
              <a:buChar char="•"/>
              <a:defRPr/>
            </a:pPr>
            <a:r>
              <a:rPr lang="sv-SE" kern="0" dirty="0">
                <a:ea typeface="ＭＳ Ｐゴシック" pitchFamily="34" charset="-128"/>
              </a:rPr>
              <a:t>är rekryteringsmässigt uthålliga </a:t>
            </a:r>
          </a:p>
          <a:p>
            <a:pPr marL="285750" indent="-285750">
              <a:spcBef>
                <a:spcPct val="20000"/>
              </a:spcBef>
              <a:buClr>
                <a:schemeClr val="accent1"/>
              </a:buClr>
              <a:buFont typeface="Arial"/>
              <a:buChar char="•"/>
              <a:defRPr/>
            </a:pPr>
            <a:r>
              <a:rPr lang="sv-SE" kern="0" dirty="0">
                <a:ea typeface="ＭＳ Ｐゴシック" pitchFamily="34" charset="-128"/>
              </a:rPr>
              <a:t>har nära samverkan med arbetslivet</a:t>
            </a:r>
          </a:p>
          <a:p>
            <a:pPr marL="285750" indent="-285750">
              <a:spcBef>
                <a:spcPct val="20000"/>
              </a:spcBef>
              <a:buClr>
                <a:schemeClr val="accent1"/>
              </a:buClr>
              <a:buFont typeface="Arial"/>
              <a:buChar char="•"/>
              <a:defRPr/>
            </a:pPr>
            <a:r>
              <a:rPr lang="sv-SE" kern="0" dirty="0">
                <a:ea typeface="ＭＳ Ｐゴシック" pitchFamily="34" charset="-128"/>
              </a:rPr>
              <a:t>har tydliga bildningsinslag </a:t>
            </a:r>
          </a:p>
          <a:p>
            <a:pPr marL="285750" indent="-285750">
              <a:spcBef>
                <a:spcPct val="20000"/>
              </a:spcBef>
              <a:buClr>
                <a:schemeClr val="accent1"/>
              </a:buClr>
              <a:buFont typeface="Arial"/>
              <a:buChar char="•"/>
              <a:defRPr/>
            </a:pPr>
            <a:r>
              <a:rPr lang="sv-SE" kern="0" dirty="0">
                <a:ea typeface="ＭＳ Ｐゴシック" pitchFamily="34" charset="-128"/>
              </a:rPr>
              <a:t>har forskningsanknyt</a:t>
            </a:r>
            <a:r>
              <a:rPr lang="sv-SE" kern="0" dirty="0">
                <a:solidFill>
                  <a:srgbClr val="000000"/>
                </a:solidFill>
                <a:ea typeface="ＭＳ Ｐゴシック" pitchFamily="34" charset="-128"/>
              </a:rPr>
              <a:t>ning </a:t>
            </a:r>
          </a:p>
          <a:p>
            <a:pPr marL="285750" indent="-285750">
              <a:spcBef>
                <a:spcPct val="20000"/>
              </a:spcBef>
              <a:buClr>
                <a:schemeClr val="accent1"/>
              </a:buClr>
              <a:buFont typeface="Arial"/>
              <a:buChar char="•"/>
              <a:defRPr/>
            </a:pPr>
            <a:endParaRPr lang="sv-SE" kern="0" dirty="0">
              <a:solidFill>
                <a:srgbClr val="000000"/>
              </a:solidFill>
              <a:ea typeface="ＭＳ Ｐゴシック" pitchFamily="34" charset="-128"/>
            </a:endParaRPr>
          </a:p>
          <a:p>
            <a:pPr marL="0" indent="0">
              <a:spcBef>
                <a:spcPct val="20000"/>
              </a:spcBef>
              <a:buClr>
                <a:schemeClr val="accent1"/>
              </a:buClr>
              <a:buFont typeface="Arial"/>
              <a:buNone/>
              <a:defRPr/>
            </a:pPr>
            <a:endParaRPr lang="sv-SE" kern="0" dirty="0">
              <a:solidFill>
                <a:srgbClr val="000000"/>
              </a:solidFill>
              <a:ea typeface="ＭＳ Ｐゴシック" pitchFamily="34" charset="-128"/>
            </a:endParaRPr>
          </a:p>
          <a:p>
            <a:pPr>
              <a:spcBef>
                <a:spcPct val="20000"/>
              </a:spcBef>
              <a:defRPr/>
            </a:pPr>
            <a:r>
              <a:rPr lang="sv-SE" b="1" kern="0" dirty="0">
                <a:solidFill>
                  <a:srgbClr val="000000"/>
                </a:solidFill>
                <a:ea typeface="ＭＳ Ｐゴシック" pitchFamily="34" charset="-128"/>
              </a:rPr>
              <a:t>Utbildningarna ska karakteriseras av </a:t>
            </a:r>
          </a:p>
          <a:p>
            <a:pPr>
              <a:spcBef>
                <a:spcPct val="20000"/>
              </a:spcBef>
              <a:defRPr/>
            </a:pPr>
            <a:endParaRPr lang="sv-SE" b="1" kern="0" dirty="0">
              <a:solidFill>
                <a:srgbClr val="000000"/>
              </a:solidFill>
              <a:ea typeface="ＭＳ Ｐゴシック" pitchFamily="34" charset="-128"/>
            </a:endParaRPr>
          </a:p>
          <a:p>
            <a:pPr marL="285750" indent="-285750">
              <a:spcBef>
                <a:spcPct val="20000"/>
              </a:spcBef>
              <a:buClr>
                <a:schemeClr val="accent1"/>
              </a:buClr>
              <a:buFont typeface="Arial"/>
              <a:buChar char="•"/>
              <a:defRPr/>
            </a:pPr>
            <a:r>
              <a:rPr lang="sv-SE" kern="0" dirty="0">
                <a:solidFill>
                  <a:srgbClr val="000000"/>
                </a:solidFill>
                <a:ea typeface="ＭＳ Ｐゴシック" pitchFamily="34" charset="-128"/>
              </a:rPr>
              <a:t>pedagogisk medvetenhet </a:t>
            </a:r>
          </a:p>
          <a:p>
            <a:pPr marL="285750" indent="-285750">
              <a:spcBef>
                <a:spcPct val="20000"/>
              </a:spcBef>
              <a:buClr>
                <a:schemeClr val="accent1"/>
              </a:buClr>
              <a:buFont typeface="Arial"/>
              <a:buChar char="•"/>
              <a:defRPr/>
            </a:pPr>
            <a:r>
              <a:rPr lang="sv-SE" kern="0" dirty="0">
                <a:solidFill>
                  <a:srgbClr val="000000"/>
                </a:solidFill>
                <a:ea typeface="ＭＳ Ｐゴシック" pitchFamily="34" charset="-128"/>
              </a:rPr>
              <a:t>närhet </a:t>
            </a:r>
          </a:p>
          <a:p>
            <a:pPr marL="285750" indent="-285750">
              <a:spcBef>
                <a:spcPct val="20000"/>
              </a:spcBef>
              <a:buClr>
                <a:schemeClr val="accent1"/>
              </a:buClr>
              <a:buFont typeface="Arial"/>
              <a:buChar char="•"/>
              <a:defRPr/>
            </a:pPr>
            <a:r>
              <a:rPr lang="sv-SE" kern="0" dirty="0">
                <a:solidFill>
                  <a:srgbClr val="000000"/>
                </a:solidFill>
                <a:ea typeface="ＭＳ Ｐゴシック" pitchFamily="34" charset="-128"/>
              </a:rPr>
              <a:t>flexibla utbildningsformer </a:t>
            </a:r>
          </a:p>
          <a:p>
            <a:pPr marL="285750" indent="-285750">
              <a:spcBef>
                <a:spcPct val="20000"/>
              </a:spcBef>
              <a:buClr>
                <a:schemeClr val="accent1"/>
              </a:buClr>
              <a:buFont typeface="Arial"/>
              <a:buChar char="•"/>
              <a:defRPr/>
            </a:pPr>
            <a:r>
              <a:rPr lang="sv-SE" kern="0" dirty="0">
                <a:solidFill>
                  <a:srgbClr val="000000"/>
                </a:solidFill>
                <a:ea typeface="ＭＳ Ｐゴシック" pitchFamily="34" charset="-128"/>
              </a:rPr>
              <a:t>internationell studiemiljö</a:t>
            </a:r>
          </a:p>
          <a:p>
            <a:pPr marL="285750" indent="-285750">
              <a:spcBef>
                <a:spcPct val="20000"/>
              </a:spcBef>
              <a:buClr>
                <a:schemeClr val="accent1"/>
              </a:buClr>
              <a:buFont typeface="Arial"/>
              <a:buChar char="•"/>
              <a:defRPr/>
            </a:pPr>
            <a:r>
              <a:rPr lang="sv-SE" kern="0" dirty="0">
                <a:solidFill>
                  <a:srgbClr val="000000"/>
                </a:solidFill>
                <a:ea typeface="ＭＳ Ｐゴシック" pitchFamily="34" charset="-128"/>
              </a:rPr>
              <a:t>kritiskt tänkande och egen kunskapsinhämtning är nyckelbegrepp</a:t>
            </a:r>
            <a:endParaRPr lang="sv-SE" dirty="0">
              <a:solidFill>
                <a:srgbClr val="000000"/>
              </a:solidFill>
            </a:endParaRPr>
          </a:p>
          <a:p>
            <a:pPr marL="285750" indent="-285750">
              <a:spcBef>
                <a:spcPct val="20000"/>
              </a:spcBef>
              <a:buClr>
                <a:schemeClr val="accent1"/>
              </a:buClr>
              <a:buFont typeface="Arial"/>
              <a:buChar char="•"/>
              <a:defRPr/>
            </a:pPr>
            <a:endParaRPr lang="sv-SE" kern="0" dirty="0">
              <a:solidFill>
                <a:srgbClr val="000000"/>
              </a:solidFill>
              <a:ea typeface="ＭＳ Ｐゴシック" pitchFamily="34" charset="-128"/>
            </a:endParaRP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14</a:t>
            </a:fld>
            <a:endParaRPr lang="sv-SE"/>
          </a:p>
        </p:txBody>
      </p:sp>
    </p:spTree>
    <p:extLst>
      <p:ext uri="{BB962C8B-B14F-4D97-AF65-F5344CB8AC3E}">
        <p14:creationId xmlns:p14="http://schemas.microsoft.com/office/powerpoint/2010/main" val="2142916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kern="1200" dirty="0">
                <a:solidFill>
                  <a:schemeClr val="tx1"/>
                </a:solidFill>
                <a:latin typeface="+mn-lt"/>
                <a:ea typeface="+mn-ea"/>
                <a:cs typeface="+mn-cs"/>
              </a:rPr>
              <a:t>Antal individer på undervisningsformerna Campus och Distans</a:t>
            </a:r>
          </a:p>
          <a:p>
            <a:pPr marL="0" indent="0">
              <a:buNone/>
            </a:pPr>
            <a:r>
              <a:rPr lang="sv-SE" dirty="0"/>
              <a:t>Mittuniversitetet har totalt cirka 25 500  </a:t>
            </a:r>
            <a:r>
              <a:rPr lang="sv-SE" dirty="0">
                <a:solidFill>
                  <a:srgbClr val="000000"/>
                </a:solidFill>
              </a:rPr>
              <a:t>studenter (kalenderåret 2024, inklusive sommarkurser och icke anslagsgrundande utbildningar)</a:t>
            </a:r>
          </a:p>
          <a:p>
            <a:pPr marL="0" indent="0">
              <a:buNone/>
            </a:pPr>
            <a:r>
              <a:rPr lang="sv-SE" dirty="0">
                <a:solidFill>
                  <a:srgbClr val="000000"/>
                </a:solidFill>
              </a:rPr>
              <a:t> </a:t>
            </a:r>
            <a:endParaRPr lang="sv-SE" dirty="0"/>
          </a:p>
          <a:p>
            <a:r>
              <a:rPr lang="sv-SE" b="1" dirty="0"/>
              <a:t>Sundsvall, </a:t>
            </a:r>
            <a:r>
              <a:rPr lang="sv-SE" dirty="0"/>
              <a:t>2506 </a:t>
            </a:r>
            <a:r>
              <a:rPr lang="sv-SE" baseline="0" dirty="0">
                <a:solidFill>
                  <a:srgbClr val="000000"/>
                </a:solidFill>
              </a:rPr>
              <a:t>(</a:t>
            </a:r>
            <a:r>
              <a:rPr lang="sv-SE" dirty="0">
                <a:solidFill>
                  <a:srgbClr val="000000"/>
                </a:solidFill>
              </a:rPr>
              <a:t>2025) – </a:t>
            </a:r>
            <a:r>
              <a:rPr lang="sv-SE" sz="1200" b="0" i="0" u="none" strike="noStrike" kern="1200" dirty="0">
                <a:solidFill>
                  <a:schemeClr val="tx1"/>
                </a:solidFill>
                <a:effectLst/>
                <a:latin typeface="+mn-lt"/>
                <a:ea typeface="+mn-ea"/>
                <a:cs typeface="+mn-cs"/>
              </a:rPr>
              <a:t>individer som studerar på campus (distansutbildning med träffar på campus ingår ej i denna siffra).</a:t>
            </a:r>
            <a:endParaRPr lang="sv-SE" dirty="0">
              <a:solidFill>
                <a:srgbClr val="000000"/>
              </a:solidFill>
            </a:endParaRPr>
          </a:p>
          <a:p>
            <a:r>
              <a:rPr lang="sv-SE" b="1" dirty="0"/>
              <a:t>Östersund, </a:t>
            </a:r>
            <a:r>
              <a:rPr lang="sv-SE" dirty="0"/>
              <a:t>2431 </a:t>
            </a:r>
            <a:r>
              <a:rPr lang="sv-SE" dirty="0">
                <a:solidFill>
                  <a:srgbClr val="000000"/>
                </a:solidFill>
              </a:rPr>
              <a:t>(2025) – </a:t>
            </a:r>
            <a:r>
              <a:rPr lang="sv-SE" sz="1200" b="0" i="0" u="none" strike="noStrike" kern="1200" dirty="0">
                <a:solidFill>
                  <a:schemeClr val="tx1"/>
                </a:solidFill>
                <a:effectLst/>
                <a:latin typeface="+mn-lt"/>
                <a:ea typeface="+mn-ea"/>
                <a:cs typeface="+mn-cs"/>
              </a:rPr>
              <a:t>individer som studerar på campus (distansutbildning med träffar på campus ingår ej i denna siffra).</a:t>
            </a:r>
            <a:endParaRPr lang="sv-SE" dirty="0">
              <a:solidFill>
                <a:srgbClr val="000000"/>
              </a:solidFill>
            </a:endParaRPr>
          </a:p>
          <a:p>
            <a:endParaRPr lang="sv-SE"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rgbClr val="000000"/>
              </a:solidFill>
            </a:endParaRPr>
          </a:p>
          <a:p>
            <a:endParaRPr lang="sv-SE" dirty="0">
              <a:solidFill>
                <a:srgbClr val="000000"/>
              </a:solidFill>
            </a:endParaRPr>
          </a:p>
        </p:txBody>
      </p:sp>
      <p:sp>
        <p:nvSpPr>
          <p:cNvPr id="4" name="Platshållare för bildnummer 3"/>
          <p:cNvSpPr>
            <a:spLocks noGrp="1"/>
          </p:cNvSpPr>
          <p:nvPr>
            <p:ph type="sldNum" sz="quarter" idx="10"/>
          </p:nvPr>
        </p:nvSpPr>
        <p:spPr/>
        <p:txBody>
          <a:bodyPr/>
          <a:lstStyle/>
          <a:p>
            <a:fld id="{9C7C2188-90C9-4DE2-9CC5-BA3A554B7687}" type="slidenum">
              <a:rPr lang="sv-SE" smtClean="0"/>
              <a:t>15</a:t>
            </a:fld>
            <a:endParaRPr lang="sv-SE"/>
          </a:p>
        </p:txBody>
      </p:sp>
    </p:spTree>
    <p:extLst>
      <p:ext uri="{BB962C8B-B14F-4D97-AF65-F5344CB8AC3E}">
        <p14:creationId xmlns:p14="http://schemas.microsoft.com/office/powerpoint/2010/main" val="348015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16</a:t>
            </a:fld>
            <a:endParaRPr lang="sv-SE"/>
          </a:p>
        </p:txBody>
      </p:sp>
    </p:spTree>
    <p:extLst>
      <p:ext uri="{BB962C8B-B14F-4D97-AF65-F5344CB8AC3E}">
        <p14:creationId xmlns:p14="http://schemas.microsoft.com/office/powerpoint/2010/main" val="1070382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Det vanligaste rekryteringsområdet för nybörjarna vid Mittuniversitetet är, liksom för många andra lärosäten, Stockholms län.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Rekryteringen från de län där universitetets campusorter är lokaliserade, Västernorrlands län och Jämtlands län, uppgick under läsåret 2025 till knappt 15% av nybörjarna.</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dirty="0"/>
              <a:t>Källa: LISA</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eaLnBrk="1" hangingPunct="1"/>
            <a:endParaRPr lang="sv-SE" baseline="0"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17</a:t>
            </a:fld>
            <a:endParaRPr lang="sv-SE"/>
          </a:p>
        </p:txBody>
      </p:sp>
    </p:spTree>
    <p:extLst>
      <p:ext uri="{BB962C8B-B14F-4D97-AF65-F5344CB8AC3E}">
        <p14:creationId xmlns:p14="http://schemas.microsoft.com/office/powerpoint/2010/main" val="820321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18</a:t>
            </a:fld>
            <a:endParaRPr lang="sv-SE"/>
          </a:p>
        </p:txBody>
      </p:sp>
    </p:spTree>
    <p:extLst>
      <p:ext uri="{BB962C8B-B14F-4D97-AF65-F5344CB8AC3E}">
        <p14:creationId xmlns:p14="http://schemas.microsoft.com/office/powerpoint/2010/main" val="4242141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Alla studenter vid Mittuniversitetet har möjlighet att få rådgivning i frågor om idéutveckling och företagande hos </a:t>
            </a:r>
            <a:r>
              <a:rPr lang="sv-SE" dirty="0" err="1"/>
              <a:t>Miun</a:t>
            </a:r>
            <a:r>
              <a:rPr lang="sv-SE" dirty="0"/>
              <a:t> Innovation. Det är en del av universitetets satsning på arbetslivsanknytning och stöd till studenternas inträde på arbetsmarknaden.</a:t>
            </a: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19</a:t>
            </a:fld>
            <a:endParaRPr lang="sv-SE"/>
          </a:p>
        </p:txBody>
      </p:sp>
    </p:spTree>
    <p:extLst>
      <p:ext uri="{BB962C8B-B14F-4D97-AF65-F5344CB8AC3E}">
        <p14:creationId xmlns:p14="http://schemas.microsoft.com/office/powerpoint/2010/main" val="2516924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1" indent="0">
              <a:buClr>
                <a:schemeClr val="accent1"/>
              </a:buClr>
              <a:buFont typeface="Arial"/>
              <a:buNone/>
              <a:defRPr/>
            </a:pPr>
            <a:r>
              <a:rPr lang="sv-SE" dirty="0">
                <a:ea typeface="ＭＳ Ｐゴシック" pitchFamily="34" charset="-128"/>
              </a:rPr>
              <a:t>Mål enligt Mittuniversitetets strategi:</a:t>
            </a:r>
          </a:p>
          <a:p>
            <a:pPr marL="0" lvl="1" indent="0">
              <a:buClr>
                <a:schemeClr val="accent1"/>
              </a:buClr>
              <a:buFont typeface="Arial"/>
              <a:buNone/>
              <a:defRPr/>
            </a:pPr>
            <a:endParaRPr lang="sv-SE" dirty="0">
              <a:ea typeface="ＭＳ Ｐゴシック" pitchFamily="34" charset="-128"/>
            </a:endParaRPr>
          </a:p>
          <a:p>
            <a:r>
              <a:rPr lang="sv-SE" sz="1200" b="0" i="0" u="none" strike="noStrike" kern="1200" dirty="0">
                <a:solidFill>
                  <a:schemeClr val="tx1"/>
                </a:solidFill>
                <a:effectLst/>
                <a:latin typeface="+mn-lt"/>
                <a:ea typeface="+mn-ea"/>
                <a:cs typeface="+mn-cs"/>
              </a:rPr>
              <a:t>• Stärka och synliggöra kopplingen mellan forskning och utbildning</a:t>
            </a:r>
          </a:p>
          <a:p>
            <a:r>
              <a:rPr lang="sv-SE" sz="1200" b="0" i="0" u="none" strike="noStrike" kern="1200" dirty="0">
                <a:solidFill>
                  <a:schemeClr val="tx1"/>
                </a:solidFill>
                <a:effectLst/>
                <a:latin typeface="+mn-lt"/>
                <a:ea typeface="+mn-ea"/>
                <a:cs typeface="+mn-cs"/>
              </a:rPr>
              <a:t>• Utveckla profilerade, starka och välkända forsknings- och utbildningsområden</a:t>
            </a:r>
          </a:p>
          <a:p>
            <a:r>
              <a:rPr lang="sv-SE" sz="1200" b="0" i="0" u="none" strike="noStrike" kern="1200" dirty="0">
                <a:solidFill>
                  <a:schemeClr val="tx1"/>
                </a:solidFill>
                <a:effectLst/>
                <a:latin typeface="+mn-lt"/>
                <a:ea typeface="+mn-ea"/>
                <a:cs typeface="+mn-cs"/>
              </a:rPr>
              <a:t>• Utveckla våra disciplinära arbetssätt för att främja kunskapsutveckling och spridning</a:t>
            </a:r>
          </a:p>
          <a:p>
            <a:r>
              <a:rPr lang="sv-SE" sz="1200" b="0" i="0" u="none" strike="noStrike" kern="1200" dirty="0">
                <a:solidFill>
                  <a:schemeClr val="tx1"/>
                </a:solidFill>
                <a:effectLst/>
                <a:latin typeface="+mn-lt"/>
                <a:ea typeface="+mn-ea"/>
                <a:cs typeface="+mn-cs"/>
              </a:rPr>
              <a:t>• Öka och utveckla vår samverkan internt, regionalt, nationellt och internationellt</a:t>
            </a:r>
          </a:p>
          <a:p>
            <a:r>
              <a:rPr lang="sv-SE" sz="1200" b="0" i="0" u="none" strike="noStrike" kern="1200" dirty="0">
                <a:solidFill>
                  <a:schemeClr val="tx1"/>
                </a:solidFill>
                <a:effectLst/>
                <a:latin typeface="+mn-lt"/>
                <a:ea typeface="+mn-ea"/>
                <a:cs typeface="+mn-cs"/>
              </a:rPr>
              <a:t>• Stärka befintliga och utveckla nya internationella utbyten och forskningssamarbeten</a:t>
            </a:r>
          </a:p>
          <a:p>
            <a:r>
              <a:rPr lang="sv-SE" sz="1200" b="0" i="0" u="none" strike="noStrike" kern="1200" dirty="0">
                <a:solidFill>
                  <a:schemeClr val="tx1"/>
                </a:solidFill>
                <a:effectLst/>
                <a:latin typeface="+mn-lt"/>
                <a:ea typeface="+mn-ea"/>
                <a:cs typeface="+mn-cs"/>
              </a:rPr>
              <a:t>• Öka integrationen av hållbar utveckling i utbildning, forskning och samverkan</a:t>
            </a: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21</a:t>
            </a:fld>
            <a:endParaRPr lang="sv-SE"/>
          </a:p>
        </p:txBody>
      </p:sp>
    </p:spTree>
    <p:extLst>
      <p:ext uri="{BB962C8B-B14F-4D97-AF65-F5344CB8AC3E}">
        <p14:creationId xmlns:p14="http://schemas.microsoft.com/office/powerpoint/2010/main" val="3225778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22</a:t>
            </a:fld>
            <a:endParaRPr lang="sv-SE"/>
          </a:p>
        </p:txBody>
      </p:sp>
    </p:spTree>
    <p:extLst>
      <p:ext uri="{BB962C8B-B14F-4D97-AF65-F5344CB8AC3E}">
        <p14:creationId xmlns:p14="http://schemas.microsoft.com/office/powerpoint/2010/main" val="2435012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 Att Mittuniversitetet erbjuder högre studier på hemmaplan bidrar till att fler har möjlighet att välja att studera, utan att behöva flytta. Det i sin tur bidrar till att vi i regionen får en ökad andel utbildad arbetskraft.</a:t>
            </a:r>
          </a:p>
          <a:p>
            <a:endParaRPr lang="sv-S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 Med satsningen på Barnens universitet etablerar Mittuniversitetet kontakt redan i tidig ålder och kan då väcka nyfikenhet för högre studier och forskning.</a:t>
            </a:r>
          </a:p>
          <a:p>
            <a:endParaRPr lang="sv-SE" dirty="0"/>
          </a:p>
          <a:p>
            <a:endParaRPr lang="sv-SE" sz="1200" b="0" i="0" u="none" strike="noStrike" kern="1200" dirty="0">
              <a:solidFill>
                <a:schemeClr val="tx1"/>
              </a:solidFill>
              <a:effectLst/>
              <a:latin typeface="+mn-lt"/>
              <a:ea typeface="+mn-ea"/>
              <a:cs typeface="+mn-cs"/>
            </a:endParaRPr>
          </a:p>
          <a:p>
            <a:endParaRPr lang="sv-SE" dirty="0"/>
          </a:p>
          <a:p>
            <a:pPr marL="0" indent="0">
              <a:lnSpc>
                <a:spcPct val="90000"/>
              </a:lnSpc>
              <a:buFont typeface="Arial"/>
              <a:buNone/>
            </a:pPr>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a:t>
            </a:fld>
            <a:endParaRPr lang="sv-SE"/>
          </a:p>
        </p:txBody>
      </p:sp>
    </p:spTree>
    <p:extLst>
      <p:ext uri="{BB962C8B-B14F-4D97-AF65-F5344CB8AC3E}">
        <p14:creationId xmlns:p14="http://schemas.microsoft.com/office/powerpoint/2010/main" val="1797007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Centrumbildningarna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arenor </a:t>
            </a:r>
            <a:r>
              <a:rPr lang="sv-SE" sz="1200" kern="1200" dirty="0" err="1">
                <a:solidFill>
                  <a:schemeClr val="tx1"/>
                </a:solidFill>
                <a:effectLst/>
                <a:latin typeface="+mn-lt"/>
                <a:ea typeface="+mn-ea"/>
                <a:cs typeface="+mn-cs"/>
              </a:rPr>
              <a:t>för</a:t>
            </a:r>
            <a:r>
              <a:rPr lang="sv-SE" sz="1200" kern="1200" dirty="0">
                <a:solidFill>
                  <a:schemeClr val="tx1"/>
                </a:solidFill>
                <a:effectLst/>
                <a:latin typeface="+mn-lt"/>
                <a:ea typeface="+mn-ea"/>
                <a:cs typeface="+mn-cs"/>
              </a:rPr>
              <a:t> samverkan och spjutspetsar inom sina </a:t>
            </a:r>
            <a:r>
              <a:rPr lang="sv-SE" sz="1200" kern="1200" dirty="0" err="1">
                <a:solidFill>
                  <a:schemeClr val="tx1"/>
                </a:solidFill>
                <a:effectLst/>
                <a:latin typeface="+mn-lt"/>
                <a:ea typeface="+mn-ea"/>
                <a:cs typeface="+mn-cs"/>
              </a:rPr>
              <a:t>forskningsområden</a:t>
            </a:r>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Ett forum </a:t>
            </a:r>
            <a:r>
              <a:rPr lang="sv-SE" sz="1200" kern="1200" dirty="0" err="1">
                <a:solidFill>
                  <a:schemeClr val="tx1"/>
                </a:solidFill>
                <a:effectLst/>
                <a:latin typeface="+mn-lt"/>
                <a:ea typeface="+mn-ea"/>
                <a:cs typeface="+mn-cs"/>
              </a:rPr>
              <a:t>är</a:t>
            </a:r>
            <a:r>
              <a:rPr lang="sv-SE" sz="1200" kern="1200" dirty="0">
                <a:solidFill>
                  <a:schemeClr val="tx1"/>
                </a:solidFill>
                <a:effectLst/>
                <a:latin typeface="+mn-lt"/>
                <a:ea typeface="+mn-ea"/>
                <a:cs typeface="+mn-cs"/>
              </a:rPr>
              <a:t> en </a:t>
            </a:r>
            <a:r>
              <a:rPr lang="sv-SE" sz="1200" kern="1200" dirty="0" err="1">
                <a:solidFill>
                  <a:schemeClr val="tx1"/>
                </a:solidFill>
                <a:effectLst/>
                <a:latin typeface="+mn-lt"/>
                <a:ea typeface="+mn-ea"/>
                <a:cs typeface="+mn-cs"/>
              </a:rPr>
              <a:t>universitetsövergripande</a:t>
            </a:r>
            <a:r>
              <a:rPr lang="sv-SE" sz="1200" kern="1200" dirty="0">
                <a:solidFill>
                  <a:schemeClr val="tx1"/>
                </a:solidFill>
                <a:effectLst/>
                <a:latin typeface="+mn-lt"/>
                <a:ea typeface="+mn-ea"/>
                <a:cs typeface="+mn-cs"/>
              </a:rPr>
              <a:t> och </a:t>
            </a:r>
            <a:r>
              <a:rPr lang="sv-SE" sz="1200" kern="1200" dirty="0" err="1">
                <a:solidFill>
                  <a:schemeClr val="tx1"/>
                </a:solidFill>
                <a:effectLst/>
                <a:latin typeface="+mn-lt"/>
                <a:ea typeface="+mn-ea"/>
                <a:cs typeface="+mn-cs"/>
              </a:rPr>
              <a:t>mångvetenskaplig</a:t>
            </a:r>
            <a:r>
              <a:rPr lang="sv-SE" sz="1200" kern="1200" dirty="0">
                <a:solidFill>
                  <a:schemeClr val="tx1"/>
                </a:solidFill>
                <a:effectLst/>
                <a:latin typeface="+mn-lt"/>
                <a:ea typeface="+mn-ea"/>
                <a:cs typeface="+mn-cs"/>
              </a:rPr>
              <a:t> arbetsenhet som fungerar som en </a:t>
            </a:r>
            <a:r>
              <a:rPr lang="sv-SE" sz="1200" kern="1200" dirty="0" err="1">
                <a:solidFill>
                  <a:schemeClr val="tx1"/>
                </a:solidFill>
                <a:effectLst/>
                <a:latin typeface="+mn-lt"/>
                <a:ea typeface="+mn-ea"/>
                <a:cs typeface="+mn-cs"/>
              </a:rPr>
              <a:t>mötesplats</a:t>
            </a:r>
            <a:r>
              <a:rPr lang="sv-SE" sz="1200" kern="1200" dirty="0">
                <a:solidFill>
                  <a:schemeClr val="tx1"/>
                </a:solidFill>
                <a:effectLst/>
                <a:latin typeface="+mn-lt"/>
                <a:ea typeface="+mn-ea"/>
                <a:cs typeface="+mn-cs"/>
              </a:rPr>
              <a:t> </a:t>
            </a:r>
            <a:r>
              <a:rPr lang="sv-SE" sz="1200" kern="1200" dirty="0" err="1">
                <a:solidFill>
                  <a:schemeClr val="tx1"/>
                </a:solidFill>
                <a:effectLst/>
                <a:latin typeface="+mn-lt"/>
                <a:ea typeface="+mn-ea"/>
                <a:cs typeface="+mn-cs"/>
              </a:rPr>
              <a:t>för</a:t>
            </a:r>
            <a:r>
              <a:rPr lang="sv-SE" sz="1200" kern="1200" dirty="0">
                <a:solidFill>
                  <a:schemeClr val="tx1"/>
                </a:solidFill>
                <a:effectLst/>
                <a:latin typeface="+mn-lt"/>
                <a:ea typeface="+mn-ea"/>
                <a:cs typeface="+mn-cs"/>
              </a:rPr>
              <a:t> forskare och intressenter. </a:t>
            </a:r>
          </a:p>
        </p:txBody>
      </p:sp>
      <p:sp>
        <p:nvSpPr>
          <p:cNvPr id="4" name="Platshållare för bildnummer 3"/>
          <p:cNvSpPr>
            <a:spLocks noGrp="1"/>
          </p:cNvSpPr>
          <p:nvPr>
            <p:ph type="sldNum" sz="quarter" idx="10"/>
          </p:nvPr>
        </p:nvSpPr>
        <p:spPr/>
        <p:txBody>
          <a:bodyPr/>
          <a:lstStyle/>
          <a:p>
            <a:fld id="{9C7C2188-90C9-4DE2-9CC5-BA3A554B7687}" type="slidenum">
              <a:rPr lang="sv-SE" smtClean="0"/>
              <a:t>23</a:t>
            </a:fld>
            <a:endParaRPr lang="sv-SE"/>
          </a:p>
        </p:txBody>
      </p:sp>
    </p:spTree>
    <p:extLst>
      <p:ext uri="{BB962C8B-B14F-4D97-AF65-F5344CB8AC3E}">
        <p14:creationId xmlns:p14="http://schemas.microsoft.com/office/powerpoint/2010/main" val="4147981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25</a:t>
            </a:fld>
            <a:endParaRPr lang="sv-SE"/>
          </a:p>
        </p:txBody>
      </p:sp>
    </p:spTree>
    <p:extLst>
      <p:ext uri="{BB962C8B-B14F-4D97-AF65-F5344CB8AC3E}">
        <p14:creationId xmlns:p14="http://schemas.microsoft.com/office/powerpoint/2010/main" val="4267177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26</a:t>
            </a:fld>
            <a:endParaRPr lang="sv-SE"/>
          </a:p>
        </p:txBody>
      </p:sp>
    </p:spTree>
    <p:extLst>
      <p:ext uri="{BB962C8B-B14F-4D97-AF65-F5344CB8AC3E}">
        <p14:creationId xmlns:p14="http://schemas.microsoft.com/office/powerpoint/2010/main" val="4267177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0" dirty="0">
                <a:latin typeface="Times" charset="0"/>
                <a:ea typeface="ＭＳ Ｐゴシック" charset="0"/>
                <a:cs typeface="ＭＳ Ｐゴシック" charset="0"/>
              </a:rPr>
              <a:t>Ämnesforskning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0" dirty="0">
              <a:latin typeface="Times"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a:latin typeface="Times" charset="0"/>
                <a:ea typeface="ＭＳ Ｐゴシック" charset="0"/>
                <a:cs typeface="ＭＳ Ｐゴシック" charset="0"/>
              </a:rPr>
              <a:t>Inom Mittuniversitetet bedrivs forskning inom alla vetenskapsområden. Det ger en stor bredd av forskningsprojekt och en hög kompetens bland lärosätets forskare. Det är bland annat forskning med anknytning till stora och viktiga grundutbildningsområden. Genom att de flesta forskare även undervisar, får studenter på grundnivå och avancerad nivå en naturlig inblick i och koppling till den forskning Mittuniversitetet bedriver inom det aktuella ämnet.</a:t>
            </a: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27</a:t>
            </a:fld>
            <a:endParaRPr lang="sv-SE"/>
          </a:p>
        </p:txBody>
      </p:sp>
    </p:spTree>
    <p:extLst>
      <p:ext uri="{BB962C8B-B14F-4D97-AF65-F5344CB8AC3E}">
        <p14:creationId xmlns:p14="http://schemas.microsoft.com/office/powerpoint/2010/main" val="2800347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28</a:t>
            </a:fld>
            <a:endParaRPr lang="sv-SE"/>
          </a:p>
        </p:txBody>
      </p:sp>
    </p:spTree>
    <p:extLst>
      <p:ext uri="{BB962C8B-B14F-4D97-AF65-F5344CB8AC3E}">
        <p14:creationId xmlns:p14="http://schemas.microsoft.com/office/powerpoint/2010/main" val="4014424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 Mittuniversitetet bidrar till inflyttning och föryngring – hälften av de som examinerats från Mittuniversitetet bor kvar i regionen fem år efter examen. Siffran är högre jämfört med referensuniversiteten.  </a:t>
            </a:r>
          </a:p>
          <a:p>
            <a:r>
              <a:rPr lang="sv-SE" sz="1200" b="0" i="0" u="none" strike="noStrike" kern="1200" dirty="0">
                <a:solidFill>
                  <a:schemeClr val="tx1"/>
                </a:solidFill>
                <a:effectLst/>
                <a:latin typeface="+mn-lt"/>
                <a:ea typeface="+mn-ea"/>
                <a:cs typeface="+mn-cs"/>
              </a:rPr>
              <a:t>• Mittuniversitetet minskar utflyttningen – 84% av de studenter som rekryteras från Jämtlands och Västernorrlands län bor kvar i regionen tre år efter examen. Siffran är högre jämfört med referensuniversiteten.</a:t>
            </a:r>
          </a:p>
          <a:p>
            <a:r>
              <a:rPr lang="sv-SE" sz="1200" b="0" i="0" u="none" strike="noStrike" kern="1200" dirty="0">
                <a:solidFill>
                  <a:schemeClr val="tx1"/>
                </a:solidFill>
                <a:effectLst/>
                <a:latin typeface="+mn-lt"/>
                <a:ea typeface="+mn-ea"/>
                <a:cs typeface="+mn-cs"/>
              </a:rPr>
              <a:t>• Studier vid Mittuniversitetet ger jobb – 85% är etablerade på arbetsmarknaden ett år efter examen.</a:t>
            </a:r>
          </a:p>
          <a:p>
            <a:r>
              <a:rPr lang="sv-SE" sz="1200" b="0" i="0" u="none" strike="noStrike" kern="1200" dirty="0">
                <a:solidFill>
                  <a:schemeClr val="tx1"/>
                </a:solidFill>
                <a:effectLst/>
                <a:latin typeface="+mn-lt"/>
                <a:ea typeface="+mn-ea"/>
                <a:cs typeface="+mn-cs"/>
              </a:rPr>
              <a:t>• Satsningen på ökad arbetslivsanknytning ger resultat - andelen alumner som har en svag eller osäker position på arbetsmarknaden har minskat stadigt sedan 2010</a:t>
            </a:r>
            <a:endParaRPr lang="sv-SE" dirty="0"/>
          </a:p>
          <a:p>
            <a:endParaRPr lang="sv-SE" dirty="0"/>
          </a:p>
          <a:p>
            <a:r>
              <a:rPr lang="sv-SE" dirty="0"/>
              <a:t>Källa: SWECO 2020</a:t>
            </a:r>
          </a:p>
        </p:txBody>
      </p:sp>
      <p:sp>
        <p:nvSpPr>
          <p:cNvPr id="4" name="Platshållare för bildnummer 3"/>
          <p:cNvSpPr>
            <a:spLocks noGrp="1"/>
          </p:cNvSpPr>
          <p:nvPr>
            <p:ph type="sldNum" sz="quarter" idx="10"/>
          </p:nvPr>
        </p:nvSpPr>
        <p:spPr/>
        <p:txBody>
          <a:bodyPr/>
          <a:lstStyle/>
          <a:p>
            <a:fld id="{9C7C2188-90C9-4DE2-9CC5-BA3A554B7687}" type="slidenum">
              <a:rPr lang="sv-SE" smtClean="0"/>
              <a:t>3</a:t>
            </a:fld>
            <a:endParaRPr lang="sv-SE"/>
          </a:p>
        </p:txBody>
      </p:sp>
    </p:spTree>
    <p:extLst>
      <p:ext uri="{BB962C8B-B14F-4D97-AF65-F5344CB8AC3E}">
        <p14:creationId xmlns:p14="http://schemas.microsoft.com/office/powerpoint/2010/main" val="1372842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a:buNone/>
            </a:pPr>
            <a:r>
              <a:rPr lang="sv-SE" dirty="0"/>
              <a:t>Mittuniversitetet i siffror</a:t>
            </a:r>
          </a:p>
          <a:p>
            <a:pPr marL="0" indent="0">
              <a:buFont typeface="Arial"/>
              <a:buNone/>
            </a:pPr>
            <a:endParaRPr lang="sv-SE" dirty="0"/>
          </a:p>
          <a:p>
            <a:pPr marL="171450" indent="-171450">
              <a:buFont typeface="Arial"/>
              <a:buChar char="•"/>
            </a:pPr>
            <a:r>
              <a:rPr lang="sv-SE" dirty="0"/>
              <a:t>Antal studenter är baserat</a:t>
            </a:r>
            <a:r>
              <a:rPr lang="sv-SE" baseline="0" dirty="0"/>
              <a:t> kalenderåret 2024, och räknar in såväl anslagsrundande som icke anslagsrundande studenter, avrundad siffra </a:t>
            </a:r>
          </a:p>
          <a:p>
            <a:pPr marL="171450" indent="-171450">
              <a:buFont typeface="Arial"/>
              <a:buChar char="•"/>
            </a:pPr>
            <a:r>
              <a:rPr lang="sv-SE" baseline="0" dirty="0"/>
              <a:t>60 grundutbildningsprogram (2025)</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sv-SE" baseline="0" dirty="0"/>
              <a:t>40 magister/master (2025)</a:t>
            </a:r>
          </a:p>
          <a:p>
            <a:pPr marL="171450" indent="-171450">
              <a:buFont typeface="Arial"/>
              <a:buChar char="•"/>
            </a:pPr>
            <a:r>
              <a:rPr lang="sv-SE" b="0" dirty="0">
                <a:solidFill>
                  <a:srgbClr val="FF0000"/>
                </a:solidFill>
              </a:rPr>
              <a:t>Antalet anställda är baserat på antalet individer </a:t>
            </a:r>
          </a:p>
          <a:p>
            <a:pPr marL="171450" indent="-171450">
              <a:buFont typeface="Arial"/>
              <a:buChar char="•"/>
            </a:pPr>
            <a:r>
              <a:rPr lang="sv-SE" dirty="0"/>
              <a:t>125 anställda professorer (individer) 2024</a:t>
            </a:r>
          </a:p>
          <a:p>
            <a:pPr marL="171450" indent="-171450">
              <a:buFont typeface="Arial"/>
              <a:buChar char="•"/>
            </a:pPr>
            <a:r>
              <a:rPr lang="sv-SE" b="0" dirty="0">
                <a:solidFill>
                  <a:srgbClr val="000000"/>
                </a:solidFill>
              </a:rPr>
              <a:t>Omsättning 1,25 miljard SEK 2022</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5</a:t>
            </a:fld>
            <a:endParaRPr lang="sv-SE"/>
          </a:p>
        </p:txBody>
      </p:sp>
    </p:spTree>
    <p:extLst>
      <p:ext uri="{BB962C8B-B14F-4D97-AF65-F5344CB8AC3E}">
        <p14:creationId xmlns:p14="http://schemas.microsoft.com/office/powerpoint/2010/main" val="4097278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6</a:t>
            </a:fld>
            <a:endParaRPr lang="sv-SE"/>
          </a:p>
        </p:txBody>
      </p:sp>
    </p:spTree>
    <p:extLst>
      <p:ext uri="{BB962C8B-B14F-4D97-AF65-F5344CB8AC3E}">
        <p14:creationId xmlns:p14="http://schemas.microsoft.com/office/powerpoint/2010/main" val="184533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b="0" kern="1200" dirty="0">
                <a:solidFill>
                  <a:schemeClr val="tx1"/>
                </a:solidFill>
                <a:effectLst/>
                <a:latin typeface="+mn-lt"/>
                <a:ea typeface="+mn-ea"/>
                <a:cs typeface="+mn-cs"/>
              </a:rPr>
              <a:t>Mittuniversitetet har egna bibliotek i Sundsvall och </a:t>
            </a:r>
            <a:r>
              <a:rPr lang="sv-SE" sz="1200" b="0" kern="1200" dirty="0" err="1">
                <a:solidFill>
                  <a:schemeClr val="tx1"/>
                </a:solidFill>
                <a:effectLst/>
                <a:latin typeface="+mn-lt"/>
                <a:ea typeface="+mn-ea"/>
                <a:cs typeface="+mn-cs"/>
              </a:rPr>
              <a:t>Östersund</a:t>
            </a:r>
            <a:r>
              <a:rPr lang="sv-SE" sz="1200" b="0" kern="1200" dirty="0">
                <a:solidFill>
                  <a:schemeClr val="tx1"/>
                </a:solidFill>
                <a:effectLst/>
                <a:latin typeface="+mn-lt"/>
                <a:ea typeface="+mn-ea"/>
                <a:cs typeface="+mn-cs"/>
              </a:rPr>
              <a:t>. Universitetets bibliotek erbjuder service till studenter, </a:t>
            </a:r>
            <a:r>
              <a:rPr lang="sv-SE" sz="1200" b="0" kern="1200" dirty="0" err="1">
                <a:solidFill>
                  <a:schemeClr val="tx1"/>
                </a:solidFill>
                <a:effectLst/>
                <a:latin typeface="+mn-lt"/>
                <a:ea typeface="+mn-ea"/>
                <a:cs typeface="+mn-cs"/>
              </a:rPr>
              <a:t>anställda</a:t>
            </a:r>
            <a:r>
              <a:rPr lang="sv-SE" sz="1200" b="0" kern="1200" dirty="0">
                <a:solidFill>
                  <a:schemeClr val="tx1"/>
                </a:solidFill>
                <a:effectLst/>
                <a:latin typeface="+mn-lt"/>
                <a:ea typeface="+mn-ea"/>
                <a:cs typeface="+mn-cs"/>
              </a:rPr>
              <a:t> och </a:t>
            </a:r>
            <a:r>
              <a:rPr lang="sv-SE" sz="1200" b="0" kern="1200" dirty="0" err="1">
                <a:solidFill>
                  <a:schemeClr val="tx1"/>
                </a:solidFill>
                <a:effectLst/>
                <a:latin typeface="+mn-lt"/>
                <a:ea typeface="+mn-ea"/>
                <a:cs typeface="+mn-cs"/>
              </a:rPr>
              <a:t>allmänhet</a:t>
            </a:r>
            <a:r>
              <a:rPr lang="sv-SE" sz="1200" b="0" kern="1200" dirty="0">
                <a:solidFill>
                  <a:schemeClr val="tx1"/>
                </a:solidFill>
                <a:effectLst/>
                <a:latin typeface="+mn-lt"/>
                <a:ea typeface="+mn-ea"/>
                <a:cs typeface="+mn-cs"/>
              </a:rPr>
              <a:t>. </a:t>
            </a:r>
          </a:p>
          <a:p>
            <a:endPar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endParaRPr>
          </a:p>
          <a:p>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Forskarstödet vid universitetsbiblioteket hjälper till att publicera forskningspublikationer i </a:t>
            </a:r>
            <a:r>
              <a:rPr lang="sv-SE" sz="1800" kern="0" dirty="0" err="1">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DiVA</a:t>
            </a:r>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Våra bibliotekarier och skrivhandledare undervisar studenter i informationssökning och akademiskt skrivande. Utöver det hjälper  våra bibliotekarier via tjänsten </a:t>
            </a:r>
            <a:r>
              <a:rPr lang="sv-SE" sz="1800" kern="0" dirty="0">
                <a:solidFill>
                  <a:srgbClr val="404040"/>
                </a:solidFill>
                <a:effectLst/>
                <a:latin typeface="Lato Italic"/>
                <a:ea typeface="Times New Roman" panose="02020603050405020304" pitchFamily="18" charset="0"/>
                <a:cs typeface="Times New Roman" panose="02020603050405020304" pitchFamily="18" charset="0"/>
              </a:rPr>
              <a:t>Boka bibliotekarie</a:t>
            </a:r>
            <a:r>
              <a:rPr lang="sv-SE" sz="1800" kern="0" dirty="0">
                <a:solidFill>
                  <a:srgbClr val="404040"/>
                </a:solidFill>
                <a:effectLst/>
                <a:latin typeface="Lato" panose="020F0502020204030203" pitchFamily="34" charset="0"/>
                <a:ea typeface="Times New Roman" panose="02020603050405020304" pitchFamily="18" charset="0"/>
                <a:cs typeface="Times New Roman" panose="02020603050405020304" pitchFamily="18" charset="0"/>
              </a:rPr>
              <a:t>  studenter och forskare med individuell handledning i informationssökning. På våra två campusbibliotek finns 608 studieplatser! </a:t>
            </a:r>
            <a:endParaRPr lang="sv-S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v-SE" dirty="0"/>
              <a:t>UB:s uppdrag är att erbjuda bibliotekstjänster och lärandestöd. Lärandestödet innefattar tillgängliggörande av litteratur, att stödja informationskompetens i utbildningen och erbjuda en inspirerande studiemiljö för studenter. </a:t>
            </a:r>
            <a:r>
              <a:rPr lang="sv-SE" sz="1200" kern="1200" dirty="0">
                <a:solidFill>
                  <a:schemeClr val="tx1"/>
                </a:solidFill>
                <a:effectLst/>
                <a:latin typeface="+mn-lt"/>
                <a:ea typeface="+mn-ea"/>
                <a:cs typeface="+mn-cs"/>
              </a:rPr>
              <a:t>Med studentstöd avses central studievägledning, pedagogiskt stöd till studenter med varaktig funktionsnedsättning samt studenthälsa. </a:t>
            </a:r>
            <a:r>
              <a:rPr lang="sv-SE" sz="1200" b="0" i="0" kern="1200" dirty="0">
                <a:solidFill>
                  <a:schemeClr val="tx1"/>
                </a:solidFill>
                <a:effectLst/>
                <a:latin typeface="+mn-lt"/>
                <a:ea typeface="+mn-ea"/>
                <a:cs typeface="+mn-cs"/>
              </a:rPr>
              <a:t>Till detta kommer en växande publiceringsstödsverksamhet som riktar sig mot forskare. Biblioteket har också funktionen av ett arbetsplatsbibliotek för samtliga anställda vid lärosätet </a:t>
            </a:r>
            <a:r>
              <a:rPr lang="sv-SE" sz="1200" kern="1200" dirty="0">
                <a:solidFill>
                  <a:schemeClr val="tx1"/>
                </a:solidFill>
                <a:effectLst/>
                <a:latin typeface="+mn-lt"/>
                <a:ea typeface="+mn-ea"/>
                <a:cs typeface="+mn-cs"/>
              </a:rPr>
              <a:t>och är även </a:t>
            </a:r>
            <a:r>
              <a:rPr lang="sv-SE" sz="1200" b="0" i="0" kern="1200" dirty="0">
                <a:solidFill>
                  <a:schemeClr val="tx1"/>
                </a:solidFill>
                <a:effectLst/>
                <a:latin typeface="+mn-lt"/>
                <a:ea typeface="+mn-ea"/>
                <a:cs typeface="+mn-cs"/>
              </a:rPr>
              <a:t>öppet för allmänheten.</a:t>
            </a:r>
          </a:p>
          <a:p>
            <a:pPr marL="0" marR="0" indent="0" algn="l" defTabSz="4572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7</a:t>
            </a:fld>
            <a:endParaRPr lang="sv-SE"/>
          </a:p>
        </p:txBody>
      </p:sp>
    </p:spTree>
    <p:extLst>
      <p:ext uri="{BB962C8B-B14F-4D97-AF65-F5344CB8AC3E}">
        <p14:creationId xmlns:p14="http://schemas.microsoft.com/office/powerpoint/2010/main" val="80748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Mittuniversitetets organisation</a:t>
            </a: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8</a:t>
            </a:fld>
            <a:endParaRPr lang="sv-SE"/>
          </a:p>
        </p:txBody>
      </p:sp>
    </p:spTree>
    <p:extLst>
      <p:ext uri="{BB962C8B-B14F-4D97-AF65-F5344CB8AC3E}">
        <p14:creationId xmlns:p14="http://schemas.microsoft.com/office/powerpoint/2010/main" val="1666544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latin typeface="+mj-lt"/>
                <a:ea typeface="MS PGothic" charset="0"/>
              </a:rPr>
              <a:t>Mittuniversitetets styrelse beslutade 2018 om en strategi för perioden 2019-2023.</a:t>
            </a:r>
            <a:r>
              <a:rPr lang="sv-SE" baseline="0" dirty="0">
                <a:latin typeface="+mj-lt"/>
                <a:ea typeface="MS PGothic"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latin typeface="+mj-lt"/>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dirty="0">
                <a:latin typeface="+mj-lt"/>
                <a:ea typeface="MS PGothic" charset="0"/>
              </a:rPr>
              <a:t>Strategin </a:t>
            </a:r>
            <a:r>
              <a:rPr lang="sv-SE" dirty="0"/>
              <a:t>ger verksamheten förutsättningar att planera och genomföra aktiviteter som bidrar till gemensamma mål. </a:t>
            </a:r>
            <a:br>
              <a:rPr lang="sv-SE" dirty="0"/>
            </a:br>
            <a:r>
              <a:rPr lang="sv-SE" dirty="0"/>
              <a:t>Fyra övergripande begrepp har identifierats vilka beskriver vad Mittuniversitetet vill förstärka och vilka effekter vi vill uppnå.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Hållbar utveckling – det vi gör ska fungera inte bara idag utan också i framtiden. Våra utbildningar och vår forskning ska konsekvent orienteras mot att bygga ett resurssnålt, jämlikt, jämställt och hållbart samhälle. Vi ska aktivt och synligt bidra till FN:s globala mål, för att på så vis också bidra till en bättre framtid. Vi ska stärka hållbarhetskulturen bland Mittuniversitets personal och studenter.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Relevans – våra utbildningar och vår forskning ska vara efterfrågade därför att de tar sin naturliga utgångspunkt i samhällsprocesser. Vi ska arbeta interdisciplinärt och med omvärldsanknytning där vi ser vår omgivning som en resurs. Vi ska dra nytta av och bidra till utvecklingen i vår omgivning, såväl i offentlig sektor som i näringsliv och det civila samhället.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Kvalitet – allt vi gör ska genomsyras av höga ambitioner och erkänd kvalitet med kunskapsutveckling som ledstjärna, vilken form den än må ta.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 Attraktivitet – vi ska vara ett lärosäte som märks och syns. Vår ungdom, våra ambitioner och vår flexibilitet är vår styrka. Vi ska vidga oss och stärka våra nätverk och samarbeten, och vår rekrytering ska ännu tydligare riktas mot internationella sammanhang.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latin typeface="+mj-lt"/>
              <a:ea typeface="MS PGothic" charset="0"/>
            </a:endParaRPr>
          </a:p>
          <a:p>
            <a:endParaRPr lang="sv-SE" dirty="0"/>
          </a:p>
        </p:txBody>
      </p:sp>
      <p:sp>
        <p:nvSpPr>
          <p:cNvPr id="4" name="Platshållare för bildnummer 3"/>
          <p:cNvSpPr>
            <a:spLocks noGrp="1"/>
          </p:cNvSpPr>
          <p:nvPr>
            <p:ph type="sldNum" sz="quarter" idx="10"/>
          </p:nvPr>
        </p:nvSpPr>
        <p:spPr/>
        <p:txBody>
          <a:bodyPr/>
          <a:lstStyle/>
          <a:p>
            <a:fld id="{9C7C2188-90C9-4DE2-9CC5-BA3A554B7687}" type="slidenum">
              <a:rPr lang="sv-SE" smtClean="0"/>
              <a:t>9</a:t>
            </a:fld>
            <a:endParaRPr lang="sv-SE"/>
          </a:p>
        </p:txBody>
      </p:sp>
    </p:spTree>
    <p:extLst>
      <p:ext uri="{BB962C8B-B14F-4D97-AF65-F5344CB8AC3E}">
        <p14:creationId xmlns:p14="http://schemas.microsoft.com/office/powerpoint/2010/main" val="61679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 10–11 </a:t>
            </a:r>
            <a:r>
              <a:rPr lang="sv-SE" sz="1200" b="0" i="0" u="none" strike="noStrike" kern="1200" dirty="0">
                <a:solidFill>
                  <a:schemeClr val="tx1"/>
                </a:solidFill>
                <a:effectLst/>
                <a:latin typeface="+mn-lt"/>
                <a:ea typeface="+mn-ea"/>
                <a:cs typeface="+mn-cs"/>
              </a:rPr>
              <a:t>är förstoring av vision respektive mål som presenteras i bild 9.</a:t>
            </a:r>
            <a:endParaRPr lang="sv-SE" dirty="0"/>
          </a:p>
        </p:txBody>
      </p:sp>
      <p:sp>
        <p:nvSpPr>
          <p:cNvPr id="4" name="Platshållare för bildnummer 3"/>
          <p:cNvSpPr>
            <a:spLocks noGrp="1"/>
          </p:cNvSpPr>
          <p:nvPr>
            <p:ph type="sldNum" sz="quarter" idx="5"/>
          </p:nvPr>
        </p:nvSpPr>
        <p:spPr/>
        <p:txBody>
          <a:bodyPr/>
          <a:lstStyle/>
          <a:p>
            <a:fld id="{9C7C2188-90C9-4DE2-9CC5-BA3A554B7687}" type="slidenum">
              <a:rPr lang="sv-SE" smtClean="0"/>
              <a:t>10</a:t>
            </a:fld>
            <a:endParaRPr lang="sv-SE"/>
          </a:p>
        </p:txBody>
      </p:sp>
    </p:spTree>
    <p:extLst>
      <p:ext uri="{BB962C8B-B14F-4D97-AF65-F5344CB8AC3E}">
        <p14:creationId xmlns:p14="http://schemas.microsoft.com/office/powerpoint/2010/main" val="58676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2199" y="1360800"/>
            <a:ext cx="9831600" cy="691957"/>
          </a:xfrm>
        </p:spPr>
        <p:txBody>
          <a:bodyPr anchor="t">
            <a:noAutofit/>
          </a:bodyPr>
          <a:lstStyle>
            <a:lvl1pPr algn="l">
              <a:lnSpc>
                <a:spcPct val="100000"/>
              </a:lnSpc>
              <a:defRPr sz="3800" b="1" baseline="0">
                <a:solidFill>
                  <a:schemeClr val="accent1"/>
                </a:solidFill>
              </a:defRPr>
            </a:lvl1pPr>
          </a:lstStyle>
          <a:p>
            <a:r>
              <a:rPr lang="sv-SE" dirty="0"/>
              <a:t>Stor rubrik</a:t>
            </a:r>
          </a:p>
        </p:txBody>
      </p:sp>
      <p:sp>
        <p:nvSpPr>
          <p:cNvPr id="3" name="Underrubrik 2"/>
          <p:cNvSpPr>
            <a:spLocks noGrp="1"/>
          </p:cNvSpPr>
          <p:nvPr>
            <p:ph type="subTitle" idx="1" hasCustomPrompt="1"/>
          </p:nvPr>
        </p:nvSpPr>
        <p:spPr>
          <a:xfrm>
            <a:off x="1522199" y="2208554"/>
            <a:ext cx="9831601" cy="788400"/>
          </a:xfrm>
        </p:spPr>
        <p:txBody>
          <a:bodyPr>
            <a:noAutofit/>
          </a:bodyPr>
          <a:lstStyle>
            <a:lvl1pPr marL="0" indent="0" algn="l">
              <a:lnSpc>
                <a:spcPct val="100000"/>
              </a:lnSpc>
              <a:buNone/>
              <a:defRPr sz="22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2025-10-07</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13" name="Platshållare för bild 12"/>
          <p:cNvSpPr>
            <a:spLocks noGrp="1"/>
          </p:cNvSpPr>
          <p:nvPr>
            <p:ph type="pic" sz="quarter" idx="14"/>
          </p:nvPr>
        </p:nvSpPr>
        <p:spPr>
          <a:xfrm>
            <a:off x="6174000" y="2241462"/>
            <a:ext cx="5180400" cy="3942000"/>
          </a:xfrm>
        </p:spPr>
        <p:txBody>
          <a:bodyPr/>
          <a:lstStyle/>
          <a:p>
            <a:r>
              <a:rPr lang="sv-SE"/>
              <a:t>Klicka på ikonen för att lägga till en bild</a:t>
            </a:r>
          </a:p>
        </p:txBody>
      </p:sp>
      <p:sp>
        <p:nvSpPr>
          <p:cNvPr id="8" name="Platshållare för bild 12"/>
          <p:cNvSpPr>
            <a:spLocks noGrp="1"/>
          </p:cNvSpPr>
          <p:nvPr>
            <p:ph type="pic" sz="quarter" idx="15"/>
          </p:nvPr>
        </p:nvSpPr>
        <p:spPr>
          <a:xfrm>
            <a:off x="838800" y="2235600"/>
            <a:ext cx="5180400" cy="3942000"/>
          </a:xfrm>
        </p:spPr>
        <p:txBody>
          <a:bodyPr/>
          <a:lstStyle/>
          <a:p>
            <a:r>
              <a:rPr lang="sv-SE"/>
              <a:t>Klicka på ikonen för att lägga till en bild</a:t>
            </a:r>
            <a:endParaRPr lang="sv-SE" dirty="0"/>
          </a:p>
        </p:txBody>
      </p:sp>
      <p:sp>
        <p:nvSpPr>
          <p:cNvPr id="4" name="Platshållare för sidfot 3"/>
          <p:cNvSpPr>
            <a:spLocks noGrp="1"/>
          </p:cNvSpPr>
          <p:nvPr>
            <p:ph type="ftr" sz="quarter" idx="17"/>
          </p:nvPr>
        </p:nvSpPr>
        <p:spPr/>
        <p:txBody>
          <a:bodyPr/>
          <a:lstStyle/>
          <a:p>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2025-10-07</a:t>
            </a:fld>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14999" cy="574296"/>
          </a:xfrm>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838800" y="2235600"/>
            <a:ext cx="5157787"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8800" y="3180015"/>
            <a:ext cx="5158800" cy="30096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174000" y="2235599"/>
            <a:ext cx="515880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4000" y="3180014"/>
            <a:ext cx="5158800" cy="30096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2025-10-07</a:t>
            </a:fld>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838800" y="1540800"/>
            <a:ext cx="10528878" cy="736844"/>
          </a:xfrm>
        </p:spPr>
        <p:txBody>
          <a:bodyPr/>
          <a:lstStyle/>
          <a:p>
            <a:r>
              <a:rPr lang="sv-SE"/>
              <a:t>Klicka här för att ändra mall för rubrikformat</a:t>
            </a:r>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2025-10-07</a:t>
            </a:fld>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9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1524000" y="1360799"/>
            <a:ext cx="9829801" cy="691200"/>
          </a:xfrm>
        </p:spPr>
        <p:txBody>
          <a:bodyPr>
            <a:noAutofit/>
          </a:bodyPr>
          <a:lstStyle>
            <a:lvl1pPr>
              <a:lnSpc>
                <a:spcPct val="100000"/>
              </a:lnSpc>
              <a:defRPr sz="3800"/>
            </a:lvl1pPr>
          </a:lstStyle>
          <a:p>
            <a:r>
              <a:rPr lang="sv-SE" dirty="0"/>
              <a:t>Stor rubrik </a:t>
            </a:r>
          </a:p>
        </p:txBody>
      </p:sp>
      <p:sp>
        <p:nvSpPr>
          <p:cNvPr id="6" name="Underrubrik 2"/>
          <p:cNvSpPr>
            <a:spLocks noGrp="1"/>
          </p:cNvSpPr>
          <p:nvPr>
            <p:ph type="subTitle" idx="1" hasCustomPrompt="1"/>
          </p:nvPr>
        </p:nvSpPr>
        <p:spPr>
          <a:xfrm>
            <a:off x="1524000" y="2208554"/>
            <a:ext cx="9829800"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9" name="Platshållare för bild 8"/>
          <p:cNvSpPr>
            <a:spLocks noGrp="1"/>
          </p:cNvSpPr>
          <p:nvPr>
            <p:ph type="pic" sz="quarter" idx="13"/>
          </p:nvPr>
        </p:nvSpPr>
        <p:spPr>
          <a:xfrm>
            <a:off x="0" y="3438000"/>
            <a:ext cx="12192000" cy="3420000"/>
          </a:xfrm>
        </p:spPr>
        <p:txBody>
          <a:bodyPr/>
          <a:lstStyle/>
          <a:p>
            <a:r>
              <a:rPr lang="sv-SE"/>
              <a:t>Klicka på ikonen för att lägga till en bild</a:t>
            </a:r>
            <a:endParaRPr lang="sv-SE" dirty="0"/>
          </a:p>
        </p:txBody>
      </p:sp>
      <p:pic>
        <p:nvPicPr>
          <p:cNvPr id="10" name="107192D2-3778-4ECE-8BEC-1F42874D3F29" descr="Logotyp Mittuniversitetet.">
            <a:extLst>
              <a:ext uri="{FF2B5EF4-FFF2-40B4-BE49-F238E27FC236}">
                <a16:creationId xmlns:a16="http://schemas.microsoft.com/office/drawing/2014/main" id="{F153BBE9-5AB6-41B8-B5C1-4E7AC01B724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080000"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522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524001" y="1359581"/>
            <a:ext cx="9829800" cy="691957"/>
          </a:xfrm>
        </p:spPr>
        <p:txBody>
          <a:bodyPr anchor="t">
            <a:noAutofit/>
          </a:bodyPr>
          <a:lstStyle>
            <a:lvl1pPr algn="l">
              <a:lnSpc>
                <a:spcPct val="100000"/>
              </a:lnSpc>
              <a:defRPr sz="3800" b="1" baseline="0">
                <a:solidFill>
                  <a:schemeClr val="tx1"/>
                </a:solidFill>
              </a:defRPr>
            </a:lvl1pPr>
          </a:lstStyle>
          <a:p>
            <a:r>
              <a:rPr lang="sv-SE" dirty="0"/>
              <a:t>Stor rubrik</a:t>
            </a:r>
          </a:p>
        </p:txBody>
      </p:sp>
      <p:sp>
        <p:nvSpPr>
          <p:cNvPr id="6" name="Underrubrik 2"/>
          <p:cNvSpPr>
            <a:spLocks noGrp="1"/>
          </p:cNvSpPr>
          <p:nvPr>
            <p:ph type="subTitle" idx="1" hasCustomPrompt="1"/>
          </p:nvPr>
        </p:nvSpPr>
        <p:spPr>
          <a:xfrm>
            <a:off x="1524001" y="2208554"/>
            <a:ext cx="9829799"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Rektangel 3">
            <a:extLst>
              <a:ext uri="{C183D7F6-B498-43B3-948B-1728B52AA6E4}">
                <adec:decorative xmlns:adec="http://schemas.microsoft.com/office/drawing/2017/decorative" val="1"/>
              </a:ext>
            </a:extLst>
          </p:cNvPr>
          <p:cNvSpPr/>
          <p:nvPr userDrawn="1"/>
        </p:nvSpPr>
        <p:spPr>
          <a:xfrm>
            <a:off x="0" y="3474720"/>
            <a:ext cx="12192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38907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0800"/>
            <a:ext cx="10550525" cy="652145"/>
          </a:xfrm>
        </p:spPr>
        <p:txBody>
          <a:bodyPr/>
          <a:lstStyle>
            <a:lvl1pPr>
              <a:defRPr/>
            </a:lvl1pPr>
          </a:lstStyle>
          <a:p>
            <a:r>
              <a:rPr lang="sv-SE" dirty="0"/>
              <a:t>Mindre rubrik</a:t>
            </a:r>
          </a:p>
        </p:txBody>
      </p:sp>
      <p:sp>
        <p:nvSpPr>
          <p:cNvPr id="3" name="Platshållare för innehåll 2"/>
          <p:cNvSpPr>
            <a:spLocks noGrp="1"/>
          </p:cNvSpPr>
          <p:nvPr>
            <p:ph idx="1"/>
          </p:nvPr>
        </p:nvSpPr>
        <p:spPr>
          <a:xfrm>
            <a:off x="838800" y="2237129"/>
            <a:ext cx="10550525" cy="3836963"/>
          </a:xfrm>
        </p:spPr>
        <p:txBody>
          <a:bodyPr/>
          <a:lstStyle>
            <a:lvl1pPr>
              <a:lnSpc>
                <a:spcPct val="100000"/>
              </a:lnSpc>
              <a:spcBef>
                <a:spcPts val="1500"/>
              </a:spcBef>
              <a:spcAft>
                <a:spcPts val="0"/>
              </a:spcAft>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2025-10-07</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0400"/>
            <a:ext cx="9831600" cy="1117846"/>
          </a:xfrm>
        </p:spPr>
        <p:txBody>
          <a:bodyPr anchor="t">
            <a:noAutofit/>
          </a:bodyPr>
          <a:lstStyle>
            <a:lvl1pPr>
              <a:lnSpc>
                <a:spcPct val="100000"/>
              </a:lnSpc>
              <a:defRPr sz="3800"/>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2800" y="4589464"/>
            <a:ext cx="9831600" cy="11079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2025-10-07</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7" name="Rektangel 6">
            <a:extLst>
              <a:ext uri="{C183D7F6-B498-43B3-948B-1728B52AA6E4}">
                <adec:decorative xmlns:adec="http://schemas.microsoft.com/office/drawing/2017/decorative" val="1"/>
              </a:ext>
            </a:extLst>
          </p:cNvPr>
          <p:cNvSpPr/>
          <p:nvPr userDrawn="1"/>
        </p:nvSpPr>
        <p:spPr>
          <a:xfrm>
            <a:off x="0" y="2358000"/>
            <a:ext cx="12192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1522800" y="3021178"/>
            <a:ext cx="9831600" cy="1382378"/>
          </a:xfrm>
        </p:spPr>
        <p:txBody>
          <a:bodyPr anchor="t">
            <a:normAutofit/>
          </a:bodyPr>
          <a:lstStyle>
            <a:lvl1pPr>
              <a:defRPr sz="3800">
                <a:solidFill>
                  <a:schemeClr val="bg1"/>
                </a:solidFill>
              </a:defRPr>
            </a:lvl1pPr>
          </a:lstStyle>
          <a:p>
            <a:r>
              <a:rPr lang="sv-SE" dirty="0"/>
              <a:t>Avsnittsrubrik</a:t>
            </a:r>
          </a:p>
        </p:txBody>
      </p:sp>
    </p:spTree>
    <p:extLst>
      <p:ext uri="{BB962C8B-B14F-4D97-AF65-F5344CB8AC3E}">
        <p14:creationId xmlns:p14="http://schemas.microsoft.com/office/powerpoint/2010/main" val="287335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08"/>
            <a:ext cx="51804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74000" y="2235600"/>
            <a:ext cx="5180400" cy="394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2025-10-07</a:t>
            </a:fld>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3" name="Platshållare för innehåll 2"/>
          <p:cNvSpPr>
            <a:spLocks noGrp="1"/>
          </p:cNvSpPr>
          <p:nvPr>
            <p:ph sz="half" idx="1"/>
          </p:nvPr>
        </p:nvSpPr>
        <p:spPr>
          <a:xfrm>
            <a:off x="838800" y="2234708"/>
            <a:ext cx="5180400" cy="39422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6174000" y="2234963"/>
            <a:ext cx="5180400" cy="3942000"/>
          </a:xfrm>
        </p:spPr>
        <p:txBody>
          <a:bodyPr/>
          <a:lstStyle/>
          <a:p>
            <a:r>
              <a:rPr lang="sv-SE"/>
              <a:t>Klicka på ikonen för att lägga till ett diagram</a:t>
            </a:r>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2025-10-07</a:t>
            </a:fld>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838800" y="1542415"/>
            <a:ext cx="10514999" cy="652145"/>
          </a:xfrm>
        </p:spPr>
        <p:txBody>
          <a:bodyPr/>
          <a:lstStyle>
            <a:lvl1pPr>
              <a:defRPr/>
            </a:lvl1pPr>
          </a:lstStyle>
          <a:p>
            <a:r>
              <a:rPr lang="sv-SE" dirty="0"/>
              <a:t>Mindre rubrik</a:t>
            </a:r>
          </a:p>
        </p:txBody>
      </p:sp>
      <p:sp>
        <p:nvSpPr>
          <p:cNvPr id="11" name="Platshållare för text 10"/>
          <p:cNvSpPr>
            <a:spLocks noGrp="1"/>
          </p:cNvSpPr>
          <p:nvPr>
            <p:ph type="body" sz="quarter" idx="13" hasCustomPrompt="1"/>
          </p:nvPr>
        </p:nvSpPr>
        <p:spPr>
          <a:xfrm>
            <a:off x="838800" y="2235599"/>
            <a:ext cx="5180400" cy="3942000"/>
          </a:xfrm>
        </p:spPr>
        <p:txBody>
          <a:bodyPr/>
          <a:lstStyle>
            <a:lvl1pPr marL="0" indent="0">
              <a:buNone/>
              <a:defRPr/>
            </a:lvl1pPr>
          </a:lstStyle>
          <a:p>
            <a:pPr lvl="0"/>
            <a:r>
              <a:rPr lang="sv-SE" dirty="0"/>
              <a:t>Bildtext</a:t>
            </a:r>
          </a:p>
        </p:txBody>
      </p:sp>
      <p:sp>
        <p:nvSpPr>
          <p:cNvPr id="13" name="Platshållare för bild 12"/>
          <p:cNvSpPr>
            <a:spLocks noGrp="1"/>
          </p:cNvSpPr>
          <p:nvPr>
            <p:ph type="pic" sz="quarter" idx="14"/>
          </p:nvPr>
        </p:nvSpPr>
        <p:spPr>
          <a:xfrm>
            <a:off x="6173999" y="2235599"/>
            <a:ext cx="5180400" cy="3942000"/>
          </a:xfrm>
        </p:spPr>
        <p:txBody>
          <a:bodyPr/>
          <a:lstStyle/>
          <a:p>
            <a:r>
              <a:rPr lang="sv-SE"/>
              <a:t>Klicka på ikonen för att lägga till en bild</a:t>
            </a:r>
          </a:p>
        </p:txBody>
      </p:sp>
      <p:sp>
        <p:nvSpPr>
          <p:cNvPr id="4" name="Platshållare för sidfot 3"/>
          <p:cNvSpPr>
            <a:spLocks noGrp="1"/>
          </p:cNvSpPr>
          <p:nvPr>
            <p:ph type="ftr" sz="quarter" idx="16"/>
          </p:nvPr>
        </p:nvSpPr>
        <p:spPr/>
        <p:txBody>
          <a:bodyPr/>
          <a:lstStyle/>
          <a:p>
            <a:endParaRPr lang="sv-SE" dirty="0"/>
          </a:p>
        </p:txBody>
      </p:sp>
      <p:sp>
        <p:nvSpPr>
          <p:cNvPr id="3" name="Platshållare för datum 2"/>
          <p:cNvSpPr>
            <a:spLocks noGrp="1"/>
          </p:cNvSpPr>
          <p:nvPr>
            <p:ph type="dt" sz="half" idx="15"/>
          </p:nvPr>
        </p:nvSpPr>
        <p:spPr/>
        <p:txBody>
          <a:bodyPr/>
          <a:lstStyle/>
          <a:p>
            <a:fld id="{2D44CBEE-E6DE-47E3-981B-80C11ECF5B1C}" type="datetimeFigureOut">
              <a:rPr lang="sv-SE" smtClean="0"/>
              <a:pPr/>
              <a:t>2025-10-07</a:t>
            </a:fld>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524000" y="1542415"/>
            <a:ext cx="9829799" cy="65214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524000" y="2237129"/>
            <a:ext cx="9829800" cy="38369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textruta 7"/>
          <p:cNvSpPr txBox="1"/>
          <p:nvPr userDrawn="1"/>
        </p:nvSpPr>
        <p:spPr>
          <a:xfrm>
            <a:off x="838800" y="6356348"/>
            <a:ext cx="2743200" cy="365125"/>
          </a:xfrm>
          <a:prstGeom prst="rect">
            <a:avLst/>
          </a:prstGeom>
          <a:noFill/>
        </p:spPr>
        <p:txBody>
          <a:bodyPr wrap="square" lIns="36000" rtlCol="0" anchor="ctr" anchorCtr="0">
            <a:noAutofit/>
          </a:bodyPr>
          <a:lstStyle/>
          <a:p>
            <a:r>
              <a:rPr lang="sv-SE" sz="1200" dirty="0">
                <a:latin typeface="Arial" panose="020B0604020202020204" pitchFamily="34" charset="0"/>
                <a:cs typeface="Arial" panose="020B0604020202020204" pitchFamily="34" charset="0"/>
              </a:rPr>
              <a:t>Mittuniversitetet</a:t>
            </a:r>
          </a:p>
        </p:txBody>
      </p:sp>
      <p:sp>
        <p:nvSpPr>
          <p:cNvPr id="5" name="Platshållare för sidfot 4"/>
          <p:cNvSpPr>
            <a:spLocks noGrp="1"/>
          </p:cNvSpPr>
          <p:nvPr>
            <p:ph type="ftr" sz="quarter" idx="3"/>
          </p:nvPr>
        </p:nvSpPr>
        <p:spPr>
          <a:xfrm>
            <a:off x="4212000" y="6357600"/>
            <a:ext cx="3405553"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4" name="Platshållare för datum 3"/>
          <p:cNvSpPr>
            <a:spLocks noGrp="1"/>
          </p:cNvSpPr>
          <p:nvPr>
            <p:ph type="dt" sz="half" idx="2"/>
          </p:nvPr>
        </p:nvSpPr>
        <p:spPr>
          <a:xfrm>
            <a:off x="7704000" y="6356351"/>
            <a:ext cx="1529865"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2025-10-07</a:t>
            </a:fld>
            <a:endParaRPr lang="sv-SE" dirty="0"/>
          </a:p>
        </p:txBody>
      </p:sp>
      <p:sp>
        <p:nvSpPr>
          <p:cNvPr id="6" name="Platshållare för bildnummer 5"/>
          <p:cNvSpPr>
            <a:spLocks noGrp="1"/>
          </p:cNvSpPr>
          <p:nvPr>
            <p:ph type="sldNum" sz="quarter" idx="4"/>
          </p:nvPr>
        </p:nvSpPr>
        <p:spPr>
          <a:xfrm>
            <a:off x="9823932" y="6356350"/>
            <a:ext cx="1529867"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cxnSp>
        <p:nvCxnSpPr>
          <p:cNvPr id="9" name="Rak 8">
            <a:extLst>
              <a:ext uri="{C183D7F6-B498-43B3-948B-1728B52AA6E4}">
                <adec:decorative xmlns:adec="http://schemas.microsoft.com/office/drawing/2017/decorative" val="1"/>
              </a:ext>
            </a:extLst>
          </p:cNvPr>
          <p:cNvCxnSpPr/>
          <p:nvPr userDrawn="1"/>
        </p:nvCxnSpPr>
        <p:spPr>
          <a:xfrm>
            <a:off x="852048" y="6310166"/>
            <a:ext cx="10512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2" name="107192D2-3778-4ECE-8BEC-1F42874D3F29" descr="Logotyp Mittuniversitetet.">
            <a:extLst>
              <a:ext uri="{FF2B5EF4-FFF2-40B4-BE49-F238E27FC236}">
                <a16:creationId xmlns:a16="http://schemas.microsoft.com/office/drawing/2014/main" id="{D6D22971-6BCD-4B4A-A592-8AF1AE69B690}"/>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080000" y="360000"/>
            <a:ext cx="156508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ruta 9">
            <a:extLst>
              <a:ext uri="{FF2B5EF4-FFF2-40B4-BE49-F238E27FC236}">
                <a16:creationId xmlns:a16="http://schemas.microsoft.com/office/drawing/2014/main" id="{F1B67AD1-4A6A-3136-8302-302C2CD18945}"/>
              </a:ext>
            </a:extLst>
          </p:cNvPr>
          <p:cNvSpPr txBox="1"/>
          <p:nvPr userDrawn="1">
            <p:extLst>
              <p:ext uri="{1162E1C5-73C7-4A58-AE30-91384D911F3F}">
                <p184:classification xmlns:p184="http://schemas.microsoft.com/office/powerpoint/2018/4/main" val="hdr"/>
              </p:ext>
            </p:extLst>
          </p:nvPr>
        </p:nvSpPr>
        <p:spPr>
          <a:xfrm>
            <a:off x="63500" y="63500"/>
            <a:ext cx="1041400" cy="152400"/>
          </a:xfrm>
          <a:prstGeom prst="rect">
            <a:avLst/>
          </a:prstGeom>
        </p:spPr>
        <p:txBody>
          <a:bodyPr horzOverflow="overflow" lIns="0" tIns="0" rIns="0" bIns="0">
            <a:spAutoFit/>
          </a:bodyPr>
          <a:lstStyle/>
          <a:p>
            <a:pPr algn="l"/>
            <a:r>
              <a:rPr lang="sv-SE" sz="1000">
                <a:solidFill>
                  <a:srgbClr val="000000">
                    <a:alpha val="50000"/>
                  </a:srgbClr>
                </a:solidFill>
                <a:latin typeface="Aptos" panose="020B0004020202020204" pitchFamily="34" charset="0"/>
              </a:rPr>
              <a:t>Begränsad delning</a:t>
            </a:r>
          </a:p>
        </p:txBody>
      </p:sp>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Lst>
  <p:txStyles>
    <p:titleStyle>
      <a:lvl1pPr algn="l" defTabSz="914400"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94" userDrawn="1">
          <p15:clr>
            <a:srgbClr val="F26B43"/>
          </p15:clr>
        </p15:guide>
        <p15:guide id="4" orient="horz" pos="1480" userDrawn="1">
          <p15:clr>
            <a:srgbClr val="F26B43"/>
          </p15:clr>
        </p15:guide>
        <p15:guide id="5" pos="5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2D62A5-8D3E-4D3E-B440-A70CF75EAC45}"/>
              </a:ext>
            </a:extLst>
          </p:cNvPr>
          <p:cNvSpPr>
            <a:spLocks noGrp="1"/>
          </p:cNvSpPr>
          <p:nvPr>
            <p:ph type="title"/>
          </p:nvPr>
        </p:nvSpPr>
        <p:spPr/>
        <p:txBody>
          <a:bodyPr/>
          <a:lstStyle/>
          <a:p>
            <a:r>
              <a:rPr lang="sv-SE" dirty="0">
                <a:solidFill>
                  <a:schemeClr val="accent1"/>
                </a:solidFill>
              </a:rPr>
              <a:t>Mittuniversitetet</a:t>
            </a:r>
          </a:p>
        </p:txBody>
      </p:sp>
      <p:sp>
        <p:nvSpPr>
          <p:cNvPr id="3" name="Underrubrik 2">
            <a:extLst>
              <a:ext uri="{FF2B5EF4-FFF2-40B4-BE49-F238E27FC236}">
                <a16:creationId xmlns:a16="http://schemas.microsoft.com/office/drawing/2014/main" id="{3FA906E6-C9F3-4B3F-A340-E3F2F993B866}"/>
              </a:ext>
            </a:extLst>
          </p:cNvPr>
          <p:cNvSpPr>
            <a:spLocks noGrp="1"/>
          </p:cNvSpPr>
          <p:nvPr>
            <p:ph type="subTitle" idx="1"/>
          </p:nvPr>
        </p:nvSpPr>
        <p:spPr/>
        <p:txBody>
          <a:bodyPr/>
          <a:lstStyle/>
          <a:p>
            <a:r>
              <a:rPr lang="sv-SE" dirty="0">
                <a:solidFill>
                  <a:schemeClr val="accent1"/>
                </a:solidFill>
              </a:rPr>
              <a:t>– Ett globalt universitet med regionalt engagemang där vi forskar och utbildar för hela livet</a:t>
            </a:r>
          </a:p>
        </p:txBody>
      </p:sp>
      <p:pic>
        <p:nvPicPr>
          <p:cNvPr id="5" name="Platshållare för bild 10" descr="Fyra studenter, tre kvinnor och två män går tillsammans på campus. Det grönskar i träden, solen lyser och en av kvinnorna skrattar.">
            <a:extLst>
              <a:ext uri="{FF2B5EF4-FFF2-40B4-BE49-F238E27FC236}">
                <a16:creationId xmlns:a16="http://schemas.microsoft.com/office/drawing/2014/main" id="{341E590F-4A4B-479A-95F4-BC296E5CADCD}"/>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0083" b="20083"/>
          <a:stretch>
            <a:fillRect/>
          </a:stretch>
        </p:blipFill>
        <p:spPr>
          <a:xfrm>
            <a:off x="0" y="3438525"/>
            <a:ext cx="12192000" cy="3419475"/>
          </a:xfrm>
        </p:spPr>
      </p:pic>
    </p:spTree>
    <p:extLst>
      <p:ext uri="{BB962C8B-B14F-4D97-AF65-F5344CB8AC3E}">
        <p14:creationId xmlns:p14="http://schemas.microsoft.com/office/powerpoint/2010/main" val="2166300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484071-4E35-0647-A055-C4CBFF524322}"/>
              </a:ext>
            </a:extLst>
          </p:cNvPr>
          <p:cNvSpPr>
            <a:spLocks noGrp="1"/>
          </p:cNvSpPr>
          <p:nvPr>
            <p:ph type="title"/>
          </p:nvPr>
        </p:nvSpPr>
        <p:spPr>
          <a:xfrm>
            <a:off x="838800" y="1542415"/>
            <a:ext cx="10514999" cy="652145"/>
          </a:xfrm>
        </p:spPr>
        <p:txBody>
          <a:bodyPr/>
          <a:lstStyle/>
          <a:p>
            <a:r>
              <a:rPr lang="sv-SE" dirty="0"/>
              <a:t>Vision</a:t>
            </a:r>
          </a:p>
        </p:txBody>
      </p:sp>
      <p:sp>
        <p:nvSpPr>
          <p:cNvPr id="3" name="Platshållare för text 2">
            <a:extLst>
              <a:ext uri="{FF2B5EF4-FFF2-40B4-BE49-F238E27FC236}">
                <a16:creationId xmlns:a16="http://schemas.microsoft.com/office/drawing/2014/main" id="{23F1C557-14B9-E84D-A61E-A69308C42EC6}"/>
              </a:ext>
            </a:extLst>
          </p:cNvPr>
          <p:cNvSpPr>
            <a:spLocks noGrp="1"/>
          </p:cNvSpPr>
          <p:nvPr>
            <p:ph type="body" sz="quarter" idx="13"/>
          </p:nvPr>
        </p:nvSpPr>
        <p:spPr>
          <a:xfrm>
            <a:off x="838800" y="2235599"/>
            <a:ext cx="5180400" cy="3942000"/>
          </a:xfrm>
        </p:spPr>
        <p:txBody>
          <a:bodyPr/>
          <a:lstStyle/>
          <a:p>
            <a:r>
              <a:rPr lang="sv-SE" dirty="0"/>
              <a:t>Mittuniversitetet är ett globalt universitet med regionalt engagemang där vi forskar och utbildar för hela livet.</a:t>
            </a:r>
            <a:br>
              <a:rPr lang="sv-SE" dirty="0"/>
            </a:br>
            <a:endParaRPr lang="sv-SE" dirty="0"/>
          </a:p>
          <a:p>
            <a:r>
              <a:rPr lang="sv-SE" dirty="0"/>
              <a:t>Vårt arbete leder till stärkt attraktivitet, relevans och kvalitet samt till hållbar utveckling.</a:t>
            </a:r>
          </a:p>
        </p:txBody>
      </p:sp>
      <p:pic>
        <p:nvPicPr>
          <p:cNvPr id="13" name="Platshållare för bild 5" descr="Fyra glada människor utomhus. En leende man med solglasögon, en kvinna som skrattar och ytterligare två leende kvinnor i bakgrunden.">
            <a:extLst>
              <a:ext uri="{FF2B5EF4-FFF2-40B4-BE49-F238E27FC236}">
                <a16:creationId xmlns:a16="http://schemas.microsoft.com/office/drawing/2014/main" id="{9006649D-1E72-4B8D-9505-79B0FD6CD3DD}"/>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16176" b="16176"/>
          <a:stretch>
            <a:fillRect/>
          </a:stretch>
        </p:blipFill>
        <p:spPr>
          <a:xfrm>
            <a:off x="6370412" y="1330504"/>
            <a:ext cx="4844688" cy="4819973"/>
          </a:xfrm>
        </p:spPr>
      </p:pic>
    </p:spTree>
    <p:extLst>
      <p:ext uri="{BB962C8B-B14F-4D97-AF65-F5344CB8AC3E}">
        <p14:creationId xmlns:p14="http://schemas.microsoft.com/office/powerpoint/2010/main" val="397618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AF00E2-8C4B-4D4A-A7F4-A80E1E0F445E}"/>
              </a:ext>
            </a:extLst>
          </p:cNvPr>
          <p:cNvSpPr>
            <a:spLocks noGrp="1"/>
          </p:cNvSpPr>
          <p:nvPr>
            <p:ph type="title"/>
          </p:nvPr>
        </p:nvSpPr>
        <p:spPr>
          <a:xfrm>
            <a:off x="838800" y="1542415"/>
            <a:ext cx="10514999" cy="652145"/>
          </a:xfrm>
        </p:spPr>
        <p:txBody>
          <a:bodyPr/>
          <a:lstStyle/>
          <a:p>
            <a:r>
              <a:rPr lang="sv-SE" dirty="0"/>
              <a:t>Övergripande mål</a:t>
            </a:r>
          </a:p>
        </p:txBody>
      </p:sp>
      <p:sp>
        <p:nvSpPr>
          <p:cNvPr id="3" name="Platshållare för text 2">
            <a:extLst>
              <a:ext uri="{FF2B5EF4-FFF2-40B4-BE49-F238E27FC236}">
                <a16:creationId xmlns:a16="http://schemas.microsoft.com/office/drawing/2014/main" id="{18569CAA-7E3B-0841-9B48-8F746E49821E}"/>
              </a:ext>
            </a:extLst>
          </p:cNvPr>
          <p:cNvSpPr>
            <a:spLocks noGrp="1"/>
          </p:cNvSpPr>
          <p:nvPr>
            <p:ph type="body" sz="quarter" idx="13"/>
          </p:nvPr>
        </p:nvSpPr>
        <p:spPr>
          <a:xfrm>
            <a:off x="838200" y="2235200"/>
            <a:ext cx="6972300" cy="3941763"/>
          </a:xfrm>
        </p:spPr>
        <p:txBody>
          <a:bodyPr/>
          <a:lstStyle/>
          <a:p>
            <a:pPr marL="342900" indent="-342900">
              <a:buFont typeface="Arial" panose="020B0604020202020204" pitchFamily="34" charset="0"/>
              <a:buChar char="•"/>
            </a:pPr>
            <a:r>
              <a:rPr lang="sv-SE" dirty="0"/>
              <a:t>Våra akademiska miljöer är starka och tar sig an </a:t>
            </a:r>
            <a:br>
              <a:rPr lang="sv-SE" dirty="0"/>
            </a:br>
            <a:r>
              <a:rPr lang="sv-SE" dirty="0"/>
              <a:t>globala utmaningar</a:t>
            </a:r>
          </a:p>
          <a:p>
            <a:pPr marL="342900" indent="-342900">
              <a:buFont typeface="Arial" panose="020B0604020202020204" pitchFamily="34" charset="0"/>
              <a:buChar char="•"/>
            </a:pPr>
            <a:r>
              <a:rPr lang="sv-SE" dirty="0"/>
              <a:t>Vår verksamhet på den globala arenan driver och bidrar till den regionala utvecklingen</a:t>
            </a:r>
          </a:p>
          <a:p>
            <a:pPr marL="342900" indent="-342900">
              <a:buFont typeface="Arial" panose="020B0604020202020204" pitchFamily="34" charset="0"/>
              <a:buChar char="•"/>
            </a:pPr>
            <a:r>
              <a:rPr lang="sv-SE" dirty="0"/>
              <a:t>Vår forskning och utbildning tillgängliggör kunskap för fler genom hela livet</a:t>
            </a:r>
          </a:p>
          <a:p>
            <a:pPr marL="342900" indent="-342900">
              <a:buFont typeface="Arial" panose="020B0604020202020204" pitchFamily="34" charset="0"/>
              <a:buChar char="•"/>
            </a:pPr>
            <a:r>
              <a:rPr lang="sv-SE" dirty="0"/>
              <a:t>Vår studie- och arbetsmiljö attraherar studenter och och medarbetare som bidrar till global och regional utveckling</a:t>
            </a:r>
          </a:p>
        </p:txBody>
      </p:sp>
      <p:pic>
        <p:nvPicPr>
          <p:cNvPr id="8" name="Platshållare för bild 5" descr="En kvinna och en man sitter vid ett bord och pratar med varandra. De ler.">
            <a:extLst>
              <a:ext uri="{FF2B5EF4-FFF2-40B4-BE49-F238E27FC236}">
                <a16:creationId xmlns:a16="http://schemas.microsoft.com/office/drawing/2014/main" id="{3DF3754E-E7C5-4CCE-88E6-0FA8921EE880}"/>
              </a:ext>
            </a:extLst>
          </p:cNvPr>
          <p:cNvPicPr>
            <a:picLocks noChangeAspect="1"/>
          </p:cNvPicPr>
          <p:nvPr/>
        </p:nvPicPr>
        <p:blipFill>
          <a:blip r:embed="rId3" cstate="print">
            <a:extLst>
              <a:ext uri="{28A0092B-C50C-407E-A947-70E740481C1C}">
                <a14:useLocalDpi xmlns:a14="http://schemas.microsoft.com/office/drawing/2010/main" val="0"/>
              </a:ext>
            </a:extLst>
          </a:blip>
          <a:srcRect t="2073" b="2073"/>
          <a:stretch>
            <a:fillRect/>
          </a:stretch>
        </p:blipFill>
        <p:spPr>
          <a:xfrm>
            <a:off x="8394700" y="2143125"/>
            <a:ext cx="2546350" cy="3941763"/>
          </a:xfrm>
          <a:prstGeom prst="rect">
            <a:avLst/>
          </a:prstGeom>
        </p:spPr>
      </p:pic>
    </p:spTree>
    <p:extLst>
      <p:ext uri="{BB962C8B-B14F-4D97-AF65-F5344CB8AC3E}">
        <p14:creationId xmlns:p14="http://schemas.microsoft.com/office/powerpoint/2010/main" val="280984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4999" cy="652145"/>
          </a:xfrm>
        </p:spPr>
        <p:txBody>
          <a:bodyPr/>
          <a:lstStyle/>
          <a:p>
            <a:r>
              <a:rPr lang="sv-SE" dirty="0"/>
              <a:t>Tillsammans förverkligar vi möjligheter</a:t>
            </a:r>
          </a:p>
        </p:txBody>
      </p:sp>
      <p:sp>
        <p:nvSpPr>
          <p:cNvPr id="3" name="Platshållare för text 2"/>
          <p:cNvSpPr>
            <a:spLocks noGrp="1"/>
          </p:cNvSpPr>
          <p:nvPr>
            <p:ph type="body" sz="quarter" idx="13"/>
          </p:nvPr>
        </p:nvSpPr>
        <p:spPr>
          <a:xfrm>
            <a:off x="838200" y="2235200"/>
            <a:ext cx="5420710" cy="3941763"/>
          </a:xfrm>
        </p:spPr>
        <p:txBody>
          <a:bodyPr/>
          <a:lstStyle/>
          <a:p>
            <a:r>
              <a:rPr lang="sv-SE" dirty="0"/>
              <a:t>På Mittuniversitetet skapas miljön som gör det möjligt för studenter och forskare att nå sina mål tillsammans med oss.</a:t>
            </a:r>
          </a:p>
          <a:p>
            <a:r>
              <a:rPr lang="sv-SE" b="1" dirty="0"/>
              <a:t>Effekter vi vill nå:</a:t>
            </a:r>
          </a:p>
          <a:p>
            <a:pPr marL="342900" indent="-342900">
              <a:buFont typeface="Arial" panose="020B0604020202020204" pitchFamily="34" charset="0"/>
              <a:buChar char="•"/>
            </a:pPr>
            <a:r>
              <a:rPr lang="sv-SE" dirty="0"/>
              <a:t>Hållbar utveckling</a:t>
            </a:r>
          </a:p>
          <a:p>
            <a:pPr marL="342900" indent="-342900">
              <a:buFont typeface="Arial" panose="020B0604020202020204" pitchFamily="34" charset="0"/>
              <a:buChar char="•"/>
            </a:pPr>
            <a:r>
              <a:rPr lang="sv-SE" dirty="0"/>
              <a:t>Samhällsrelevans</a:t>
            </a:r>
          </a:p>
          <a:p>
            <a:pPr marL="342900" indent="-342900">
              <a:buFont typeface="Arial" panose="020B0604020202020204" pitchFamily="34" charset="0"/>
              <a:buChar char="•"/>
            </a:pPr>
            <a:r>
              <a:rPr lang="sv-SE" dirty="0"/>
              <a:t>Erkänd kvalitet</a:t>
            </a:r>
          </a:p>
          <a:p>
            <a:pPr marL="342900" indent="-342900">
              <a:buFont typeface="Arial" panose="020B0604020202020204" pitchFamily="34" charset="0"/>
              <a:buChar char="•"/>
            </a:pPr>
            <a:r>
              <a:rPr lang="sv-SE" dirty="0"/>
              <a:t>Attraktivitet genom flexibilitet, starka samarbeten och internationalisering </a:t>
            </a:r>
          </a:p>
          <a:p>
            <a:r>
              <a:rPr lang="sv-SE" dirty="0"/>
              <a:t> </a:t>
            </a:r>
          </a:p>
        </p:txBody>
      </p:sp>
      <p:pic>
        <p:nvPicPr>
          <p:cNvPr id="10" name="Platshållare för bild 4" descr="En äldre man med skägg pekar på ett papper med diagram som ligger på ett bord. Några studenter sitter vid bordet och tittar på papperet.">
            <a:extLst>
              <a:ext uri="{FF2B5EF4-FFF2-40B4-BE49-F238E27FC236}">
                <a16:creationId xmlns:a16="http://schemas.microsoft.com/office/drawing/2014/main" id="{2848D452-4C70-4A4A-862F-0662FE999118}"/>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436" t="20676" r="436" b="11676"/>
          <a:stretch/>
        </p:blipFill>
        <p:spPr>
          <a:xfrm>
            <a:off x="6624702" y="1876097"/>
            <a:ext cx="4728498" cy="4230844"/>
          </a:xfrm>
        </p:spPr>
      </p:pic>
    </p:spTree>
    <p:extLst>
      <p:ext uri="{BB962C8B-B14F-4D97-AF65-F5344CB8AC3E}">
        <p14:creationId xmlns:p14="http://schemas.microsoft.com/office/powerpoint/2010/main" val="234748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632C35-0E8E-4A0E-B629-394FF6C8CE40}"/>
              </a:ext>
            </a:extLst>
          </p:cNvPr>
          <p:cNvSpPr>
            <a:spLocks noGrp="1"/>
          </p:cNvSpPr>
          <p:nvPr>
            <p:ph type="title"/>
          </p:nvPr>
        </p:nvSpPr>
        <p:spPr/>
        <p:txBody>
          <a:bodyPr/>
          <a:lstStyle/>
          <a:p>
            <a:r>
              <a:rPr lang="sv-SE" dirty="0"/>
              <a:t>Stort utbud och flexibla utbildningsformer</a:t>
            </a:r>
          </a:p>
        </p:txBody>
      </p:sp>
    </p:spTree>
    <p:extLst>
      <p:ext uri="{BB962C8B-B14F-4D97-AF65-F5344CB8AC3E}">
        <p14:creationId xmlns:p14="http://schemas.microsoft.com/office/powerpoint/2010/main" val="1882894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257300"/>
            <a:ext cx="10528878" cy="1020344"/>
          </a:xfrm>
        </p:spPr>
        <p:txBody>
          <a:bodyPr/>
          <a:lstStyle/>
          <a:p>
            <a:pPr>
              <a:lnSpc>
                <a:spcPts val="3000"/>
              </a:lnSpc>
            </a:pPr>
            <a:r>
              <a:rPr lang="sv-SE" dirty="0"/>
              <a:t>Attraktiva utbildningar med hög kvalitet </a:t>
            </a:r>
            <a:br>
              <a:rPr lang="sv-SE" dirty="0"/>
            </a:br>
            <a:r>
              <a:rPr lang="sv-SE" dirty="0"/>
              <a:t>– för det livslånga lärandet</a:t>
            </a:r>
          </a:p>
        </p:txBody>
      </p:sp>
      <p:pic>
        <p:nvPicPr>
          <p:cNvPr id="6" name="Platshållare för innehåll 4" descr="En man och en kvinna med skyddsglasögon sitter vid ett bord och läser i ett papper.">
            <a:extLst>
              <a:ext uri="{FF2B5EF4-FFF2-40B4-BE49-F238E27FC236}">
                <a16:creationId xmlns:a16="http://schemas.microsoft.com/office/drawing/2014/main" id="{0C5D4F53-ACFC-4802-9B9F-F7662F1E87FB}"/>
              </a:ext>
            </a:extLst>
          </p:cNvPr>
          <p:cNvPicPr>
            <a:picLocks noChangeAspect="1"/>
          </p:cNvPicPr>
          <p:nvPr/>
        </p:nvPicPr>
        <p:blipFill rotWithShape="1">
          <a:blip r:embed="rId3">
            <a:extLst>
              <a:ext uri="{28A0092B-C50C-407E-A947-70E740481C1C}">
                <a14:useLocalDpi xmlns:a14="http://schemas.microsoft.com/office/drawing/2010/main" val="0"/>
              </a:ext>
            </a:extLst>
          </a:blip>
          <a:srcRect l="-107" t="16043" r="107" b="11229"/>
          <a:stretch/>
        </p:blipFill>
        <p:spPr>
          <a:xfrm>
            <a:off x="2322556" y="2528853"/>
            <a:ext cx="7546888" cy="3659487"/>
          </a:xfrm>
          <a:prstGeom prst="rect">
            <a:avLst/>
          </a:prstGeom>
        </p:spPr>
      </p:pic>
    </p:spTree>
    <p:extLst>
      <p:ext uri="{BB962C8B-B14F-4D97-AF65-F5344CB8AC3E}">
        <p14:creationId xmlns:p14="http://schemas.microsoft.com/office/powerpoint/2010/main" val="211798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50525" cy="652145"/>
          </a:xfrm>
        </p:spPr>
        <p:txBody>
          <a:bodyPr/>
          <a:lstStyle/>
          <a:p>
            <a:r>
              <a:rPr lang="sv-SE" dirty="0"/>
              <a:t>Studenternas fördelning mellan campusorterna</a:t>
            </a:r>
          </a:p>
        </p:txBody>
      </p:sp>
      <p:sp>
        <p:nvSpPr>
          <p:cNvPr id="3" name="Platshållare för innehåll 2"/>
          <p:cNvSpPr>
            <a:spLocks noGrp="1"/>
          </p:cNvSpPr>
          <p:nvPr>
            <p:ph idx="1"/>
          </p:nvPr>
        </p:nvSpPr>
        <p:spPr>
          <a:xfrm>
            <a:off x="838800" y="2237129"/>
            <a:ext cx="10550525" cy="3836963"/>
          </a:xfrm>
        </p:spPr>
        <p:txBody>
          <a:bodyPr/>
          <a:lstStyle/>
          <a:p>
            <a:pPr marL="0" indent="0">
              <a:buNone/>
            </a:pPr>
            <a:r>
              <a:rPr lang="sv-SE" dirty="0"/>
              <a:t>Mittuniversitetet har totalt cirka</a:t>
            </a:r>
            <a:r>
              <a:rPr lang="sv-SE" b="1" dirty="0"/>
              <a:t> </a:t>
            </a:r>
            <a:r>
              <a:rPr lang="sv-SE" dirty="0"/>
              <a:t>25 500 studenter (2025). 	</a:t>
            </a:r>
          </a:p>
          <a:p>
            <a:pPr marL="0" indent="0">
              <a:buNone/>
            </a:pPr>
            <a:r>
              <a:rPr lang="sv-SE" dirty="0"/>
              <a:t>Av dessa studerar omkring 4 900 på plats vid något av våra campus. Resten läser på distans</a:t>
            </a:r>
            <a:r>
              <a:rPr lang="sv-SE" dirty="0">
                <a:solidFill>
                  <a:srgbClr val="FF0000"/>
                </a:solidFill>
              </a:rPr>
              <a:t>. </a:t>
            </a:r>
          </a:p>
          <a:p>
            <a:pPr marL="0" indent="0">
              <a:buNone/>
            </a:pPr>
            <a:r>
              <a:rPr lang="sv-SE" dirty="0"/>
              <a:t>I Sundsvall studerar 2506 på campus under 2025.</a:t>
            </a:r>
          </a:p>
          <a:p>
            <a:pPr marL="0" indent="0">
              <a:buNone/>
            </a:pPr>
            <a:r>
              <a:rPr lang="sv-SE" dirty="0"/>
              <a:t>I Östersund studerar 2431 på campus under 2025.</a:t>
            </a:r>
          </a:p>
          <a:p>
            <a:pPr marL="0" indent="0">
              <a:buNone/>
            </a:pPr>
            <a:endParaRPr lang="sv-SE" dirty="0">
              <a:solidFill>
                <a:srgbClr val="FF0000"/>
              </a:solidFill>
            </a:endParaRPr>
          </a:p>
        </p:txBody>
      </p:sp>
    </p:spTree>
    <p:extLst>
      <p:ext uri="{BB962C8B-B14F-4D97-AF65-F5344CB8AC3E}">
        <p14:creationId xmlns:p14="http://schemas.microsoft.com/office/powerpoint/2010/main" val="320634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0F6A3BCA-57DF-8BC5-76D9-367625B89D07}"/>
              </a:ext>
            </a:extLst>
          </p:cNvPr>
          <p:cNvGraphicFramePr/>
          <p:nvPr/>
        </p:nvGraphicFramePr>
        <p:xfrm>
          <a:off x="1971842" y="1082842"/>
          <a:ext cx="7136063" cy="45441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41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5000" cy="652145"/>
          </a:xfrm>
        </p:spPr>
        <p:txBody>
          <a:bodyPr/>
          <a:lstStyle/>
          <a:p>
            <a:r>
              <a:rPr lang="sv-SE" dirty="0"/>
              <a:t>Varifrån kommer studenterna?</a:t>
            </a:r>
          </a:p>
        </p:txBody>
      </p:sp>
      <p:sp>
        <p:nvSpPr>
          <p:cNvPr id="3" name="Platshållare för text 2"/>
          <p:cNvSpPr>
            <a:spLocks noGrp="1"/>
          </p:cNvSpPr>
          <p:nvPr>
            <p:ph type="body" sz="quarter" idx="13"/>
          </p:nvPr>
        </p:nvSpPr>
        <p:spPr>
          <a:xfrm>
            <a:off x="838199" y="2235200"/>
            <a:ext cx="6583905" cy="3941763"/>
          </a:xfrm>
        </p:spPr>
        <p:txBody>
          <a:bodyPr/>
          <a:lstStyle/>
          <a:p>
            <a:r>
              <a:rPr lang="sv-SE" dirty="0"/>
              <a:t>Mittuniversitetet rekryterar många studenter från Stockholm, Västra Götaland, Skåne och Uppsala. </a:t>
            </a:r>
          </a:p>
          <a:p>
            <a:r>
              <a:rPr lang="sv-SE" dirty="0"/>
              <a:t>Nybörjarstudenter HT 2025:</a:t>
            </a:r>
          </a:p>
          <a:p>
            <a:r>
              <a:rPr lang="sv-SE" dirty="0"/>
              <a:t>14,5 procent av Mittuniversitetets nya studenter kommer från Jämtland och Västernorrland, varav 5,5% från Jämtland och 9% från Västernorrland.</a:t>
            </a:r>
          </a:p>
          <a:p>
            <a:r>
              <a:rPr lang="sv-SE" dirty="0"/>
              <a:t>Nästan hälften, 45%, av de nya studenterna kommer från storstadsregionerna</a:t>
            </a:r>
          </a:p>
          <a:p>
            <a:r>
              <a:rPr lang="sv-SE" dirty="0"/>
              <a:t>Resten, det vill säga 43,5%, kommer från övriga regioner</a:t>
            </a:r>
          </a:p>
        </p:txBody>
      </p:sp>
    </p:spTree>
    <p:extLst>
      <p:ext uri="{BB962C8B-B14F-4D97-AF65-F5344CB8AC3E}">
        <p14:creationId xmlns:p14="http://schemas.microsoft.com/office/powerpoint/2010/main" val="368017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Mittuniversitetets utbildningsutbud</a:t>
            </a:r>
          </a:p>
        </p:txBody>
      </p:sp>
      <p:sp>
        <p:nvSpPr>
          <p:cNvPr id="4" name="Platshållare för innehåll 3"/>
          <p:cNvSpPr>
            <a:spLocks noGrp="1"/>
          </p:cNvSpPr>
          <p:nvPr>
            <p:ph sz="half" idx="1"/>
          </p:nvPr>
        </p:nvSpPr>
        <p:spPr/>
        <p:txBody>
          <a:bodyPr/>
          <a:lstStyle/>
          <a:p>
            <a:r>
              <a:rPr lang="sv-SE" sz="1800" dirty="0"/>
              <a:t>Behörighetsgivande utbildning</a:t>
            </a:r>
          </a:p>
          <a:p>
            <a:r>
              <a:rPr lang="sv-SE" sz="1800" dirty="0"/>
              <a:t>Beteendevetarutbildning</a:t>
            </a:r>
          </a:p>
          <a:p>
            <a:r>
              <a:rPr lang="sv-SE" sz="1800" dirty="0"/>
              <a:t>Civilingenjörsutbildningar</a:t>
            </a:r>
          </a:p>
          <a:p>
            <a:r>
              <a:rPr lang="sv-SE" sz="1800" dirty="0"/>
              <a:t>Ekonomiutbildningar</a:t>
            </a:r>
          </a:p>
          <a:p>
            <a:r>
              <a:rPr lang="sv-SE" sz="1800" dirty="0"/>
              <a:t>Idrottsutbildningar</a:t>
            </a:r>
          </a:p>
          <a:p>
            <a:r>
              <a:rPr lang="sv-SE" sz="1800" dirty="0"/>
              <a:t>Ingenjörsutbildningar</a:t>
            </a:r>
          </a:p>
          <a:p>
            <a:r>
              <a:rPr lang="sv-SE" sz="1800" dirty="0"/>
              <a:t>IT- och datateknikutbildningar</a:t>
            </a:r>
          </a:p>
          <a:p>
            <a:r>
              <a:rPr lang="sv-SE" sz="1800" dirty="0"/>
              <a:t>Konstnärliga utbildningar</a:t>
            </a:r>
          </a:p>
          <a:p>
            <a:r>
              <a:rPr lang="sv-SE" sz="1800" dirty="0"/>
              <a:t>Lärarutbildningar</a:t>
            </a:r>
          </a:p>
        </p:txBody>
      </p:sp>
      <p:sp>
        <p:nvSpPr>
          <p:cNvPr id="6" name="Platshållare för innehåll 5"/>
          <p:cNvSpPr>
            <a:spLocks noGrp="1"/>
          </p:cNvSpPr>
          <p:nvPr>
            <p:ph sz="half" idx="2"/>
          </p:nvPr>
        </p:nvSpPr>
        <p:spPr/>
        <p:txBody>
          <a:bodyPr/>
          <a:lstStyle/>
          <a:p>
            <a:r>
              <a:rPr lang="sv-SE" sz="1800" dirty="0"/>
              <a:t>Medieutbildningar</a:t>
            </a:r>
          </a:p>
          <a:p>
            <a:r>
              <a:rPr lang="sv-SE" sz="1800" dirty="0"/>
              <a:t>Miljö- och naturvetenskapliga utbildningar</a:t>
            </a:r>
          </a:p>
          <a:p>
            <a:r>
              <a:rPr lang="sv-SE" sz="1800" dirty="0"/>
              <a:t>Psykologutbildning</a:t>
            </a:r>
          </a:p>
          <a:p>
            <a:r>
              <a:rPr lang="sv-SE" sz="1800" dirty="0"/>
              <a:t>Samhällsvetarutbildningar</a:t>
            </a:r>
          </a:p>
          <a:p>
            <a:r>
              <a:rPr lang="sv-SE" sz="1800" dirty="0"/>
              <a:t>Socionomutbildning</a:t>
            </a:r>
          </a:p>
          <a:p>
            <a:r>
              <a:rPr lang="sv-SE" sz="1800" dirty="0"/>
              <a:t>Språk och humaniora</a:t>
            </a:r>
          </a:p>
          <a:p>
            <a:r>
              <a:rPr lang="sv-SE" sz="1800" dirty="0"/>
              <a:t>Turismutbildningar</a:t>
            </a:r>
          </a:p>
          <a:p>
            <a:r>
              <a:rPr lang="sv-SE" sz="1800" dirty="0"/>
              <a:t>Vårdutbildningar</a:t>
            </a:r>
          </a:p>
        </p:txBody>
      </p:sp>
    </p:spTree>
    <p:extLst>
      <p:ext uri="{BB962C8B-B14F-4D97-AF65-F5344CB8AC3E}">
        <p14:creationId xmlns:p14="http://schemas.microsoft.com/office/powerpoint/2010/main" val="46962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1403350"/>
            <a:ext cx="10515600" cy="650875"/>
          </a:xfrm>
        </p:spPr>
        <p:txBody>
          <a:bodyPr/>
          <a:lstStyle/>
          <a:p>
            <a:r>
              <a:rPr lang="sv-SE" dirty="0"/>
              <a:t>Närhet till ny kunskap genom samverkan</a:t>
            </a:r>
          </a:p>
        </p:txBody>
      </p:sp>
      <p:sp>
        <p:nvSpPr>
          <p:cNvPr id="3" name="Platshållare för text 2"/>
          <p:cNvSpPr>
            <a:spLocks noGrp="1"/>
          </p:cNvSpPr>
          <p:nvPr>
            <p:ph type="body" sz="quarter" idx="13"/>
          </p:nvPr>
        </p:nvSpPr>
        <p:spPr>
          <a:xfrm>
            <a:off x="838200" y="2095500"/>
            <a:ext cx="5181600" cy="4140200"/>
          </a:xfrm>
        </p:spPr>
        <p:txBody>
          <a:bodyPr/>
          <a:lstStyle/>
          <a:p>
            <a:pPr marL="342900" indent="-342900">
              <a:buFont typeface="Arial" panose="020B0604020202020204" pitchFamily="34" charset="0"/>
              <a:buChar char="•"/>
            </a:pPr>
            <a:r>
              <a:rPr lang="sv-SE" dirty="0"/>
              <a:t>Branschråd</a:t>
            </a:r>
          </a:p>
          <a:p>
            <a:pPr marL="342900" indent="-342900">
              <a:buFont typeface="Arial" panose="020B0604020202020204" pitchFamily="34" charset="0"/>
              <a:buChar char="•"/>
            </a:pPr>
            <a:r>
              <a:rPr lang="sv-SE" dirty="0"/>
              <a:t>Fältstudier</a:t>
            </a:r>
          </a:p>
          <a:p>
            <a:pPr marL="342900" indent="-342900">
              <a:buFont typeface="Arial" panose="020B0604020202020204" pitchFamily="34" charset="0"/>
              <a:buChar char="•"/>
            </a:pPr>
            <a:r>
              <a:rPr lang="sv-SE" dirty="0"/>
              <a:t>Studiebesök</a:t>
            </a:r>
          </a:p>
          <a:p>
            <a:pPr marL="342900" indent="-342900">
              <a:buFont typeface="Arial" panose="020B0604020202020204" pitchFamily="34" charset="0"/>
              <a:buChar char="•"/>
            </a:pPr>
            <a:r>
              <a:rPr lang="sv-SE" dirty="0"/>
              <a:t>Praktik och examensarbete</a:t>
            </a:r>
          </a:p>
          <a:p>
            <a:pPr marL="342900" indent="-342900">
              <a:buFont typeface="Arial" panose="020B0604020202020204" pitchFamily="34" charset="0"/>
              <a:buChar char="•"/>
            </a:pPr>
            <a:r>
              <a:rPr lang="sv-SE" dirty="0"/>
              <a:t>Medverkan i nätverk och konferenser</a:t>
            </a:r>
          </a:p>
          <a:p>
            <a:r>
              <a:rPr lang="sv-SE" dirty="0"/>
              <a:t>Innovationsstöd</a:t>
            </a:r>
          </a:p>
          <a:p>
            <a:pPr marL="342900" indent="-342900">
              <a:buFont typeface="Arial" panose="020B0604020202020204" pitchFamily="34" charset="0"/>
              <a:buChar char="•"/>
            </a:pPr>
            <a:r>
              <a:rPr lang="sv-SE" dirty="0" err="1"/>
              <a:t>Miun</a:t>
            </a:r>
            <a:r>
              <a:rPr lang="sv-SE" dirty="0"/>
              <a:t> Innovation stödjer studenters entreprenörskap</a:t>
            </a:r>
          </a:p>
        </p:txBody>
      </p:sp>
      <p:pic>
        <p:nvPicPr>
          <p:cNvPr id="5" name="Platshållare för bild 4" descr="Två män som ler och skrattar sitter vid en dator. Framför dem står en glasvas full med gula bolla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6010" r="6010"/>
          <a:stretch/>
        </p:blipFill>
        <p:spPr>
          <a:xfrm>
            <a:off x="6173788" y="2095500"/>
            <a:ext cx="5180012" cy="3941763"/>
          </a:xfrm>
        </p:spPr>
      </p:pic>
    </p:spTree>
    <p:extLst>
      <p:ext uri="{BB962C8B-B14F-4D97-AF65-F5344CB8AC3E}">
        <p14:creationId xmlns:p14="http://schemas.microsoft.com/office/powerpoint/2010/main" val="158401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838800" y="1542415"/>
            <a:ext cx="10514999" cy="652145"/>
          </a:xfrm>
        </p:spPr>
        <p:txBody>
          <a:bodyPr/>
          <a:lstStyle/>
          <a:p>
            <a:r>
              <a:rPr lang="sv-SE" dirty="0"/>
              <a:t>Mittuniversitetet arbetar för:</a:t>
            </a:r>
          </a:p>
        </p:txBody>
      </p:sp>
      <p:sp>
        <p:nvSpPr>
          <p:cNvPr id="3" name="Platshållare för text 2"/>
          <p:cNvSpPr>
            <a:spLocks noGrp="1"/>
          </p:cNvSpPr>
          <p:nvPr>
            <p:ph type="body" sz="quarter" idx="13"/>
          </p:nvPr>
        </p:nvSpPr>
        <p:spPr>
          <a:xfrm>
            <a:off x="838800" y="2235599"/>
            <a:ext cx="5180400" cy="3942000"/>
          </a:xfrm>
        </p:spPr>
        <p:txBody>
          <a:bodyPr/>
          <a:lstStyle/>
          <a:p>
            <a:r>
              <a:rPr lang="sv-SE" dirty="0"/>
              <a:t>Öppenhet, gemenskap och mångfald</a:t>
            </a:r>
          </a:p>
          <a:p>
            <a:r>
              <a:rPr lang="sv-SE" dirty="0"/>
              <a:t>Livslångt lärande</a:t>
            </a:r>
          </a:p>
          <a:p>
            <a:r>
              <a:rPr lang="sv-SE" dirty="0"/>
              <a:t>En hållbar utveckling</a:t>
            </a:r>
          </a:p>
          <a:p>
            <a:r>
              <a:rPr lang="sv-SE" dirty="0"/>
              <a:t>Arbetslivsnära utbildning</a:t>
            </a:r>
          </a:p>
          <a:p>
            <a:r>
              <a:rPr lang="sv-SE" dirty="0"/>
              <a:t>Ledande distansutbildning</a:t>
            </a:r>
          </a:p>
          <a:p>
            <a:r>
              <a:rPr lang="sv-SE" dirty="0"/>
              <a:t>Forskning i framkant</a:t>
            </a:r>
          </a:p>
          <a:p>
            <a:r>
              <a:rPr lang="sv-SE" dirty="0"/>
              <a:t>Nära samarbeten med omvärlden, både nationellt och internationellt</a:t>
            </a:r>
            <a:br>
              <a:rPr lang="sv-SE" dirty="0"/>
            </a:br>
            <a:br>
              <a:rPr lang="sv-SE" dirty="0"/>
            </a:br>
            <a:endParaRPr lang="sv-SE" dirty="0"/>
          </a:p>
        </p:txBody>
      </p:sp>
      <p:pic>
        <p:nvPicPr>
          <p:cNvPr id="5" name="Platshållare för bild 4" descr="En kvinna och en man står framför en världskarta. Kvinnan ler och gestikulerar med handen mot mannen."/>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6174" r="6174"/>
          <a:stretch/>
        </p:blipFill>
        <p:spPr>
          <a:xfrm>
            <a:off x="6173999" y="2235599"/>
            <a:ext cx="5180400" cy="3942000"/>
          </a:xfrm>
        </p:spPr>
      </p:pic>
    </p:spTree>
    <p:extLst>
      <p:ext uri="{BB962C8B-B14F-4D97-AF65-F5344CB8AC3E}">
        <p14:creationId xmlns:p14="http://schemas.microsoft.com/office/powerpoint/2010/main" val="2228941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nSpc>
                <a:spcPts val="4000"/>
              </a:lnSpc>
            </a:pPr>
            <a:r>
              <a:rPr lang="sv-SE" dirty="0"/>
              <a:t>Användbar forskning </a:t>
            </a:r>
            <a:br>
              <a:rPr lang="sv-SE" dirty="0"/>
            </a:br>
            <a:r>
              <a:rPr lang="sv-SE" dirty="0"/>
              <a:t>med hög kvalitet</a:t>
            </a:r>
          </a:p>
        </p:txBody>
      </p:sp>
    </p:spTree>
    <p:extLst>
      <p:ext uri="{BB962C8B-B14F-4D97-AF65-F5344CB8AC3E}">
        <p14:creationId xmlns:p14="http://schemas.microsoft.com/office/powerpoint/2010/main" val="2767445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a:xfrm>
            <a:off x="838800" y="1540800"/>
            <a:ext cx="10550525" cy="652145"/>
          </a:xfrm>
        </p:spPr>
        <p:txBody>
          <a:bodyPr/>
          <a:lstStyle/>
          <a:p>
            <a:pPr>
              <a:lnSpc>
                <a:spcPts val="3000"/>
              </a:lnSpc>
            </a:pPr>
            <a:r>
              <a:rPr lang="sv-SE" dirty="0"/>
              <a:t>Forskning med hög akademisk kvalitet </a:t>
            </a:r>
            <a:br>
              <a:rPr lang="sv-SE" dirty="0"/>
            </a:br>
            <a:r>
              <a:rPr lang="sv-SE" dirty="0"/>
              <a:t>och med relevans för omgivande samhälle</a:t>
            </a:r>
            <a:br>
              <a:rPr lang="sv-SE" dirty="0"/>
            </a:br>
            <a:endParaRPr lang="sv-SE" dirty="0"/>
          </a:p>
        </p:txBody>
      </p:sp>
      <p:pic>
        <p:nvPicPr>
          <p:cNvPr id="3" name="Platshållare för innehåll 2" descr="En man med skyddsglasögon och plasthandskar skruvar på en maskin. "/>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46" t="4134" r="-446" b="34000"/>
          <a:stretch/>
        </p:blipFill>
        <p:spPr>
          <a:xfrm>
            <a:off x="2089846" y="2756479"/>
            <a:ext cx="8012308" cy="3304596"/>
          </a:xfrm>
        </p:spPr>
      </p:pic>
    </p:spTree>
    <p:extLst>
      <p:ext uri="{BB962C8B-B14F-4D97-AF65-F5344CB8AC3E}">
        <p14:creationId xmlns:p14="http://schemas.microsoft.com/office/powerpoint/2010/main" val="2527458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342C90-7823-4B73-0BF1-82D5D460C49A}"/>
              </a:ext>
            </a:extLst>
          </p:cNvPr>
          <p:cNvSpPr>
            <a:spLocks noGrp="1"/>
          </p:cNvSpPr>
          <p:nvPr>
            <p:ph type="title"/>
          </p:nvPr>
        </p:nvSpPr>
        <p:spPr>
          <a:xfrm>
            <a:off x="972766" y="820952"/>
            <a:ext cx="10550525" cy="652145"/>
          </a:xfrm>
        </p:spPr>
        <p:txBody>
          <a:bodyPr/>
          <a:lstStyle/>
          <a:p>
            <a:r>
              <a:rPr lang="sv-SE" dirty="0"/>
              <a:t>Forskningens utveckling 2005–2024</a:t>
            </a:r>
          </a:p>
        </p:txBody>
      </p:sp>
      <p:graphicFrame>
        <p:nvGraphicFramePr>
          <p:cNvPr id="7" name="Platshållare för innehåll 6">
            <a:extLst>
              <a:ext uri="{FF2B5EF4-FFF2-40B4-BE49-F238E27FC236}">
                <a16:creationId xmlns:a16="http://schemas.microsoft.com/office/drawing/2014/main" id="{CACB6597-2283-307A-C750-A942AF19009A}"/>
              </a:ext>
            </a:extLst>
          </p:cNvPr>
          <p:cNvGraphicFramePr>
            <a:graphicFrameLocks noGrp="1"/>
          </p:cNvGraphicFramePr>
          <p:nvPr>
            <p:ph idx="1"/>
          </p:nvPr>
        </p:nvGraphicFramePr>
        <p:xfrm>
          <a:off x="972766" y="1657923"/>
          <a:ext cx="10550525" cy="45288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5557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4999" cy="652145"/>
          </a:xfrm>
        </p:spPr>
        <p:txBody>
          <a:bodyPr/>
          <a:lstStyle/>
          <a:p>
            <a:r>
              <a:rPr lang="sv-SE"/>
              <a:t>Mittuniversitetets forskning</a:t>
            </a:r>
            <a:endParaRPr lang="sv-SE" dirty="0"/>
          </a:p>
        </p:txBody>
      </p:sp>
      <p:sp>
        <p:nvSpPr>
          <p:cNvPr id="3" name="Platshållare för text 2"/>
          <p:cNvSpPr>
            <a:spLocks noGrp="1"/>
          </p:cNvSpPr>
          <p:nvPr>
            <p:ph type="body" sz="quarter" idx="13"/>
          </p:nvPr>
        </p:nvSpPr>
        <p:spPr>
          <a:xfrm>
            <a:off x="838200" y="2235200"/>
            <a:ext cx="5181600" cy="3941763"/>
          </a:xfrm>
        </p:spPr>
        <p:txBody>
          <a:bodyPr/>
          <a:lstStyle/>
          <a:p>
            <a:pPr marL="342900" indent="-342900">
              <a:buFont typeface="Arial" panose="020B0604020202020204" pitchFamily="34" charset="0"/>
              <a:buChar char="•"/>
            </a:pPr>
            <a:r>
              <a:rPr lang="sv-SE" dirty="0"/>
              <a:t>Organiseras dels i forskningscentrum och forum, dels i ämnesforskning och forskargrupper. </a:t>
            </a:r>
          </a:p>
          <a:p>
            <a:pPr marL="342900" indent="-342900">
              <a:buFont typeface="Arial" panose="020B0604020202020204" pitchFamily="34" charset="0"/>
              <a:buChar char="•"/>
            </a:pPr>
            <a:r>
              <a:rPr lang="sv-SE" dirty="0"/>
              <a:t>Genomförs och nyttiggörs till en stor del i direkt samverkan med externa partners</a:t>
            </a:r>
          </a:p>
          <a:p>
            <a:pPr marL="342900" indent="-342900">
              <a:buFont typeface="Arial" panose="020B0604020202020204" pitchFamily="34" charset="0"/>
              <a:buChar char="•"/>
            </a:pPr>
            <a:r>
              <a:rPr lang="sv-SE" dirty="0"/>
              <a:t>Har en tydlig koppling till grundutbildningen</a:t>
            </a:r>
          </a:p>
          <a:p>
            <a:endParaRPr lang="sv-SE" dirty="0"/>
          </a:p>
        </p:txBody>
      </p:sp>
      <p:pic>
        <p:nvPicPr>
          <p:cNvPr id="6" name="Platshållare för bild 5" descr="Ett genomskinligt mätglas med en blå vätska i."/>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t="24642" b="24642"/>
          <a:stretch/>
        </p:blipFill>
        <p:spPr>
          <a:xfrm>
            <a:off x="6464300" y="2193925"/>
            <a:ext cx="4889500" cy="3720696"/>
          </a:xfrm>
        </p:spPr>
      </p:pic>
    </p:spTree>
    <p:extLst>
      <p:ext uri="{BB962C8B-B14F-4D97-AF65-F5344CB8AC3E}">
        <p14:creationId xmlns:p14="http://schemas.microsoft.com/office/powerpoint/2010/main" val="1606401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5C040F-B469-46D6-AD43-2DF989BDF1AB}"/>
              </a:ext>
            </a:extLst>
          </p:cNvPr>
          <p:cNvSpPr>
            <a:spLocks noGrp="1"/>
          </p:cNvSpPr>
          <p:nvPr>
            <p:ph type="title"/>
          </p:nvPr>
        </p:nvSpPr>
        <p:spPr/>
        <p:txBody>
          <a:bodyPr/>
          <a:lstStyle/>
          <a:p>
            <a:r>
              <a:rPr lang="sv-SE" dirty="0"/>
              <a:t>Spjutspetsar i forskningen</a:t>
            </a:r>
          </a:p>
        </p:txBody>
      </p:sp>
      <p:sp>
        <p:nvSpPr>
          <p:cNvPr id="3" name="Platshållare för text 2">
            <a:extLst>
              <a:ext uri="{FF2B5EF4-FFF2-40B4-BE49-F238E27FC236}">
                <a16:creationId xmlns:a16="http://schemas.microsoft.com/office/drawing/2014/main" id="{A1655410-579C-4192-9F9B-91CA744AC22E}"/>
              </a:ext>
            </a:extLst>
          </p:cNvPr>
          <p:cNvSpPr>
            <a:spLocks noGrp="1"/>
          </p:cNvSpPr>
          <p:nvPr>
            <p:ph type="body" sz="quarter" idx="13"/>
          </p:nvPr>
        </p:nvSpPr>
        <p:spPr>
          <a:xfrm>
            <a:off x="838800" y="2235599"/>
            <a:ext cx="5956138" cy="3942000"/>
          </a:xfrm>
        </p:spPr>
        <p:txBody>
          <a:bodyPr/>
          <a:lstStyle/>
          <a:p>
            <a:r>
              <a:rPr lang="sv-SE" dirty="0"/>
              <a:t>Mittuniversitetet har åtta olika forskningscentrum. Flera av dem är världsledande inom sina forskningsfält. </a:t>
            </a:r>
          </a:p>
          <a:p>
            <a:r>
              <a:rPr lang="sv-SE" dirty="0"/>
              <a:t>Forskningscentrumen fungerar också som arenor för samverkan med finansiärer och vår omvärld.</a:t>
            </a:r>
          </a:p>
          <a:p>
            <a:endParaRPr lang="sv-SE" dirty="0"/>
          </a:p>
        </p:txBody>
      </p:sp>
      <p:pic>
        <p:nvPicPr>
          <p:cNvPr id="5" name="Platshållare för bild 5" descr="En kvinna står vid en maskin i träningskläder. En annan kvinna står framför vänd mot henne. I taket finns två skärmar som visar lokalen. ">
            <a:extLst>
              <a:ext uri="{FF2B5EF4-FFF2-40B4-BE49-F238E27FC236}">
                <a16:creationId xmlns:a16="http://schemas.microsoft.com/office/drawing/2014/main" id="{AFCBEBBF-E54E-4998-AD85-56CAF9728E00}"/>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t="6296" b="26056"/>
          <a:stretch/>
        </p:blipFill>
        <p:spPr>
          <a:xfrm>
            <a:off x="7213145" y="1970544"/>
            <a:ext cx="4140055" cy="4207055"/>
          </a:xfrm>
        </p:spPr>
      </p:pic>
    </p:spTree>
    <p:extLst>
      <p:ext uri="{BB962C8B-B14F-4D97-AF65-F5344CB8AC3E}">
        <p14:creationId xmlns:p14="http://schemas.microsoft.com/office/powerpoint/2010/main" val="336023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50525" cy="652145"/>
          </a:xfrm>
        </p:spPr>
        <p:txBody>
          <a:bodyPr/>
          <a:lstStyle/>
          <a:p>
            <a:r>
              <a:rPr lang="sv-SE" dirty="0"/>
              <a:t>Forskningscentrum</a:t>
            </a:r>
          </a:p>
        </p:txBody>
      </p:sp>
      <p:sp>
        <p:nvSpPr>
          <p:cNvPr id="3" name="Platshållare för innehåll 2"/>
          <p:cNvSpPr>
            <a:spLocks noGrp="1"/>
          </p:cNvSpPr>
          <p:nvPr>
            <p:ph idx="1"/>
          </p:nvPr>
        </p:nvSpPr>
        <p:spPr>
          <a:xfrm>
            <a:off x="838800" y="2237129"/>
            <a:ext cx="10550525" cy="3836963"/>
          </a:xfrm>
        </p:spPr>
        <p:txBody>
          <a:bodyPr/>
          <a:lstStyle/>
          <a:p>
            <a:r>
              <a:rPr lang="sv-SE" dirty="0"/>
              <a:t>CER – bedriver branschnära forskning om ekonomiska relationer inom bank, fastighet, försäkring, pension och revision</a:t>
            </a:r>
          </a:p>
          <a:p>
            <a:r>
              <a:rPr lang="sv-SE" dirty="0"/>
              <a:t>DEMICOM – forskar om demokrati och kommunikation i det digitala samhället</a:t>
            </a:r>
          </a:p>
          <a:p>
            <a:r>
              <a:rPr lang="sv-SE" dirty="0"/>
              <a:t>ETOUR – utvecklar och kommunicerar kunskap om turism och resande</a:t>
            </a:r>
          </a:p>
          <a:p>
            <a:r>
              <a:rPr lang="sv-SE" dirty="0"/>
              <a:t>FSCN –  bedriver världsledande forskning i samverkan med industri inom delprocesser från skogen till papper, biomaterial och nya produkter</a:t>
            </a:r>
          </a:p>
          <a:p>
            <a:endParaRPr lang="sv-SE" dirty="0"/>
          </a:p>
        </p:txBody>
      </p:sp>
    </p:spTree>
    <p:extLst>
      <p:ext uri="{BB962C8B-B14F-4D97-AF65-F5344CB8AC3E}">
        <p14:creationId xmlns:p14="http://schemas.microsoft.com/office/powerpoint/2010/main" val="1089514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50525" cy="652145"/>
          </a:xfrm>
        </p:spPr>
        <p:txBody>
          <a:bodyPr/>
          <a:lstStyle/>
          <a:p>
            <a:r>
              <a:rPr lang="sv-SE" dirty="0"/>
              <a:t>Forskningscentrum</a:t>
            </a:r>
          </a:p>
        </p:txBody>
      </p:sp>
      <p:sp>
        <p:nvSpPr>
          <p:cNvPr id="3" name="Platshållare för innehåll 2"/>
          <p:cNvSpPr>
            <a:spLocks noGrp="1"/>
          </p:cNvSpPr>
          <p:nvPr>
            <p:ph idx="1"/>
          </p:nvPr>
        </p:nvSpPr>
        <p:spPr>
          <a:xfrm>
            <a:off x="838800" y="2237129"/>
            <a:ext cx="10550525" cy="3836963"/>
          </a:xfrm>
        </p:spPr>
        <p:txBody>
          <a:bodyPr/>
          <a:lstStyle/>
          <a:p>
            <a:r>
              <a:rPr lang="sv-SE" dirty="0"/>
              <a:t>NVC – forskning om vinteridrott/skidåkning, prestation och hälsa</a:t>
            </a:r>
          </a:p>
          <a:p>
            <a:r>
              <a:rPr lang="sv-SE" dirty="0"/>
              <a:t>RCR – utvecklar och kommunicerar kunskap om risk, kris och säkerhet</a:t>
            </a:r>
          </a:p>
          <a:p>
            <a:r>
              <a:rPr lang="sv-SE" dirty="0"/>
              <a:t>Sports Tech Research Centre – forskning om sportteknologi och produkter inriktade mot </a:t>
            </a:r>
            <a:r>
              <a:rPr lang="sv-SE" dirty="0" err="1"/>
              <a:t>outdoor</a:t>
            </a:r>
            <a:r>
              <a:rPr lang="sv-SE" dirty="0"/>
              <a:t>- och idrottsaktiviteter samt funktionsnedsattas behov</a:t>
            </a:r>
          </a:p>
          <a:p>
            <a:r>
              <a:rPr lang="sv-SE" dirty="0"/>
              <a:t>STC – utvecklar sensorbaserade system och tjänster inom elektronik och datateknikområdet med fokus på industriell IT och digitala tjänster</a:t>
            </a:r>
          </a:p>
          <a:p>
            <a:endParaRPr lang="sv-SE" dirty="0"/>
          </a:p>
        </p:txBody>
      </p:sp>
    </p:spTree>
    <p:extLst>
      <p:ext uri="{BB962C8B-B14F-4D97-AF65-F5344CB8AC3E}">
        <p14:creationId xmlns:p14="http://schemas.microsoft.com/office/powerpoint/2010/main" val="1452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4999" cy="652145"/>
          </a:xfrm>
        </p:spPr>
        <p:txBody>
          <a:bodyPr/>
          <a:lstStyle/>
          <a:p>
            <a:r>
              <a:rPr lang="sv-SE" dirty="0"/>
              <a:t>Ämnesforskning</a:t>
            </a:r>
          </a:p>
        </p:txBody>
      </p:sp>
      <p:sp>
        <p:nvSpPr>
          <p:cNvPr id="3" name="Platshållare för text 2"/>
          <p:cNvSpPr>
            <a:spLocks noGrp="1"/>
          </p:cNvSpPr>
          <p:nvPr>
            <p:ph type="body" sz="quarter" idx="13"/>
          </p:nvPr>
        </p:nvSpPr>
        <p:spPr>
          <a:xfrm>
            <a:off x="838200" y="2235200"/>
            <a:ext cx="5588000" cy="3941763"/>
          </a:xfrm>
        </p:spPr>
        <p:txBody>
          <a:bodyPr/>
          <a:lstStyle/>
          <a:p>
            <a:pPr marL="342900" indent="-342900">
              <a:buFont typeface="Arial" panose="020B0604020202020204" pitchFamily="34" charset="0"/>
              <a:buChar char="•"/>
            </a:pPr>
            <a:r>
              <a:rPr lang="sv-SE" dirty="0"/>
              <a:t>Forskning med anknytning till stora och viktiga grundutbildningsområden</a:t>
            </a:r>
          </a:p>
          <a:p>
            <a:pPr marL="342900" indent="-342900">
              <a:buFont typeface="Arial" panose="020B0604020202020204" pitchFamily="34" charset="0"/>
              <a:buChar char="•"/>
            </a:pPr>
            <a:r>
              <a:rPr lang="sv-SE" dirty="0"/>
              <a:t>En stor andel av ämnesforskningen berör välfärdssektorn, till exempel, skola, vård och omsorg</a:t>
            </a:r>
          </a:p>
          <a:p>
            <a:endParaRPr lang="sv-SE" dirty="0"/>
          </a:p>
        </p:txBody>
      </p:sp>
      <p:pic>
        <p:nvPicPr>
          <p:cNvPr id="10" name="Platshållare för bild 4" descr="En man iförd skyddshandskar är på väg att sticka en spruta i en arm.">
            <a:extLst>
              <a:ext uri="{FF2B5EF4-FFF2-40B4-BE49-F238E27FC236}">
                <a16:creationId xmlns:a16="http://schemas.microsoft.com/office/drawing/2014/main" id="{21AC2369-744C-400E-8415-45F47591DBCF}"/>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303" t="23447" r="303" b="8925"/>
          <a:stretch/>
        </p:blipFill>
        <p:spPr>
          <a:xfrm>
            <a:off x="6832599" y="2131701"/>
            <a:ext cx="4521799" cy="4045898"/>
          </a:xfrm>
        </p:spPr>
      </p:pic>
    </p:spTree>
    <p:extLst>
      <p:ext uri="{BB962C8B-B14F-4D97-AF65-F5344CB8AC3E}">
        <p14:creationId xmlns:p14="http://schemas.microsoft.com/office/powerpoint/2010/main" val="887722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4999" cy="652145"/>
          </a:xfrm>
        </p:spPr>
        <p:txBody>
          <a:bodyPr/>
          <a:lstStyle/>
          <a:p>
            <a:r>
              <a:rPr lang="sv-SE" dirty="0"/>
              <a:t>Nyttiggörande av forskning</a:t>
            </a:r>
          </a:p>
        </p:txBody>
      </p:sp>
      <p:sp>
        <p:nvSpPr>
          <p:cNvPr id="3" name="Platshållare för text 2"/>
          <p:cNvSpPr>
            <a:spLocks noGrp="1"/>
          </p:cNvSpPr>
          <p:nvPr>
            <p:ph type="body" sz="quarter" idx="13"/>
          </p:nvPr>
        </p:nvSpPr>
        <p:spPr>
          <a:xfrm>
            <a:off x="838200" y="2235200"/>
            <a:ext cx="5981700" cy="3941763"/>
          </a:xfrm>
        </p:spPr>
        <p:txBody>
          <a:bodyPr/>
          <a:lstStyle/>
          <a:p>
            <a:pPr marL="342900" indent="-342900">
              <a:buFont typeface="Arial" panose="020B0604020202020204" pitchFamily="34" charset="0"/>
              <a:buChar char="•"/>
            </a:pPr>
            <a:r>
              <a:rPr lang="sv-SE" dirty="0"/>
              <a:t>Innovationsstöd till forskare och studenter </a:t>
            </a:r>
          </a:p>
          <a:p>
            <a:pPr marL="342900" indent="-342900">
              <a:buFont typeface="Arial" panose="020B0604020202020204" pitchFamily="34" charset="0"/>
              <a:buChar char="•"/>
            </a:pPr>
            <a:r>
              <a:rPr lang="sv-SE" dirty="0"/>
              <a:t>Kommersialisering av forskning och ny kunskap</a:t>
            </a:r>
          </a:p>
          <a:p>
            <a:pPr marL="342900" indent="-342900">
              <a:buFont typeface="Arial" panose="020B0604020202020204" pitchFamily="34" charset="0"/>
              <a:buChar char="•"/>
            </a:pPr>
            <a:r>
              <a:rPr lang="sv-SE" dirty="0"/>
              <a:t>Mittuniversitetet är en del av ett innovationskontor med uppdrag från staten – innovationskontoret Fyrklövern</a:t>
            </a:r>
          </a:p>
        </p:txBody>
      </p:sp>
      <p:pic>
        <p:nvPicPr>
          <p:cNvPr id="10" name="Platshållare för bild 4" descr="En kvinna med mörkt hår tittar upp och skrattar. Bakom henne kan en datorskärm skymtas.">
            <a:extLst>
              <a:ext uri="{FF2B5EF4-FFF2-40B4-BE49-F238E27FC236}">
                <a16:creationId xmlns:a16="http://schemas.microsoft.com/office/drawing/2014/main" id="{88E08437-C23C-4A4B-B23E-910540BD4D19}"/>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908" t="13149" r="-908" b="19203"/>
          <a:stretch/>
        </p:blipFill>
        <p:spPr>
          <a:xfrm>
            <a:off x="7290400" y="2080177"/>
            <a:ext cx="4063400" cy="4096786"/>
          </a:xfrm>
        </p:spPr>
      </p:pic>
    </p:spTree>
    <p:extLst>
      <p:ext uri="{BB962C8B-B14F-4D97-AF65-F5344CB8AC3E}">
        <p14:creationId xmlns:p14="http://schemas.microsoft.com/office/powerpoint/2010/main" val="978587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FFD6D4-56E1-CC4E-BA06-3C45FDB9FB5F}"/>
              </a:ext>
            </a:extLst>
          </p:cNvPr>
          <p:cNvSpPr>
            <a:spLocks noGrp="1"/>
          </p:cNvSpPr>
          <p:nvPr>
            <p:ph type="title"/>
          </p:nvPr>
        </p:nvSpPr>
        <p:spPr/>
        <p:txBody>
          <a:bodyPr/>
          <a:lstStyle/>
          <a:p>
            <a:endParaRPr lang="sv-SE" dirty="0"/>
          </a:p>
        </p:txBody>
      </p:sp>
    </p:spTree>
    <p:extLst>
      <p:ext uri="{BB962C8B-B14F-4D97-AF65-F5344CB8AC3E}">
        <p14:creationId xmlns:p14="http://schemas.microsoft.com/office/powerpoint/2010/main" val="881227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4999" cy="652145"/>
          </a:xfrm>
        </p:spPr>
        <p:txBody>
          <a:bodyPr/>
          <a:lstStyle/>
          <a:p>
            <a:r>
              <a:rPr lang="sv-SE" dirty="0" err="1"/>
              <a:t>Mittuniversitetets</a:t>
            </a:r>
            <a:r>
              <a:rPr lang="sv-SE" dirty="0"/>
              <a:t> bidrag till regionen</a:t>
            </a:r>
          </a:p>
        </p:txBody>
      </p:sp>
      <p:sp>
        <p:nvSpPr>
          <p:cNvPr id="3" name="Platshållare för innehåll 2"/>
          <p:cNvSpPr>
            <a:spLocks noGrp="1"/>
          </p:cNvSpPr>
          <p:nvPr>
            <p:ph type="body" sz="quarter" idx="13"/>
          </p:nvPr>
        </p:nvSpPr>
        <p:spPr>
          <a:xfrm>
            <a:off x="838800" y="2235599"/>
            <a:ext cx="5180400" cy="3942000"/>
          </a:xfrm>
        </p:spPr>
        <p:txBody>
          <a:bodyPr/>
          <a:lstStyle/>
          <a:p>
            <a:r>
              <a:rPr lang="sv-SE" dirty="0"/>
              <a:t>Ett befolkningstillskott på ca 39 000 personer de senaste 30 åren.</a:t>
            </a:r>
          </a:p>
          <a:p>
            <a:r>
              <a:rPr lang="sv-SE" dirty="0"/>
              <a:t>84% av studenter från Jämtlands eller Västernorrlands län bor kvar tre år efter examen.</a:t>
            </a:r>
          </a:p>
          <a:p>
            <a:r>
              <a:rPr lang="sv-SE" dirty="0"/>
              <a:t>Hälften av det totala antalet studenter bor kvar i regionen fem år efter examen.</a:t>
            </a:r>
          </a:p>
          <a:p>
            <a:r>
              <a:rPr lang="sv-SE" dirty="0"/>
              <a:t>85% av studenterna har jobb ett år efter examen.</a:t>
            </a:r>
          </a:p>
          <a:p>
            <a:endParaRPr lang="sv-SE" dirty="0"/>
          </a:p>
        </p:txBody>
      </p:sp>
      <p:pic>
        <p:nvPicPr>
          <p:cNvPr id="8" name="Bildobjekt 7" descr="Tre studenter går ut från ett hus på campus. De ler och pratar med varandra. ">
            <a:extLst>
              <a:ext uri="{FF2B5EF4-FFF2-40B4-BE49-F238E27FC236}">
                <a16:creationId xmlns:a16="http://schemas.microsoft.com/office/drawing/2014/main" id="{15482E89-755B-4A4E-84F8-597D8118D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900" y="2463680"/>
            <a:ext cx="3885300" cy="3485838"/>
          </a:xfrm>
          <a:prstGeom prst="rect">
            <a:avLst/>
          </a:prstGeom>
        </p:spPr>
      </p:pic>
    </p:spTree>
    <p:extLst>
      <p:ext uri="{BB962C8B-B14F-4D97-AF65-F5344CB8AC3E}">
        <p14:creationId xmlns:p14="http://schemas.microsoft.com/office/powerpoint/2010/main" val="3701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1178"/>
            <a:ext cx="9831600" cy="1382378"/>
          </a:xfrm>
        </p:spPr>
        <p:txBody>
          <a:bodyPr/>
          <a:lstStyle/>
          <a:p>
            <a:r>
              <a:rPr lang="sv-SE" dirty="0"/>
              <a:t>Fakta om Mittuniversitetet</a:t>
            </a:r>
          </a:p>
        </p:txBody>
      </p:sp>
    </p:spTree>
    <p:extLst>
      <p:ext uri="{BB962C8B-B14F-4D97-AF65-F5344CB8AC3E}">
        <p14:creationId xmlns:p14="http://schemas.microsoft.com/office/powerpoint/2010/main" val="326686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0800"/>
            <a:ext cx="10550525" cy="652145"/>
          </a:xfrm>
        </p:spPr>
        <p:txBody>
          <a:bodyPr/>
          <a:lstStyle/>
          <a:p>
            <a:r>
              <a:rPr lang="sv-SE" dirty="0"/>
              <a:t>Mittuniversitetet i siffror</a:t>
            </a:r>
          </a:p>
        </p:txBody>
      </p:sp>
      <p:sp>
        <p:nvSpPr>
          <p:cNvPr id="3" name="Platshållare för innehåll 2"/>
          <p:cNvSpPr>
            <a:spLocks noGrp="1"/>
          </p:cNvSpPr>
          <p:nvPr>
            <p:ph idx="1"/>
          </p:nvPr>
        </p:nvSpPr>
        <p:spPr>
          <a:xfrm>
            <a:off x="838800" y="2237129"/>
            <a:ext cx="10550525" cy="3836963"/>
          </a:xfrm>
        </p:spPr>
        <p:txBody>
          <a:bodyPr/>
          <a:lstStyle/>
          <a:p>
            <a:r>
              <a:rPr lang="sv-SE" sz="2000" dirty="0">
                <a:effectLst/>
                <a:latin typeface="Arial" panose="020B0604020202020204" pitchFamily="34" charset="0"/>
              </a:rPr>
              <a:t>27 619 studenter, varav </a:t>
            </a:r>
            <a:r>
              <a:rPr lang="sv-SE" dirty="0"/>
              <a:t>8 430 helårsstudenter</a:t>
            </a:r>
            <a:endParaRPr lang="sv-SE" dirty="0">
              <a:solidFill>
                <a:srgbClr val="FF0000"/>
              </a:solidFill>
            </a:endParaRPr>
          </a:p>
          <a:p>
            <a:r>
              <a:rPr lang="sv-SE" dirty="0"/>
              <a:t>480 fristående kurser</a:t>
            </a:r>
          </a:p>
          <a:p>
            <a:r>
              <a:rPr lang="sv-SE" dirty="0"/>
              <a:t>60 grundutbildningsprogram</a:t>
            </a:r>
          </a:p>
          <a:p>
            <a:r>
              <a:rPr lang="sv-SE" dirty="0"/>
              <a:t>40</a:t>
            </a:r>
            <a:r>
              <a:rPr lang="sv-SE" dirty="0">
                <a:solidFill>
                  <a:srgbClr val="FF0000"/>
                </a:solidFill>
              </a:rPr>
              <a:t> </a:t>
            </a:r>
            <a:r>
              <a:rPr lang="sv-SE" dirty="0"/>
              <a:t>magister-/</a:t>
            </a:r>
            <a:r>
              <a:rPr lang="sv-SE" dirty="0" err="1"/>
              <a:t>masterprogram</a:t>
            </a:r>
            <a:endParaRPr lang="sv-SE" dirty="0"/>
          </a:p>
          <a:p>
            <a:r>
              <a:rPr lang="sv-SE" dirty="0"/>
              <a:t>1 260 anställda</a:t>
            </a:r>
          </a:p>
          <a:p>
            <a:r>
              <a:rPr lang="sv-SE" dirty="0"/>
              <a:t>125 professorer</a:t>
            </a:r>
          </a:p>
          <a:p>
            <a:r>
              <a:rPr lang="sv-SE" dirty="0"/>
              <a:t>Omkring 1,25 miljard SEK i omsättning</a:t>
            </a:r>
          </a:p>
        </p:txBody>
      </p:sp>
    </p:spTree>
    <p:extLst>
      <p:ext uri="{BB962C8B-B14F-4D97-AF65-F5344CB8AC3E}">
        <p14:creationId xmlns:p14="http://schemas.microsoft.com/office/powerpoint/2010/main" val="234388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4999" cy="652145"/>
          </a:xfrm>
        </p:spPr>
        <p:txBody>
          <a:bodyPr/>
          <a:lstStyle/>
          <a:p>
            <a:r>
              <a:rPr lang="sv-SE" dirty="0"/>
              <a:t>Två campus</a:t>
            </a:r>
          </a:p>
        </p:txBody>
      </p:sp>
      <p:pic>
        <p:nvPicPr>
          <p:cNvPr id="6" name="Platshållare för innehåll 5" descr="Campus Sundsvalls byggnader speglar sig i Seångersåns vatten. Solen lyser en molnfri dag. "/>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2443" t="11502" r="17766" b="-455"/>
          <a:stretch/>
        </p:blipFill>
        <p:spPr>
          <a:xfrm>
            <a:off x="945182" y="2260853"/>
            <a:ext cx="3873331" cy="3298733"/>
          </a:xfrm>
        </p:spPr>
      </p:pic>
      <p:pic>
        <p:nvPicPr>
          <p:cNvPr id="5" name="Platshållare för innehåll 4" descr="Tre kvinnor går på campus Östersund. En av dem drar en cykel. Solen lyse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0891" t="2758" r="2969" b="178"/>
          <a:stretch/>
        </p:blipFill>
        <p:spPr>
          <a:xfrm>
            <a:off x="5534319" y="2260853"/>
            <a:ext cx="3888289" cy="3298733"/>
          </a:xfrm>
        </p:spPr>
      </p:pic>
      <p:sp>
        <p:nvSpPr>
          <p:cNvPr id="7" name="textruta 6"/>
          <p:cNvSpPr txBox="1"/>
          <p:nvPr/>
        </p:nvSpPr>
        <p:spPr>
          <a:xfrm>
            <a:off x="927986" y="5579876"/>
            <a:ext cx="2109209" cy="369332"/>
          </a:xfrm>
          <a:prstGeom prst="rect">
            <a:avLst/>
          </a:prstGeom>
          <a:noFill/>
        </p:spPr>
        <p:txBody>
          <a:bodyPr wrap="none" rtlCol="0">
            <a:spAutoFit/>
          </a:bodyPr>
          <a:lstStyle/>
          <a:p>
            <a:r>
              <a:rPr lang="sv-SE" dirty="0"/>
              <a:t>Campus Sundsvall</a:t>
            </a:r>
          </a:p>
        </p:txBody>
      </p:sp>
      <p:sp>
        <p:nvSpPr>
          <p:cNvPr id="8" name="textruta 7"/>
          <p:cNvSpPr txBox="1"/>
          <p:nvPr/>
        </p:nvSpPr>
        <p:spPr>
          <a:xfrm>
            <a:off x="5411084" y="5626515"/>
            <a:ext cx="2992690" cy="369332"/>
          </a:xfrm>
          <a:prstGeom prst="rect">
            <a:avLst/>
          </a:prstGeom>
          <a:noFill/>
        </p:spPr>
        <p:txBody>
          <a:bodyPr wrap="square" rtlCol="0">
            <a:spAutoFit/>
          </a:bodyPr>
          <a:lstStyle/>
          <a:p>
            <a:r>
              <a:rPr lang="sv-SE" dirty="0"/>
              <a:t>Campus Östersund</a:t>
            </a:r>
          </a:p>
        </p:txBody>
      </p:sp>
    </p:spTree>
    <p:extLst>
      <p:ext uri="{BB962C8B-B14F-4D97-AF65-F5344CB8AC3E}">
        <p14:creationId xmlns:p14="http://schemas.microsoft.com/office/powerpoint/2010/main" val="130268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1542415"/>
            <a:ext cx="10514999" cy="652145"/>
          </a:xfrm>
        </p:spPr>
        <p:txBody>
          <a:bodyPr/>
          <a:lstStyle/>
          <a:p>
            <a:r>
              <a:rPr lang="sv-SE" dirty="0"/>
              <a:t>Universitetsbiblioteket</a:t>
            </a:r>
          </a:p>
        </p:txBody>
      </p:sp>
      <p:sp>
        <p:nvSpPr>
          <p:cNvPr id="3" name="Platshållare för text 2"/>
          <p:cNvSpPr>
            <a:spLocks noGrp="1"/>
          </p:cNvSpPr>
          <p:nvPr>
            <p:ph type="body" sz="quarter" idx="13"/>
          </p:nvPr>
        </p:nvSpPr>
        <p:spPr>
          <a:xfrm>
            <a:off x="838800" y="2235599"/>
            <a:ext cx="5180400" cy="3942000"/>
          </a:xfrm>
        </p:spPr>
        <p:txBody>
          <a:bodyPr/>
          <a:lstStyle/>
          <a:p>
            <a:r>
              <a:rPr lang="sv-SE" kern="100" dirty="0">
                <a:effectLst/>
                <a:ea typeface="Calibri" panose="020F0502020204030204" pitchFamily="34" charset="0"/>
                <a:cs typeface="Times New Roman" panose="02020603050405020304" pitchFamily="18" charset="0"/>
              </a:rPr>
              <a:t>Universitetsbiblioteket är universitetets hjärta. </a:t>
            </a:r>
          </a:p>
          <a:p>
            <a:r>
              <a:rPr lang="sv-SE" kern="100" dirty="0">
                <a:effectLst/>
                <a:ea typeface="Calibri" panose="020F0502020204030204" pitchFamily="34" charset="0"/>
                <a:cs typeface="Times New Roman" panose="02020603050405020304" pitchFamily="18" charset="0"/>
              </a:rPr>
              <a:t>Det spelar en avgörande roll för att stödja och främja lärande, forskning och kunskapsspridning inom både universitetet men också samhället i stort.</a:t>
            </a:r>
          </a:p>
          <a:p>
            <a:r>
              <a:rPr lang="sv-SE" kern="100" dirty="0">
                <a:effectLst/>
                <a:ea typeface="Calibri" panose="020F0502020204030204" pitchFamily="34" charset="0"/>
                <a:cs typeface="Times New Roman" panose="02020603050405020304" pitchFamily="18" charset="0"/>
              </a:rPr>
              <a:t>Här kan du både finna och skapa kunskap samt få verktyg för lärande och framgång.</a:t>
            </a:r>
          </a:p>
          <a:p>
            <a:endParaRPr lang="sv-SE" dirty="0"/>
          </a:p>
        </p:txBody>
      </p:sp>
      <p:pic>
        <p:nvPicPr>
          <p:cNvPr id="5" name="Platshållare för bild 4" descr="Bilden är tagen uppifrån och därnere syns personer som sitter två och två vid olika bord. En trappa till vänster i bild. "/>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t="21608" b="21608"/>
          <a:stretch/>
        </p:blipFill>
        <p:spPr>
          <a:xfrm>
            <a:off x="6173999" y="2235599"/>
            <a:ext cx="5180400" cy="3942000"/>
          </a:xfrm>
        </p:spPr>
      </p:pic>
    </p:spTree>
    <p:extLst>
      <p:ext uri="{BB962C8B-B14F-4D97-AF65-F5344CB8AC3E}">
        <p14:creationId xmlns:p14="http://schemas.microsoft.com/office/powerpoint/2010/main" val="2164738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objekt 16" descr="En bild som visar text, skärmbild, Teckensnitt, Webbplats&#10;&#10;Automatiskt genererad beskrivning">
            <a:extLst>
              <a:ext uri="{FF2B5EF4-FFF2-40B4-BE49-F238E27FC236}">
                <a16:creationId xmlns:a16="http://schemas.microsoft.com/office/drawing/2014/main" id="{6A6C6696-E433-1B7A-1CB7-29237AF7F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233" y="635000"/>
            <a:ext cx="5427668" cy="6223000"/>
          </a:xfrm>
          <a:prstGeom prst="rect">
            <a:avLst/>
          </a:prstGeom>
        </p:spPr>
      </p:pic>
      <p:sp>
        <p:nvSpPr>
          <p:cNvPr id="18" name="textruta 17">
            <a:extLst>
              <a:ext uri="{FF2B5EF4-FFF2-40B4-BE49-F238E27FC236}">
                <a16:creationId xmlns:a16="http://schemas.microsoft.com/office/drawing/2014/main" id="{4B8FDEA1-1E02-0D11-D4DD-6AD81C0D7CF5}"/>
              </a:ext>
            </a:extLst>
          </p:cNvPr>
          <p:cNvSpPr txBox="1"/>
          <p:nvPr/>
        </p:nvSpPr>
        <p:spPr>
          <a:xfrm>
            <a:off x="9258300" y="635000"/>
            <a:ext cx="2311400" cy="261610"/>
          </a:xfrm>
          <a:prstGeom prst="rect">
            <a:avLst/>
          </a:prstGeom>
          <a:noFill/>
        </p:spPr>
        <p:txBody>
          <a:bodyPr wrap="square" rtlCol="0">
            <a:spAutoFit/>
          </a:bodyPr>
          <a:lstStyle/>
          <a:p>
            <a:r>
              <a:rPr lang="sv-SE" sz="1100" dirty="0">
                <a:latin typeface="+mj-lt"/>
                <a:ea typeface="Palatino" pitchFamily="2" charset="77"/>
              </a:rPr>
              <a:t>Mittuniversitetets organisation</a:t>
            </a:r>
            <a:endParaRPr lang="sv-SE" sz="1100" b="1" dirty="0">
              <a:latin typeface="+mj-lt"/>
              <a:ea typeface="Palatino" pitchFamily="2" charset="77"/>
            </a:endParaRPr>
          </a:p>
        </p:txBody>
      </p:sp>
    </p:spTree>
    <p:extLst>
      <p:ext uri="{BB962C8B-B14F-4D97-AF65-F5344CB8AC3E}">
        <p14:creationId xmlns:p14="http://schemas.microsoft.com/office/powerpoint/2010/main" val="1655670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800" y="370391"/>
            <a:ext cx="10550525" cy="671332"/>
          </a:xfrm>
        </p:spPr>
        <p:txBody>
          <a:bodyPr anchor="t">
            <a:normAutofit/>
          </a:bodyPr>
          <a:lstStyle/>
          <a:p>
            <a:r>
              <a:rPr lang="sv-SE" dirty="0"/>
              <a:t>Strategi och vision</a:t>
            </a:r>
          </a:p>
        </p:txBody>
      </p:sp>
      <p:pic>
        <p:nvPicPr>
          <p:cNvPr id="4" name="Bildobjekt 3" descr="En bild som visar text, skärmbild, Webbplats, Teckensnitt&#10;&#10;Automatiskt genererad beskrivning">
            <a:extLst>
              <a:ext uri="{FF2B5EF4-FFF2-40B4-BE49-F238E27FC236}">
                <a16:creationId xmlns:a16="http://schemas.microsoft.com/office/drawing/2014/main" id="{0E331923-8E97-72CC-A586-77E385ED3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1478" y="1276374"/>
            <a:ext cx="8529271" cy="4797717"/>
          </a:xfrm>
          <a:prstGeom prst="rect">
            <a:avLst/>
          </a:prstGeom>
          <a:noFill/>
        </p:spPr>
      </p:pic>
    </p:spTree>
    <p:extLst>
      <p:ext uri="{BB962C8B-B14F-4D97-AF65-F5344CB8AC3E}">
        <p14:creationId xmlns:p14="http://schemas.microsoft.com/office/powerpoint/2010/main" val="2604313940"/>
      </p:ext>
    </p:extLst>
  </p:cSld>
  <p:clrMapOvr>
    <a:masterClrMapping/>
  </p:clrMapOvr>
</p:sld>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SCN 16.9.potx" id="{37F6D8C5-9675-4404-900A-E86DC592998E}" vid="{45E6DD0E-98EE-4F9C-B324-6ACD77EA76F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4E29085-89DA-ED4A-8A79-5265CB5178EF}">
  <we:reference id="wa200005566" version="3.0.0.3" store="sv-SE" storeType="OMEX"/>
  <we:alternateReferences>
    <we:reference id="wa200005566" version="3.0.0.3"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Office-tema</Template>
  <TotalTime>16634</TotalTime>
  <Words>2075</Words>
  <Application>Microsoft Macintosh PowerPoint</Application>
  <PresentationFormat>Bredbild</PresentationFormat>
  <Paragraphs>225</Paragraphs>
  <Slides>29</Slides>
  <Notes>24</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29</vt:i4>
      </vt:variant>
    </vt:vector>
  </HeadingPairs>
  <TitlesOfParts>
    <vt:vector size="37" baseType="lpstr">
      <vt:lpstr>ＭＳ Ｐゴシック</vt:lpstr>
      <vt:lpstr>Aptos</vt:lpstr>
      <vt:lpstr>Arial</vt:lpstr>
      <vt:lpstr>Calibri</vt:lpstr>
      <vt:lpstr>Lato</vt:lpstr>
      <vt:lpstr>Lato Italic</vt:lpstr>
      <vt:lpstr>Times</vt:lpstr>
      <vt:lpstr>Office-tema</vt:lpstr>
      <vt:lpstr>Mittuniversitetet</vt:lpstr>
      <vt:lpstr>Mittuniversitetet arbetar för:</vt:lpstr>
      <vt:lpstr>Mittuniversitetets bidrag till regionen</vt:lpstr>
      <vt:lpstr>Fakta om Mittuniversitetet</vt:lpstr>
      <vt:lpstr>Mittuniversitetet i siffror</vt:lpstr>
      <vt:lpstr>Två campus</vt:lpstr>
      <vt:lpstr>Universitetsbiblioteket</vt:lpstr>
      <vt:lpstr>PowerPoint-presentation</vt:lpstr>
      <vt:lpstr>Strategi och vision</vt:lpstr>
      <vt:lpstr>Vision</vt:lpstr>
      <vt:lpstr>Övergripande mål</vt:lpstr>
      <vt:lpstr>Tillsammans förverkligar vi möjligheter</vt:lpstr>
      <vt:lpstr>Stort utbud och flexibla utbildningsformer</vt:lpstr>
      <vt:lpstr>Attraktiva utbildningar med hög kvalitet  – för det livslånga lärandet</vt:lpstr>
      <vt:lpstr>Studenternas fördelning mellan campusorterna</vt:lpstr>
      <vt:lpstr>PowerPoint-presentation</vt:lpstr>
      <vt:lpstr>Varifrån kommer studenterna?</vt:lpstr>
      <vt:lpstr>Mittuniversitetets utbildningsutbud</vt:lpstr>
      <vt:lpstr>Närhet till ny kunskap genom samverkan</vt:lpstr>
      <vt:lpstr>Användbar forskning  med hög kvalitet</vt:lpstr>
      <vt:lpstr>Forskning med hög akademisk kvalitet  och med relevans för omgivande samhälle </vt:lpstr>
      <vt:lpstr>Forskningens utveckling 2005–2024</vt:lpstr>
      <vt:lpstr>Mittuniversitetets forskning</vt:lpstr>
      <vt:lpstr>Spjutspetsar i forskningen</vt:lpstr>
      <vt:lpstr>Forskningscentrum</vt:lpstr>
      <vt:lpstr>Forskningscentrum</vt:lpstr>
      <vt:lpstr>Ämnesforskning</vt:lpstr>
      <vt:lpstr>Nyttiggörande av forskning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Mittuniversitetet – Ett globalt universitet med regionalt engagemang  där vi forskar och utbildar för hela livet</dc:title>
  <dc:creator>Mittuniversitetet</dc:creator>
  <cp:lastModifiedBy>Victoria Engholm</cp:lastModifiedBy>
  <cp:revision>66</cp:revision>
  <cp:lastPrinted>2015-05-26T13:42:18Z</cp:lastPrinted>
  <dcterms:created xsi:type="dcterms:W3CDTF">2022-04-04T13:41:43Z</dcterms:created>
  <dcterms:modified xsi:type="dcterms:W3CDTF">2025-10-07T13:52:53Z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a9e035-fc31-4a12-9147-f5d37fc656b3_Enabled">
    <vt:lpwstr>true</vt:lpwstr>
  </property>
  <property fmtid="{D5CDD505-2E9C-101B-9397-08002B2CF9AE}" pid="3" name="MSIP_Label_e7a9e035-fc31-4a12-9147-f5d37fc656b3_SetDate">
    <vt:lpwstr>2025-10-06T12:51:20Z</vt:lpwstr>
  </property>
  <property fmtid="{D5CDD505-2E9C-101B-9397-08002B2CF9AE}" pid="4" name="MSIP_Label_e7a9e035-fc31-4a12-9147-f5d37fc656b3_Method">
    <vt:lpwstr>Standard</vt:lpwstr>
  </property>
  <property fmtid="{D5CDD505-2E9C-101B-9397-08002B2CF9AE}" pid="5" name="MSIP_Label_e7a9e035-fc31-4a12-9147-f5d37fc656b3_Name">
    <vt:lpwstr>Begränsad delning</vt:lpwstr>
  </property>
  <property fmtid="{D5CDD505-2E9C-101B-9397-08002B2CF9AE}" pid="6" name="MSIP_Label_e7a9e035-fc31-4a12-9147-f5d37fc656b3_SiteId">
    <vt:lpwstr>8234e57a-f0d7-4e7d-bac5-8f1a2c565e73</vt:lpwstr>
  </property>
  <property fmtid="{D5CDD505-2E9C-101B-9397-08002B2CF9AE}" pid="7" name="MSIP_Label_e7a9e035-fc31-4a12-9147-f5d37fc656b3_ActionId">
    <vt:lpwstr>0b080ab3-8c3b-48d6-9e53-cab1b6c96c9e</vt:lpwstr>
  </property>
  <property fmtid="{D5CDD505-2E9C-101B-9397-08002B2CF9AE}" pid="8" name="MSIP_Label_e7a9e035-fc31-4a12-9147-f5d37fc656b3_ContentBits">
    <vt:lpwstr>1</vt:lpwstr>
  </property>
  <property fmtid="{D5CDD505-2E9C-101B-9397-08002B2CF9AE}" pid="9" name="MSIP_Label_e7a9e035-fc31-4a12-9147-f5d37fc656b3_Tag">
    <vt:lpwstr>50, 3, 0, 1</vt:lpwstr>
  </property>
  <property fmtid="{D5CDD505-2E9C-101B-9397-08002B2CF9AE}" pid="10" name="ClassificationContentMarkingHeaderLocations">
    <vt:lpwstr>Office-tema:10</vt:lpwstr>
  </property>
  <property fmtid="{D5CDD505-2E9C-101B-9397-08002B2CF9AE}" pid="11" name="ClassificationContentMarkingHeaderText">
    <vt:lpwstr>Begränsad delning</vt:lpwstr>
  </property>
</Properties>
</file>

<file path=userCustomization/customUI.xml><?xml version="1.0" encoding="utf-8"?>
<mso:customUI xmlns:doc="http://schemas.microsoft.com/office/2006/01/customui/currentDocument" xmlns:mso="http://schemas.microsoft.com/office/2006/01/customui">
  <mso:ribbon>
    <mso:qat>
      <mso:documentControls>
        <mso:separator idQ="doc:sep1" visible="true"/>
        <mso:control idQ="mso:FileProperties" visible="true"/>
      </mso:documentControls>
    </mso:qat>
  </mso:ribbon>
</mso:customUI>
</file>