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microsoft.com/office/2006/relationships/ui/userCustomization" Target="userCustomization/customUI.xml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65" r:id="rId5"/>
    <p:sldId id="268" r:id="rId6"/>
    <p:sldId id="269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89CD7-9FE5-429F-B9E0-AA1946CCC9BD}" type="datetimeFigureOut">
              <a:rPr lang="sv-SE" smtClean="0"/>
              <a:t>2021-09-09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C2188-90C9-4DE2-9CC5-BA3A554B76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438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522199" y="1360800"/>
            <a:ext cx="983160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2199" y="2208554"/>
            <a:ext cx="9831601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2021-09-09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973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vå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6174000" y="2241462"/>
            <a:ext cx="5180400" cy="3942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8" name="Platshållare för bild 12"/>
          <p:cNvSpPr>
            <a:spLocks noGrp="1"/>
          </p:cNvSpPr>
          <p:nvPr>
            <p:ph type="pic" sz="quarter" idx="15"/>
          </p:nvPr>
        </p:nvSpPr>
        <p:spPr>
          <a:xfrm>
            <a:off x="838800" y="2235600"/>
            <a:ext cx="5180400" cy="3942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2021-09-09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260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800" y="1540800"/>
            <a:ext cx="10514999" cy="574296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800" y="2235600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8800" y="3180015"/>
            <a:ext cx="5158800" cy="3009647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4000" y="2235599"/>
            <a:ext cx="5158800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4000" y="3180014"/>
            <a:ext cx="5158800" cy="300964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2021-09-09</a:t>
            </a:fld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2348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38800" y="1540800"/>
            <a:ext cx="10528878" cy="7368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2021-09-09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4436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99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 hasCustomPrompt="1"/>
          </p:nvPr>
        </p:nvSpPr>
        <p:spPr>
          <a:xfrm>
            <a:off x="1524000" y="1360799"/>
            <a:ext cx="9829801" cy="691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 dirty="0"/>
              <a:t>Stor rubrik 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208554"/>
            <a:ext cx="9829800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3438000"/>
            <a:ext cx="12192000" cy="3420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pic>
        <p:nvPicPr>
          <p:cNvPr id="10" name="107192D2-3778-4ECE-8BEC-1F42874D3F29" descr="Logotyp Mittuniversitetet.">
            <a:extLst>
              <a:ext uri="{FF2B5EF4-FFF2-40B4-BE49-F238E27FC236}">
                <a16:creationId xmlns:a16="http://schemas.microsoft.com/office/drawing/2014/main" id="{F153BBE9-5AB6-41B8-B5C1-4E7AC01B72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000" y="360000"/>
            <a:ext cx="156508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522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pla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524001" y="1359581"/>
            <a:ext cx="982980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1" y="2208554"/>
            <a:ext cx="9829799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Rektangel 3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3474720"/>
            <a:ext cx="12192000" cy="34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89073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0800"/>
            <a:ext cx="10550525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800" y="2237129"/>
            <a:ext cx="10550525" cy="3836963"/>
          </a:xfrm>
        </p:spPr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defRPr/>
            </a:lvl1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2021-09-09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332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22800" y="3020400"/>
            <a:ext cx="9831600" cy="1117846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22800" y="4589464"/>
            <a:ext cx="9831600" cy="110795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2021-09-09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0942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2358000"/>
            <a:ext cx="12192000" cy="45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522800" y="3021178"/>
            <a:ext cx="9831600" cy="1382378"/>
          </a:xfrm>
        </p:spPr>
        <p:txBody>
          <a:bodyPr anchor="t">
            <a:normAutofit/>
          </a:bodyPr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Avsnittsrubrik</a:t>
            </a:r>
          </a:p>
        </p:txBody>
      </p:sp>
    </p:spTree>
    <p:extLst>
      <p:ext uri="{BB962C8B-B14F-4D97-AF65-F5344CB8AC3E}">
        <p14:creationId xmlns:p14="http://schemas.microsoft.com/office/powerpoint/2010/main" val="2873357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800" y="2234708"/>
            <a:ext cx="5180400" cy="3942255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4000" y="2235600"/>
            <a:ext cx="5180400" cy="394200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2021-09-09</a:t>
            </a:fld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727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800" y="2234708"/>
            <a:ext cx="5180400" cy="3942255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1" name="Platshållare för diagram 10"/>
          <p:cNvSpPr>
            <a:spLocks noGrp="1"/>
          </p:cNvSpPr>
          <p:nvPr>
            <p:ph type="chart" sz="quarter" idx="13"/>
          </p:nvPr>
        </p:nvSpPr>
        <p:spPr>
          <a:xfrm>
            <a:off x="6174000" y="2234963"/>
            <a:ext cx="5180400" cy="3942000"/>
          </a:xfrm>
        </p:spPr>
        <p:txBody>
          <a:bodyPr/>
          <a:lstStyle/>
          <a:p>
            <a:r>
              <a:rPr lang="sv-SE" smtClean="0"/>
              <a:t>Klicka på ikonen för att lägga till ett diagram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2021-09-09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4992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800" y="2235599"/>
            <a:ext cx="5180400" cy="394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Bildtext</a:t>
            </a:r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6173999" y="2235599"/>
            <a:ext cx="5180400" cy="3942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2021-09-09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4919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524000" y="1542415"/>
            <a:ext cx="9829799" cy="65214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24000" y="2237129"/>
            <a:ext cx="9829800" cy="3836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textruta 7"/>
          <p:cNvSpPr txBox="1"/>
          <p:nvPr userDrawn="1"/>
        </p:nvSpPr>
        <p:spPr>
          <a:xfrm>
            <a:off x="838800" y="6356348"/>
            <a:ext cx="2743200" cy="365125"/>
          </a:xfrm>
          <a:prstGeom prst="rect">
            <a:avLst/>
          </a:prstGeom>
          <a:noFill/>
        </p:spPr>
        <p:txBody>
          <a:bodyPr wrap="square" lIns="36000" rtlCol="0" anchor="ctr" anchorCtr="0">
            <a:noAutofit/>
          </a:bodyPr>
          <a:lstStyle/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Mittuniversitetet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212000" y="6357600"/>
            <a:ext cx="3405553" cy="360000"/>
          </a:xfrm>
          <a:prstGeom prst="rect">
            <a:avLst/>
          </a:prstGeom>
        </p:spPr>
        <p:txBody>
          <a:bodyPr vert="horz" lIns="10800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04000" y="6356351"/>
            <a:ext cx="1529865" cy="360000"/>
          </a:xfrm>
          <a:prstGeom prst="rect">
            <a:avLst/>
          </a:prstGeom>
        </p:spPr>
        <p:txBody>
          <a:bodyPr vert="horz" lIns="36000" tIns="45720" rIns="90000" bIns="45720" rtlCol="0" anchor="ctr"/>
          <a:lstStyle>
            <a:lvl1pPr algn="l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2D44CBEE-E6DE-47E3-981B-80C11ECF5B1C}" type="datetimeFigureOut">
              <a:rPr lang="sv-SE" smtClean="0"/>
              <a:pPr/>
              <a:t>2021-09-09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823932" y="6356350"/>
            <a:ext cx="1529867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 userDrawn="1"/>
        </p:nvCxnSpPr>
        <p:spPr>
          <a:xfrm>
            <a:off x="852048" y="6310166"/>
            <a:ext cx="10512000" cy="0"/>
          </a:xfrm>
          <a:prstGeom prst="line">
            <a:avLst/>
          </a:prstGeom>
          <a:ln w="31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107192D2-3778-4ECE-8BEC-1F42874D3F29" descr="Logotyp Mittuniversitetet.">
            <a:extLst>
              <a:ext uri="{FF2B5EF4-FFF2-40B4-BE49-F238E27FC236}">
                <a16:creationId xmlns:a16="http://schemas.microsoft.com/office/drawing/2014/main" id="{D6D22971-6BCD-4B4A-A592-8AF1AE69B69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000" y="360000"/>
            <a:ext cx="156508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303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0" r:id="rId4"/>
    <p:sldLayoutId id="2147483651" r:id="rId5"/>
    <p:sldLayoutId id="2147483662" r:id="rId6"/>
    <p:sldLayoutId id="2147483652" r:id="rId7"/>
    <p:sldLayoutId id="2147483665" r:id="rId8"/>
    <p:sldLayoutId id="2147483663" r:id="rId9"/>
    <p:sldLayoutId id="2147483664" r:id="rId10"/>
    <p:sldLayoutId id="2147483653" r:id="rId11"/>
    <p:sldLayoutId id="2147483654" r:id="rId12"/>
    <p:sldLayoutId id="2147483655" r:id="rId13"/>
  </p:sldLayoutIdLst>
  <p:txStyles>
    <p:titleStyle>
      <a:lvl1pPr algn="l" defTabSz="914400" rtl="0" eaLnBrk="1" latinLnBrk="0" hangingPunct="1">
        <a:lnSpc>
          <a:spcPts val="36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500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1094" userDrawn="1">
          <p15:clr>
            <a:srgbClr val="F26B43"/>
          </p15:clr>
        </p15:guide>
        <p15:guide id="4" orient="horz" pos="1480" userDrawn="1">
          <p15:clr>
            <a:srgbClr val="F26B43"/>
          </p15:clr>
        </p15:guide>
        <p15:guide id="5" pos="5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799" y="491228"/>
            <a:ext cx="10550525" cy="652145"/>
          </a:xfrm>
        </p:spPr>
        <p:txBody>
          <a:bodyPr/>
          <a:lstStyle/>
          <a:p>
            <a:r>
              <a:rPr lang="sv-SE" sz="2400" dirty="0" smtClean="0"/>
              <a:t>Kartlägga intressenter</a:t>
            </a:r>
            <a:endParaRPr lang="sv-SE" sz="24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799" y="1513560"/>
            <a:ext cx="10550525" cy="3836963"/>
          </a:xfrm>
        </p:spPr>
        <p:txBody>
          <a:bodyPr/>
          <a:lstStyle/>
          <a:p>
            <a:r>
              <a:rPr lang="sv-SE" dirty="0" smtClean="0"/>
              <a:t>Intressenter är alla som på något sätt påverkar och/eller påverkas av projektet</a:t>
            </a:r>
          </a:p>
          <a:p>
            <a:r>
              <a:rPr lang="sv-SE" smtClean="0"/>
              <a:t>Att </a:t>
            </a:r>
            <a:r>
              <a:rPr lang="sv-SE" dirty="0" smtClean="0"/>
              <a:t>kategorisera intressenterna kan vara bra för att veta hur olika intressenter ska hanteras och för kommunikationsplanen</a:t>
            </a:r>
          </a:p>
          <a:p>
            <a:r>
              <a:rPr lang="sv-SE" i="1" dirty="0" smtClean="0"/>
              <a:t>Kärnintressenter</a:t>
            </a:r>
            <a:r>
              <a:rPr lang="sv-SE" dirty="0" smtClean="0"/>
              <a:t> – individer med beslutande och/eller drivande roller i projektet</a:t>
            </a:r>
          </a:p>
          <a:p>
            <a:r>
              <a:rPr lang="sv-SE" i="1" dirty="0" smtClean="0"/>
              <a:t>Primärintressenter</a:t>
            </a:r>
            <a:r>
              <a:rPr lang="sv-SE" dirty="0" smtClean="0"/>
              <a:t> – individer, grupper och organisationer som i hög grad påverkas och därför även vill påverka projektet</a:t>
            </a:r>
          </a:p>
          <a:p>
            <a:r>
              <a:rPr lang="sv-SE" i="1" dirty="0" smtClean="0"/>
              <a:t>Sekundärintressenter</a:t>
            </a:r>
            <a:r>
              <a:rPr lang="sv-SE" dirty="0" smtClean="0"/>
              <a:t> – individer, grupper och organisationer med ett relativt lågt intresse och som troligen inte aktivt kommer att påverka projektet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815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ubrik 1"/>
          <p:cNvSpPr>
            <a:spLocks noGrp="1"/>
          </p:cNvSpPr>
          <p:nvPr>
            <p:ph type="title"/>
          </p:nvPr>
        </p:nvSpPr>
        <p:spPr>
          <a:xfrm>
            <a:off x="1969178" y="327183"/>
            <a:ext cx="8616224" cy="1143000"/>
          </a:xfrm>
        </p:spPr>
        <p:txBody>
          <a:bodyPr>
            <a:normAutofit/>
          </a:bodyPr>
          <a:lstStyle/>
          <a:p>
            <a:r>
              <a:rPr lang="sv-SE" alt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Exempel - kartlägga </a:t>
            </a:r>
            <a:r>
              <a:rPr lang="sv-SE" altLang="sv-SE" sz="2400" dirty="0">
                <a:latin typeface="Arial" panose="020B0604020202020204" pitchFamily="34" charset="0"/>
                <a:cs typeface="Arial" panose="020B0604020202020204" pitchFamily="34" charset="0"/>
              </a:rPr>
              <a:t>intressenter</a:t>
            </a:r>
          </a:p>
        </p:txBody>
      </p:sp>
      <p:cxnSp>
        <p:nvCxnSpPr>
          <p:cNvPr id="34819" name="Rak 5"/>
          <p:cNvCxnSpPr>
            <a:cxnSpLocks noChangeShapeType="1"/>
          </p:cNvCxnSpPr>
          <p:nvPr/>
        </p:nvCxnSpPr>
        <p:spPr bwMode="auto">
          <a:xfrm rot="5400000">
            <a:off x="4044156" y="3608189"/>
            <a:ext cx="4103688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20" name="Rak 7"/>
          <p:cNvCxnSpPr>
            <a:cxnSpLocks noChangeShapeType="1"/>
          </p:cNvCxnSpPr>
          <p:nvPr/>
        </p:nvCxnSpPr>
        <p:spPr bwMode="auto">
          <a:xfrm>
            <a:off x="2495550" y="3428009"/>
            <a:ext cx="6985000" cy="73025"/>
          </a:xfrm>
          <a:prstGeom prst="line">
            <a:avLst/>
          </a:prstGeom>
          <a:noFill/>
          <a:ln w="28575" algn="ctr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21" name="textruta 9"/>
          <p:cNvSpPr txBox="1">
            <a:spLocks noChangeArrowheads="1"/>
          </p:cNvSpPr>
          <p:nvPr/>
        </p:nvSpPr>
        <p:spPr bwMode="auto">
          <a:xfrm>
            <a:off x="1919289" y="1484909"/>
            <a:ext cx="13985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b="1">
                <a:solidFill>
                  <a:srgbClr val="000000"/>
                </a:solidFill>
                <a:latin typeface="Times" pitchFamily="18" charset="0"/>
              </a:rPr>
              <a:t>Samhälle</a:t>
            </a:r>
          </a:p>
        </p:txBody>
      </p:sp>
      <p:sp>
        <p:nvSpPr>
          <p:cNvPr id="34822" name="textruta 10"/>
          <p:cNvSpPr txBox="1">
            <a:spLocks noChangeArrowheads="1"/>
          </p:cNvSpPr>
          <p:nvPr/>
        </p:nvSpPr>
        <p:spPr bwMode="auto">
          <a:xfrm>
            <a:off x="1919288" y="5083771"/>
            <a:ext cx="19034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b="1">
                <a:solidFill>
                  <a:srgbClr val="000000"/>
                </a:solidFill>
                <a:latin typeface="Times" pitchFamily="18" charset="0"/>
              </a:rPr>
              <a:t>Medarbetare</a:t>
            </a:r>
          </a:p>
        </p:txBody>
      </p:sp>
      <p:sp>
        <p:nvSpPr>
          <p:cNvPr id="34823" name="textruta 11"/>
          <p:cNvSpPr txBox="1">
            <a:spLocks noChangeArrowheads="1"/>
          </p:cNvSpPr>
          <p:nvPr/>
        </p:nvSpPr>
        <p:spPr bwMode="auto">
          <a:xfrm>
            <a:off x="8632826" y="4940896"/>
            <a:ext cx="1279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b="1">
                <a:solidFill>
                  <a:srgbClr val="000000"/>
                </a:solidFill>
                <a:latin typeface="Times" pitchFamily="18" charset="0"/>
              </a:rPr>
              <a:t>Ledning</a:t>
            </a:r>
          </a:p>
        </p:txBody>
      </p:sp>
      <p:sp>
        <p:nvSpPr>
          <p:cNvPr id="34824" name="textruta 12"/>
          <p:cNvSpPr txBox="1">
            <a:spLocks noChangeArrowheads="1"/>
          </p:cNvSpPr>
          <p:nvPr/>
        </p:nvSpPr>
        <p:spPr bwMode="auto">
          <a:xfrm>
            <a:off x="8404225" y="1421408"/>
            <a:ext cx="165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b="1">
                <a:solidFill>
                  <a:srgbClr val="000000"/>
                </a:solidFill>
                <a:latin typeface="Times" pitchFamily="18" charset="0"/>
              </a:rPr>
              <a:t>Användare</a:t>
            </a:r>
          </a:p>
        </p:txBody>
      </p:sp>
      <p:sp>
        <p:nvSpPr>
          <p:cNvPr id="34825" name="Ellips 18"/>
          <p:cNvSpPr>
            <a:spLocks noChangeArrowheads="1"/>
          </p:cNvSpPr>
          <p:nvPr/>
        </p:nvSpPr>
        <p:spPr bwMode="auto">
          <a:xfrm>
            <a:off x="1919288" y="2188170"/>
            <a:ext cx="2520950" cy="736600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1600" dirty="0">
                <a:solidFill>
                  <a:srgbClr val="000000"/>
                </a:solidFill>
                <a:latin typeface="Times" pitchFamily="18" charset="0"/>
              </a:rPr>
              <a:t>Intresse-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1600" dirty="0">
                <a:solidFill>
                  <a:srgbClr val="000000"/>
                </a:solidFill>
                <a:latin typeface="Times" pitchFamily="18" charset="0"/>
              </a:rPr>
              <a:t>organisationer</a:t>
            </a:r>
          </a:p>
        </p:txBody>
      </p:sp>
      <p:sp>
        <p:nvSpPr>
          <p:cNvPr id="34826" name="Ellips 19"/>
          <p:cNvSpPr>
            <a:spLocks noChangeArrowheads="1"/>
          </p:cNvSpPr>
          <p:nvPr/>
        </p:nvSpPr>
        <p:spPr bwMode="auto">
          <a:xfrm>
            <a:off x="4440238" y="2635845"/>
            <a:ext cx="1295400" cy="520700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1600">
                <a:solidFill>
                  <a:srgbClr val="000000"/>
                </a:solidFill>
                <a:latin typeface="Times" pitchFamily="18" charset="0"/>
              </a:rPr>
              <a:t>Press</a:t>
            </a:r>
          </a:p>
        </p:txBody>
      </p:sp>
      <p:sp>
        <p:nvSpPr>
          <p:cNvPr id="34827" name="Ellips 20"/>
          <p:cNvSpPr>
            <a:spLocks noChangeArrowheads="1"/>
          </p:cNvSpPr>
          <p:nvPr/>
        </p:nvSpPr>
        <p:spPr bwMode="auto">
          <a:xfrm>
            <a:off x="3359150" y="4220171"/>
            <a:ext cx="2520950" cy="881063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1600">
                <a:solidFill>
                  <a:srgbClr val="000000"/>
                </a:solidFill>
                <a:latin typeface="Times" pitchFamily="18" charset="0"/>
              </a:rPr>
              <a:t>Andra medarbetare i organisationen</a:t>
            </a:r>
          </a:p>
        </p:txBody>
      </p:sp>
      <p:sp>
        <p:nvSpPr>
          <p:cNvPr id="34828" name="Ellips 21"/>
          <p:cNvSpPr>
            <a:spLocks noChangeArrowheads="1"/>
          </p:cNvSpPr>
          <p:nvPr/>
        </p:nvSpPr>
        <p:spPr bwMode="auto">
          <a:xfrm>
            <a:off x="8040688" y="3716933"/>
            <a:ext cx="1727200" cy="519112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1600">
                <a:solidFill>
                  <a:srgbClr val="000000"/>
                </a:solidFill>
                <a:latin typeface="Times" pitchFamily="18" charset="0"/>
              </a:rPr>
              <a:t>Projektägare</a:t>
            </a:r>
          </a:p>
        </p:txBody>
      </p:sp>
      <p:sp>
        <p:nvSpPr>
          <p:cNvPr id="34829" name="Ellips 22"/>
          <p:cNvSpPr>
            <a:spLocks noChangeArrowheads="1"/>
          </p:cNvSpPr>
          <p:nvPr/>
        </p:nvSpPr>
        <p:spPr bwMode="auto">
          <a:xfrm>
            <a:off x="2351089" y="3643908"/>
            <a:ext cx="1728787" cy="7366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1600">
                <a:solidFill>
                  <a:srgbClr val="000000"/>
                </a:solidFill>
                <a:latin typeface="Times" pitchFamily="18" charset="0"/>
              </a:rPr>
              <a:t>Projekt-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1600">
                <a:solidFill>
                  <a:srgbClr val="000000"/>
                </a:solidFill>
                <a:latin typeface="Times" pitchFamily="18" charset="0"/>
              </a:rPr>
              <a:t>medarbetare</a:t>
            </a:r>
          </a:p>
        </p:txBody>
      </p:sp>
      <p:sp>
        <p:nvSpPr>
          <p:cNvPr id="34830" name="Ellips 23"/>
          <p:cNvSpPr>
            <a:spLocks noChangeArrowheads="1"/>
          </p:cNvSpPr>
          <p:nvPr/>
        </p:nvSpPr>
        <p:spPr bwMode="auto">
          <a:xfrm>
            <a:off x="6888163" y="1988145"/>
            <a:ext cx="1295400" cy="520700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1600">
                <a:solidFill>
                  <a:srgbClr val="000000"/>
                </a:solidFill>
                <a:latin typeface="Times" pitchFamily="18" charset="0"/>
              </a:rPr>
              <a:t>Fack</a:t>
            </a:r>
          </a:p>
        </p:txBody>
      </p:sp>
      <p:sp>
        <p:nvSpPr>
          <p:cNvPr id="34831" name="Ellips 24"/>
          <p:cNvSpPr>
            <a:spLocks noChangeArrowheads="1"/>
          </p:cNvSpPr>
          <p:nvPr/>
        </p:nvSpPr>
        <p:spPr bwMode="auto">
          <a:xfrm>
            <a:off x="5087938" y="3156545"/>
            <a:ext cx="1871662" cy="81915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2000" b="1">
                <a:solidFill>
                  <a:srgbClr val="FFFFFF"/>
                </a:solidFill>
                <a:latin typeface="Times" pitchFamily="18" charset="0"/>
              </a:rPr>
              <a:t>Projektet</a:t>
            </a:r>
          </a:p>
        </p:txBody>
      </p:sp>
      <p:sp>
        <p:nvSpPr>
          <p:cNvPr id="34832" name="Ellips 25"/>
          <p:cNvSpPr>
            <a:spLocks noChangeArrowheads="1"/>
          </p:cNvSpPr>
          <p:nvPr/>
        </p:nvSpPr>
        <p:spPr bwMode="auto">
          <a:xfrm>
            <a:off x="6672264" y="2692996"/>
            <a:ext cx="1792287" cy="663575"/>
          </a:xfrm>
          <a:prstGeom prst="ellipse">
            <a:avLst/>
          </a:prstGeom>
          <a:solidFill>
            <a:srgbClr val="FFCC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1600">
                <a:solidFill>
                  <a:srgbClr val="000000"/>
                </a:solidFill>
                <a:latin typeface="Times" pitchFamily="18" charset="0"/>
              </a:rPr>
              <a:t>Användare av resultatet</a:t>
            </a:r>
          </a:p>
        </p:txBody>
      </p:sp>
      <p:sp>
        <p:nvSpPr>
          <p:cNvPr id="34833" name="Ellips 26"/>
          <p:cNvSpPr>
            <a:spLocks noChangeArrowheads="1"/>
          </p:cNvSpPr>
          <p:nvPr/>
        </p:nvSpPr>
        <p:spPr bwMode="auto">
          <a:xfrm>
            <a:off x="6240463" y="4059833"/>
            <a:ext cx="1727200" cy="5207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1600">
                <a:solidFill>
                  <a:srgbClr val="000000"/>
                </a:solidFill>
                <a:latin typeface="Times" pitchFamily="18" charset="0"/>
              </a:rPr>
              <a:t>Styrgrupp</a:t>
            </a:r>
          </a:p>
        </p:txBody>
      </p:sp>
      <p:sp>
        <p:nvSpPr>
          <p:cNvPr id="34834" name="Ellips 27"/>
          <p:cNvSpPr>
            <a:spLocks noChangeArrowheads="1"/>
          </p:cNvSpPr>
          <p:nvPr/>
        </p:nvSpPr>
        <p:spPr bwMode="auto">
          <a:xfrm>
            <a:off x="2711450" y="5788620"/>
            <a:ext cx="1944688" cy="5207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1600">
                <a:solidFill>
                  <a:srgbClr val="000000"/>
                </a:solidFill>
                <a:latin typeface="Times" pitchFamily="18" charset="0"/>
              </a:rPr>
              <a:t>Kärnintressent</a:t>
            </a:r>
          </a:p>
        </p:txBody>
      </p:sp>
      <p:sp>
        <p:nvSpPr>
          <p:cNvPr id="34835" name="Ellips 28"/>
          <p:cNvSpPr>
            <a:spLocks noChangeArrowheads="1"/>
          </p:cNvSpPr>
          <p:nvPr/>
        </p:nvSpPr>
        <p:spPr bwMode="auto">
          <a:xfrm>
            <a:off x="4656139" y="5788620"/>
            <a:ext cx="2160587" cy="520700"/>
          </a:xfrm>
          <a:prstGeom prst="ellipse">
            <a:avLst/>
          </a:prstGeom>
          <a:solidFill>
            <a:srgbClr val="FFCC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1600" dirty="0">
                <a:solidFill>
                  <a:srgbClr val="000000"/>
                </a:solidFill>
                <a:latin typeface="Times" pitchFamily="18" charset="0"/>
              </a:rPr>
              <a:t>Primärintressent</a:t>
            </a:r>
          </a:p>
        </p:txBody>
      </p:sp>
      <p:sp>
        <p:nvSpPr>
          <p:cNvPr id="34836" name="Ellips 30"/>
          <p:cNvSpPr>
            <a:spLocks noChangeArrowheads="1"/>
          </p:cNvSpPr>
          <p:nvPr/>
        </p:nvSpPr>
        <p:spPr bwMode="auto">
          <a:xfrm>
            <a:off x="6816725" y="5733058"/>
            <a:ext cx="2592388" cy="519112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1600" dirty="0">
                <a:solidFill>
                  <a:srgbClr val="000000"/>
                </a:solidFill>
                <a:latin typeface="Times" pitchFamily="18" charset="0"/>
              </a:rPr>
              <a:t>Sekundärintressent</a:t>
            </a:r>
          </a:p>
        </p:txBody>
      </p:sp>
      <p:sp>
        <p:nvSpPr>
          <p:cNvPr id="34837" name="Ellips 31"/>
          <p:cNvSpPr>
            <a:spLocks noChangeArrowheads="1"/>
          </p:cNvSpPr>
          <p:nvPr/>
        </p:nvSpPr>
        <p:spPr bwMode="auto">
          <a:xfrm>
            <a:off x="8264525" y="2259608"/>
            <a:ext cx="1792288" cy="665162"/>
          </a:xfrm>
          <a:prstGeom prst="ellipse">
            <a:avLst/>
          </a:prstGeom>
          <a:solidFill>
            <a:srgbClr val="FFCC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1600">
                <a:solidFill>
                  <a:srgbClr val="000000"/>
                </a:solidFill>
                <a:latin typeface="Times" pitchFamily="18" charset="0"/>
              </a:rPr>
              <a:t>Påverkas av av resultatet</a:t>
            </a:r>
          </a:p>
        </p:txBody>
      </p:sp>
    </p:spTree>
    <p:extLst>
      <p:ext uri="{BB962C8B-B14F-4D97-AF65-F5344CB8AC3E}">
        <p14:creationId xmlns:p14="http://schemas.microsoft.com/office/powerpoint/2010/main" val="2675895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ubrik 1"/>
          <p:cNvSpPr>
            <a:spLocks noGrp="1"/>
          </p:cNvSpPr>
          <p:nvPr>
            <p:ph type="title"/>
          </p:nvPr>
        </p:nvSpPr>
        <p:spPr>
          <a:xfrm>
            <a:off x="1919288" y="413345"/>
            <a:ext cx="7696200" cy="1143000"/>
          </a:xfrm>
        </p:spPr>
        <p:txBody>
          <a:bodyPr>
            <a:normAutofit/>
          </a:bodyPr>
          <a:lstStyle/>
          <a:p>
            <a:r>
              <a:rPr lang="sv-SE" alt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Mall - kartlägga intressenter</a:t>
            </a:r>
            <a:endParaRPr lang="sv-SE" alt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819" name="Rak 5"/>
          <p:cNvCxnSpPr>
            <a:cxnSpLocks noChangeShapeType="1"/>
          </p:cNvCxnSpPr>
          <p:nvPr/>
        </p:nvCxnSpPr>
        <p:spPr bwMode="auto">
          <a:xfrm rot="5400000">
            <a:off x="4044156" y="3608189"/>
            <a:ext cx="4103688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20" name="Rak 7"/>
          <p:cNvCxnSpPr>
            <a:cxnSpLocks noChangeShapeType="1"/>
          </p:cNvCxnSpPr>
          <p:nvPr/>
        </p:nvCxnSpPr>
        <p:spPr bwMode="auto">
          <a:xfrm>
            <a:off x="2495550" y="3428009"/>
            <a:ext cx="6985000" cy="73025"/>
          </a:xfrm>
          <a:prstGeom prst="line">
            <a:avLst/>
          </a:prstGeom>
          <a:noFill/>
          <a:ln w="28575" algn="ctr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21" name="textruta 9"/>
          <p:cNvSpPr txBox="1">
            <a:spLocks noChangeArrowheads="1"/>
          </p:cNvSpPr>
          <p:nvPr/>
        </p:nvSpPr>
        <p:spPr bwMode="auto">
          <a:xfrm>
            <a:off x="1919289" y="1484909"/>
            <a:ext cx="13985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b="1">
                <a:solidFill>
                  <a:srgbClr val="000000"/>
                </a:solidFill>
                <a:latin typeface="Times" pitchFamily="18" charset="0"/>
              </a:rPr>
              <a:t>Samhälle</a:t>
            </a:r>
          </a:p>
        </p:txBody>
      </p:sp>
      <p:sp>
        <p:nvSpPr>
          <p:cNvPr id="34822" name="textruta 10"/>
          <p:cNvSpPr txBox="1">
            <a:spLocks noChangeArrowheads="1"/>
          </p:cNvSpPr>
          <p:nvPr/>
        </p:nvSpPr>
        <p:spPr bwMode="auto">
          <a:xfrm>
            <a:off x="1919288" y="5083771"/>
            <a:ext cx="19034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b="1">
                <a:solidFill>
                  <a:srgbClr val="000000"/>
                </a:solidFill>
                <a:latin typeface="Times" pitchFamily="18" charset="0"/>
              </a:rPr>
              <a:t>Medarbetare</a:t>
            </a:r>
          </a:p>
        </p:txBody>
      </p:sp>
      <p:sp>
        <p:nvSpPr>
          <p:cNvPr id="34823" name="textruta 11"/>
          <p:cNvSpPr txBox="1">
            <a:spLocks noChangeArrowheads="1"/>
          </p:cNvSpPr>
          <p:nvPr/>
        </p:nvSpPr>
        <p:spPr bwMode="auto">
          <a:xfrm>
            <a:off x="8632826" y="4940896"/>
            <a:ext cx="1279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b="1">
                <a:solidFill>
                  <a:srgbClr val="000000"/>
                </a:solidFill>
                <a:latin typeface="Times" pitchFamily="18" charset="0"/>
              </a:rPr>
              <a:t>Ledning</a:t>
            </a:r>
          </a:p>
        </p:txBody>
      </p:sp>
      <p:sp>
        <p:nvSpPr>
          <p:cNvPr id="34824" name="textruta 12"/>
          <p:cNvSpPr txBox="1">
            <a:spLocks noChangeArrowheads="1"/>
          </p:cNvSpPr>
          <p:nvPr/>
        </p:nvSpPr>
        <p:spPr bwMode="auto">
          <a:xfrm>
            <a:off x="8404225" y="1421408"/>
            <a:ext cx="165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b="1">
                <a:solidFill>
                  <a:srgbClr val="000000"/>
                </a:solidFill>
                <a:latin typeface="Times" pitchFamily="18" charset="0"/>
              </a:rPr>
              <a:t>Användare</a:t>
            </a:r>
          </a:p>
        </p:txBody>
      </p:sp>
      <p:sp>
        <p:nvSpPr>
          <p:cNvPr id="34831" name="Ellips 24"/>
          <p:cNvSpPr>
            <a:spLocks noChangeArrowheads="1"/>
          </p:cNvSpPr>
          <p:nvPr/>
        </p:nvSpPr>
        <p:spPr bwMode="auto">
          <a:xfrm>
            <a:off x="5160168" y="3054946"/>
            <a:ext cx="1871662" cy="81915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2000" b="1">
                <a:solidFill>
                  <a:srgbClr val="FFFFFF"/>
                </a:solidFill>
                <a:latin typeface="Times" pitchFamily="18" charset="0"/>
              </a:rPr>
              <a:t>Projektet</a:t>
            </a:r>
          </a:p>
        </p:txBody>
      </p:sp>
      <p:sp>
        <p:nvSpPr>
          <p:cNvPr id="34834" name="Ellips 27"/>
          <p:cNvSpPr>
            <a:spLocks noChangeArrowheads="1"/>
          </p:cNvSpPr>
          <p:nvPr/>
        </p:nvSpPr>
        <p:spPr bwMode="auto">
          <a:xfrm>
            <a:off x="2370354" y="5658445"/>
            <a:ext cx="1944688" cy="5207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1600">
                <a:solidFill>
                  <a:srgbClr val="000000"/>
                </a:solidFill>
                <a:latin typeface="Times" pitchFamily="18" charset="0"/>
              </a:rPr>
              <a:t>Kärnintressent</a:t>
            </a:r>
          </a:p>
        </p:txBody>
      </p:sp>
      <p:sp>
        <p:nvSpPr>
          <p:cNvPr id="34835" name="Ellips 28"/>
          <p:cNvSpPr>
            <a:spLocks noChangeArrowheads="1"/>
          </p:cNvSpPr>
          <p:nvPr/>
        </p:nvSpPr>
        <p:spPr bwMode="auto">
          <a:xfrm>
            <a:off x="5015706" y="5687019"/>
            <a:ext cx="2160587" cy="520700"/>
          </a:xfrm>
          <a:prstGeom prst="ellipse">
            <a:avLst/>
          </a:prstGeom>
          <a:solidFill>
            <a:srgbClr val="FFCC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1600" dirty="0">
                <a:solidFill>
                  <a:srgbClr val="000000"/>
                </a:solidFill>
                <a:latin typeface="Times" pitchFamily="18" charset="0"/>
              </a:rPr>
              <a:t>Primärintressent</a:t>
            </a:r>
          </a:p>
        </p:txBody>
      </p:sp>
      <p:sp>
        <p:nvSpPr>
          <p:cNvPr id="34836" name="Ellips 30"/>
          <p:cNvSpPr>
            <a:spLocks noChangeArrowheads="1"/>
          </p:cNvSpPr>
          <p:nvPr/>
        </p:nvSpPr>
        <p:spPr bwMode="auto">
          <a:xfrm>
            <a:off x="7723376" y="5660033"/>
            <a:ext cx="2592388" cy="519112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1600" dirty="0">
                <a:solidFill>
                  <a:srgbClr val="000000"/>
                </a:solidFill>
                <a:latin typeface="Times" pitchFamily="18" charset="0"/>
              </a:rPr>
              <a:t>Sekundärintressent</a:t>
            </a:r>
          </a:p>
        </p:txBody>
      </p:sp>
    </p:spTree>
    <p:extLst>
      <p:ext uri="{BB962C8B-B14F-4D97-AF65-F5344CB8AC3E}">
        <p14:creationId xmlns:p14="http://schemas.microsoft.com/office/powerpoint/2010/main" val="4059480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Mittuniversitete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CB9"/>
      </a:accent1>
      <a:accent2>
        <a:srgbClr val="00BFD6"/>
      </a:accent2>
      <a:accent3>
        <a:srgbClr val="007934"/>
      </a:accent3>
      <a:accent4>
        <a:srgbClr val="3FAE2A"/>
      </a:accent4>
      <a:accent5>
        <a:srgbClr val="706259"/>
      </a:accent5>
      <a:accent6>
        <a:srgbClr val="AEA299"/>
      </a:accent6>
      <a:hlink>
        <a:srgbClr val="0563C1"/>
      </a:hlink>
      <a:folHlink>
        <a:srgbClr val="954F72"/>
      </a:folHlink>
    </a:clrScheme>
    <a:fontScheme name="PP Mittuniversitet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SCN 16.9.potx" id="{37F6D8C5-9675-4404-900A-E86DC592998E}" vid="{45E6DD0E-98EE-4F9C-B324-6ACD77EA76F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A893ABF6BC3414A9729E12FC8D54049" ma:contentTypeVersion="2" ma:contentTypeDescription="Skapa ett nytt dokument." ma:contentTypeScope="" ma:versionID="aa6c6b3f9dfd2cb2c72f7a201ab223b7">
  <xsd:schema xmlns:xsd="http://www.w3.org/2001/XMLSchema" xmlns:xs="http://www.w3.org/2001/XMLSchema" xmlns:p="http://schemas.microsoft.com/office/2006/metadata/properties" xmlns:ns2="5ac3a0b6-b97e-4b67-b0b4-60feee06c5b7" targetNamespace="http://schemas.microsoft.com/office/2006/metadata/properties" ma:root="true" ma:fieldsID="727850036cbe9ce4b93d91d79608ad3e" ns2:_="">
    <xsd:import namespace="5ac3a0b6-b97e-4b67-b0b4-60feee06c5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c3a0b6-b97e-4b67-b0b4-60feee06c5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D579BB-C95A-4B34-9E80-BC9793E22BD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41F082-5ADC-4DDA-9B03-504CECD25DE4}">
  <ds:schemaRefs>
    <ds:schemaRef ds:uri="http://purl.org/dc/dcmitype/"/>
    <ds:schemaRef ds:uri="21050048-6df4-4e59-9be7-5c8ae5b2a6c0"/>
    <ds:schemaRef ds:uri="9da171d8-b9a9-4b55-b932-4b7197cdf14b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950B0EC-9457-4869-9206-AE2C45A85D1D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333</TotalTime>
  <Words>123</Words>
  <Application>Microsoft Office PowerPoint</Application>
  <PresentationFormat>Bredbild</PresentationFormat>
  <Paragraphs>35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</vt:lpstr>
      <vt:lpstr>Office-tema</vt:lpstr>
      <vt:lpstr>Kartlägga intressenter</vt:lpstr>
      <vt:lpstr>Exempel - kartlägga intressenter</vt:lpstr>
      <vt:lpstr>Mall - kartlägga intressenter</vt:lpstr>
    </vt:vector>
  </TitlesOfParts>
  <Company>Mittuniversitetet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Kartlägga intressenter</dc:title>
  <dc:creator>Rodin Svantesson, Eva</dc:creator>
  <cp:lastModifiedBy>Rodin Svantesson, Eva</cp:lastModifiedBy>
  <cp:revision>7</cp:revision>
  <cp:lastPrinted>2015-05-26T13:42:18Z</cp:lastPrinted>
  <dcterms:created xsi:type="dcterms:W3CDTF">2021-09-09T06:16:47Z</dcterms:created>
  <dcterms:modified xsi:type="dcterms:W3CDTF">2021-09-09T13:49:48Z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0x0101009A893ABF6BC3414A9729E12FC8D54049</vt:lpwstr>
  </property>
</Properties>
</file>

<file path=userCustomization/customUI.xml><?xml version="1.0" encoding="utf-8"?>
<mso:customUI xmlns:doc="http://schemas.microsoft.com/office/2006/01/customui/currentDocument" xmlns:mso="http://schemas.microsoft.com/office/2006/01/customui">
  <mso:ribbon>
    <mso:qat>
      <mso:documentControls>
        <mso:separator idQ="doc:sep1" visible="true"/>
        <mso:control idQ="mso:FileProperties" visible="true"/>
      </mso:documentControls>
    </mso:qat>
  </mso:ribbon>
</mso:customUI>
</file>