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5" r:id="rId5"/>
    <p:sldId id="27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2021-09-09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 smtClean="0"/>
              <a:t>Exempel kommunikationsplan</a:t>
            </a:r>
            <a:endParaRPr lang="sv-SE" sz="24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684514"/>
              </p:ext>
            </p:extLst>
          </p:nvPr>
        </p:nvGraphicFramePr>
        <p:xfrm>
          <a:off x="938253" y="1143373"/>
          <a:ext cx="9159903" cy="4748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5260">
                  <a:extLst>
                    <a:ext uri="{9D8B030D-6E8A-4147-A177-3AD203B41FA5}">
                      <a16:colId xmlns:a16="http://schemas.microsoft.com/office/drawing/2014/main" val="1854184866"/>
                    </a:ext>
                  </a:extLst>
                </a:gridCol>
                <a:gridCol w="1976782">
                  <a:extLst>
                    <a:ext uri="{9D8B030D-6E8A-4147-A177-3AD203B41FA5}">
                      <a16:colId xmlns:a16="http://schemas.microsoft.com/office/drawing/2014/main" val="4063130808"/>
                    </a:ext>
                  </a:extLst>
                </a:gridCol>
                <a:gridCol w="1455803">
                  <a:extLst>
                    <a:ext uri="{9D8B030D-6E8A-4147-A177-3AD203B41FA5}">
                      <a16:colId xmlns:a16="http://schemas.microsoft.com/office/drawing/2014/main" val="2824833236"/>
                    </a:ext>
                  </a:extLst>
                </a:gridCol>
                <a:gridCol w="1143950">
                  <a:extLst>
                    <a:ext uri="{9D8B030D-6E8A-4147-A177-3AD203B41FA5}">
                      <a16:colId xmlns:a16="http://schemas.microsoft.com/office/drawing/2014/main" val="82887426"/>
                    </a:ext>
                  </a:extLst>
                </a:gridCol>
                <a:gridCol w="2188108">
                  <a:extLst>
                    <a:ext uri="{9D8B030D-6E8A-4147-A177-3AD203B41FA5}">
                      <a16:colId xmlns:a16="http://schemas.microsoft.com/office/drawing/2014/main" val="1675795001"/>
                    </a:ext>
                  </a:extLst>
                </a:gridCol>
              </a:tblGrid>
              <a:tr h="2211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Åtgärd/aktivitet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Budskap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Kanal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Tidsplan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Ansvarig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449403743"/>
                  </a:ext>
                </a:extLst>
              </a:tr>
              <a:tr h="20833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Nyhet om projektet och hur det kommer att genomföras (implementeringsprocessen) och återkommande lägesrapporter under hela projektet</a:t>
                      </a:r>
                    </a:p>
                    <a:p>
                      <a:pPr indent="180340"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Varför kopplat till strategin (digitaliserings möjligheter). Hur och när berörs den enskilde medarbetaren.</a:t>
                      </a:r>
                    </a:p>
                    <a:p>
                      <a:pPr indent="180340"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Beskriva målbild</a:t>
                      </a:r>
                    </a:p>
                    <a:p>
                      <a:pPr indent="18034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Visa på helhet i lösningen</a:t>
                      </a:r>
                    </a:p>
                    <a:p>
                      <a:pPr indent="18034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Hur data ska hanteras på ett mer enhetligt och juridiskt korrekt sätt.</a:t>
                      </a:r>
                    </a:p>
                    <a:p>
                      <a:pPr indent="18034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Tydliggöra varför implementeringsprocessen tar tid.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Medarbetarportalen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När projektplanen är beslutad och löpande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Annan </a:t>
                      </a:r>
                      <a:r>
                        <a:rPr lang="sv-SE" sz="1000" u="sng">
                          <a:effectLst/>
                        </a:rPr>
                        <a:t>Kommunikatör……</a:t>
                      </a:r>
                      <a:endParaRPr lang="sv-SE" sz="10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2051937053"/>
                  </a:ext>
                </a:extLst>
              </a:tr>
              <a:tr h="12219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Beskriv projektet i projektlistan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Syfte och varför (se nyhet).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Medarbetarportalen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När projektplanen är beslutad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Annan </a:t>
                      </a:r>
                      <a:r>
                        <a:rPr lang="sv-SE" sz="1000" u="sng">
                          <a:effectLst/>
                        </a:rPr>
                        <a:t>Kommunikatör……</a:t>
                      </a:r>
                      <a:endParaRPr lang="sv-SE" sz="10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2719655371"/>
                  </a:ext>
                </a:extLst>
              </a:tr>
              <a:tr h="122199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Förbereda medarbetarportalen så att samarbetsytor </a:t>
                      </a:r>
                      <a:r>
                        <a:rPr lang="sv-SE" sz="1000" dirty="0" err="1">
                          <a:effectLst/>
                        </a:rPr>
                        <a:t>etc</a:t>
                      </a:r>
                      <a:r>
                        <a:rPr lang="sv-SE" sz="1000" dirty="0">
                          <a:effectLst/>
                        </a:rPr>
                        <a:t> ska kunna visas för piloter.</a:t>
                      </a:r>
                      <a:endParaRPr lang="sv-SE" sz="1000" dirty="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MP är ingång och startsida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MP och möten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Inför piloterna.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</a:rPr>
                        <a:t>☒</a:t>
                      </a:r>
                      <a:r>
                        <a:rPr lang="sv-SE" sz="1000" dirty="0">
                          <a:effectLst/>
                        </a:rPr>
                        <a:t> Projektledare (delprojekt förändring)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</a:rPr>
                        <a:t>☒</a:t>
                      </a:r>
                      <a:r>
                        <a:rPr lang="sv-SE" sz="1000" dirty="0">
                          <a:effectLst/>
                        </a:rPr>
                        <a:t> Annan </a:t>
                      </a:r>
                      <a:r>
                        <a:rPr lang="sv-SE" sz="1000" u="sng" dirty="0">
                          <a:effectLst/>
                        </a:rPr>
                        <a:t>Kommunikatör</a:t>
                      </a:r>
                      <a:endParaRPr lang="sv-SE" sz="10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 </a:t>
                      </a:r>
                      <a:endParaRPr lang="sv-SE" sz="1000" dirty="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2260314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 smtClean="0"/>
              <a:t>Exempel kommunikationsplan</a:t>
            </a:r>
            <a:endParaRPr lang="sv-SE" sz="2400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85745"/>
              </p:ext>
            </p:extLst>
          </p:nvPr>
        </p:nvGraphicFramePr>
        <p:xfrm>
          <a:off x="954157" y="1143373"/>
          <a:ext cx="8738483" cy="4581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5061">
                  <a:extLst>
                    <a:ext uri="{9D8B030D-6E8A-4147-A177-3AD203B41FA5}">
                      <a16:colId xmlns:a16="http://schemas.microsoft.com/office/drawing/2014/main" val="1854184866"/>
                    </a:ext>
                  </a:extLst>
                </a:gridCol>
                <a:gridCol w="1885836">
                  <a:extLst>
                    <a:ext uri="{9D8B030D-6E8A-4147-A177-3AD203B41FA5}">
                      <a16:colId xmlns:a16="http://schemas.microsoft.com/office/drawing/2014/main" val="4063130808"/>
                    </a:ext>
                  </a:extLst>
                </a:gridCol>
                <a:gridCol w="1388826">
                  <a:extLst>
                    <a:ext uri="{9D8B030D-6E8A-4147-A177-3AD203B41FA5}">
                      <a16:colId xmlns:a16="http://schemas.microsoft.com/office/drawing/2014/main" val="2824833236"/>
                    </a:ext>
                  </a:extLst>
                </a:gridCol>
                <a:gridCol w="1091320">
                  <a:extLst>
                    <a:ext uri="{9D8B030D-6E8A-4147-A177-3AD203B41FA5}">
                      <a16:colId xmlns:a16="http://schemas.microsoft.com/office/drawing/2014/main" val="82887426"/>
                    </a:ext>
                  </a:extLst>
                </a:gridCol>
                <a:gridCol w="2087440">
                  <a:extLst>
                    <a:ext uri="{9D8B030D-6E8A-4147-A177-3AD203B41FA5}">
                      <a16:colId xmlns:a16="http://schemas.microsoft.com/office/drawing/2014/main" val="1675795001"/>
                    </a:ext>
                  </a:extLst>
                </a:gridCol>
              </a:tblGrid>
              <a:tr h="24713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Åtgärd/aktivitet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Budskap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Kanal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Tidsplan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Ansvarig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449403743"/>
                  </a:ext>
                </a:extLst>
              </a:tr>
              <a:tr h="115964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Introducerande workshop med piloter. (förberedelse, förväntan på piloterna, kartläggning av nuläget med svar innan workshop, ”bilden”)</a:t>
                      </a:r>
                      <a:endParaRPr lang="sv-SE" sz="1000" dirty="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Nya möjligheter ger nya förändrade arbetssätt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Mail/fysiskt möte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Under projektet.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☐</a:t>
                      </a:r>
                      <a:r>
                        <a:rPr lang="sv-SE" sz="1000">
                          <a:effectLst/>
                        </a:rPr>
                        <a:t> Projektledare (delprojekt förändring)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Annan </a:t>
                      </a:r>
                      <a:r>
                        <a:rPr lang="sv-SE" sz="1000" u="sng">
                          <a:effectLst/>
                        </a:rPr>
                        <a:t>Kommunikatör</a:t>
                      </a:r>
                      <a:endParaRPr lang="sv-SE" sz="10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2542298907"/>
                  </a:ext>
                </a:extLst>
              </a:tr>
              <a:tr h="115964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Reportage om pilot 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Detta är på gång, påverkan och ev. förändrat arbetssätt</a:t>
                      </a:r>
                      <a:endParaRPr lang="sv-SE" sz="1000" dirty="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Medarbetarportalen (ev. även i ledningspodden)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Under projektet.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Annan </a:t>
                      </a:r>
                      <a:r>
                        <a:rPr lang="sv-SE" sz="1000" u="sng">
                          <a:effectLst/>
                        </a:rPr>
                        <a:t>Kommunikatör</a:t>
                      </a:r>
                      <a:endParaRPr lang="sv-SE" sz="10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1516195360"/>
                  </a:ext>
                </a:extLst>
              </a:tr>
              <a:tr h="115964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Ta fram sida på medarbetarportalen (innehåller det som tas fram, regelverk, vad som finns, länkar till användbara guider etc.)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Här finns hjälp att få!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Medarbetarportalen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Inför och under införandet av piloterna.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</a:rPr>
                        <a:t>☒</a:t>
                      </a:r>
                      <a:r>
                        <a:rPr lang="sv-SE" sz="1000">
                          <a:effectLst/>
                        </a:rPr>
                        <a:t> Annan </a:t>
                      </a:r>
                      <a:r>
                        <a:rPr lang="sv-SE" sz="1000" u="sng">
                          <a:effectLst/>
                        </a:rPr>
                        <a:t>Kommunikatör</a:t>
                      </a:r>
                      <a:endParaRPr lang="sv-SE" sz="10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3965278704"/>
                  </a:ext>
                </a:extLst>
              </a:tr>
              <a:tr h="85547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Ta fram särskild kommunikationsplan för implementering för studenter.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Det som är relevant för målgruppen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Studentportalen, digitala anslagstavlor, muntligt via kårerna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Inför och under införandet för studenter</a:t>
                      </a:r>
                      <a:endParaRPr lang="sv-SE" sz="100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</a:rPr>
                        <a:t>☐</a:t>
                      </a:r>
                      <a:r>
                        <a:rPr lang="sv-SE" sz="1000" dirty="0">
                          <a:effectLst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☐ Beställare</a:t>
                      </a: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</a:rPr>
                        <a:t>☒</a:t>
                      </a:r>
                      <a:r>
                        <a:rPr lang="sv-SE" sz="1000" dirty="0">
                          <a:effectLst/>
                        </a:rPr>
                        <a:t> Annan </a:t>
                      </a:r>
                      <a:r>
                        <a:rPr lang="sv-SE" sz="1000" u="sng" dirty="0">
                          <a:effectLst/>
                        </a:rPr>
                        <a:t>Kommunikatör (studentkommunikatör involveras)</a:t>
                      </a:r>
                      <a:endParaRPr lang="sv-SE" sz="1000" dirty="0">
                        <a:effectLst/>
                        <a:latin typeface="Palatino Linotype" panose="02040502050505030304" pitchFamily="18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2124" marR="32124" marT="0" marB="0"/>
                </a:tc>
                <a:extLst>
                  <a:ext uri="{0D108BD9-81ED-4DB2-BD59-A6C34878D82A}">
                    <a16:rowId xmlns:a16="http://schemas.microsoft.com/office/drawing/2014/main" val="4069807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34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41F082-5ADC-4DDA-9B03-504CECD25DE4}">
  <ds:schemaRefs>
    <ds:schemaRef ds:uri="http://schemas.microsoft.com/office/2006/documentManagement/types"/>
    <ds:schemaRef ds:uri="21050048-6df4-4e59-9be7-5c8ae5b2a6c0"/>
    <ds:schemaRef ds:uri="9da171d8-b9a9-4b55-b932-4b7197cdf14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E7BC5C-2777-4D34-906A-31EA23570A0E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203</TotalTime>
  <Words>309</Words>
  <Application>Microsoft Office PowerPoint</Application>
  <PresentationFormat>Bredbild</PresentationFormat>
  <Paragraphs>72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Palatino Linotype</vt:lpstr>
      <vt:lpstr>PMingLiU</vt:lpstr>
      <vt:lpstr>Times New Roman</vt:lpstr>
      <vt:lpstr>Office-tema</vt:lpstr>
      <vt:lpstr>Exempel kommunikationsplan</vt:lpstr>
      <vt:lpstr>Exempel kommunikationsplan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16</cp:revision>
  <cp:lastPrinted>2015-05-26T13:42:18Z</cp:lastPrinted>
  <dcterms:created xsi:type="dcterms:W3CDTF">2021-09-09T06:16:47Z</dcterms:created>
  <dcterms:modified xsi:type="dcterms:W3CDTF">2021-09-09T10:06:10Z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