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705" r:id="rId5"/>
    <p:sldMasterId id="2147483648" r:id="rId6"/>
  </p:sldMasterIdLst>
  <p:notesMasterIdLst>
    <p:notesMasterId r:id="rId47"/>
  </p:notesMasterIdLst>
  <p:sldIdLst>
    <p:sldId id="264" r:id="rId7"/>
    <p:sldId id="346" r:id="rId8"/>
    <p:sldId id="342" r:id="rId9"/>
    <p:sldId id="354" r:id="rId10"/>
    <p:sldId id="824" r:id="rId11"/>
    <p:sldId id="294" r:id="rId12"/>
    <p:sldId id="266" r:id="rId13"/>
    <p:sldId id="313" r:id="rId14"/>
    <p:sldId id="371" r:id="rId15"/>
    <p:sldId id="759" r:id="rId16"/>
    <p:sldId id="289" r:id="rId17"/>
    <p:sldId id="270" r:id="rId18"/>
    <p:sldId id="299" r:id="rId19"/>
    <p:sldId id="292" r:id="rId20"/>
    <p:sldId id="273" r:id="rId21"/>
    <p:sldId id="293" r:id="rId22"/>
    <p:sldId id="280" r:id="rId23"/>
    <p:sldId id="355" r:id="rId24"/>
    <p:sldId id="274" r:id="rId25"/>
    <p:sldId id="343" r:id="rId26"/>
    <p:sldId id="296" r:id="rId27"/>
    <p:sldId id="283" r:id="rId28"/>
    <p:sldId id="317" r:id="rId29"/>
    <p:sldId id="825" r:id="rId30"/>
    <p:sldId id="448" r:id="rId31"/>
    <p:sldId id="826" r:id="rId32"/>
    <p:sldId id="827" r:id="rId33"/>
    <p:sldId id="828" r:id="rId34"/>
    <p:sldId id="829" r:id="rId35"/>
    <p:sldId id="831" r:id="rId36"/>
    <p:sldId id="830" r:id="rId37"/>
    <p:sldId id="832" r:id="rId38"/>
    <p:sldId id="833" r:id="rId39"/>
    <p:sldId id="370" r:id="rId40"/>
    <p:sldId id="834" r:id="rId41"/>
    <p:sldId id="835" r:id="rId42"/>
    <p:sldId id="836" r:id="rId43"/>
    <p:sldId id="837" r:id="rId44"/>
    <p:sldId id="838" r:id="rId45"/>
    <p:sldId id="351" r:id="rId4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85C4EAC2-7FDB-4023-8E25-C0A76871E496}">
          <p14:sldIdLst>
            <p14:sldId id="264"/>
            <p14:sldId id="346"/>
            <p14:sldId id="342"/>
            <p14:sldId id="354"/>
            <p14:sldId id="824"/>
            <p14:sldId id="294"/>
            <p14:sldId id="266"/>
            <p14:sldId id="313"/>
            <p14:sldId id="371"/>
            <p14:sldId id="759"/>
            <p14:sldId id="289"/>
            <p14:sldId id="270"/>
            <p14:sldId id="299"/>
            <p14:sldId id="292"/>
            <p14:sldId id="273"/>
            <p14:sldId id="293"/>
            <p14:sldId id="280"/>
            <p14:sldId id="355"/>
            <p14:sldId id="274"/>
            <p14:sldId id="343"/>
            <p14:sldId id="296"/>
            <p14:sldId id="283"/>
            <p14:sldId id="317"/>
            <p14:sldId id="825"/>
            <p14:sldId id="448"/>
            <p14:sldId id="826"/>
            <p14:sldId id="827"/>
            <p14:sldId id="828"/>
            <p14:sldId id="829"/>
            <p14:sldId id="831"/>
            <p14:sldId id="830"/>
            <p14:sldId id="832"/>
            <p14:sldId id="833"/>
            <p14:sldId id="370"/>
            <p14:sldId id="834"/>
            <p14:sldId id="835"/>
            <p14:sldId id="836"/>
            <p14:sldId id="837"/>
            <p14:sldId id="838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3366FF"/>
    <a:srgbClr val="CC0000"/>
    <a:srgbClr val="FF9933"/>
    <a:srgbClr val="CC3300"/>
    <a:srgbClr val="0070A8"/>
    <a:srgbClr val="B98888"/>
    <a:srgbClr val="FF9966"/>
    <a:srgbClr val="FF505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1" autoAdjust="0"/>
    <p:restoredTop sz="95137" autoAdjust="0"/>
  </p:normalViewPr>
  <p:slideViewPr>
    <p:cSldViewPr snapToGrid="0">
      <p:cViewPr varScale="1">
        <p:scale>
          <a:sx n="119" d="100"/>
          <a:sy n="119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3F06D-62E0-494C-8FD3-F902B02DD90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8A72B63-2718-4EA0-A42A-D4DB90AD6E7C}">
      <dgm:prSet phldrT="[Text]"/>
      <dgm:spPr/>
      <dgm:t>
        <a:bodyPr/>
        <a:lstStyle/>
        <a:p>
          <a:r>
            <a:rPr lang="sv-SE"/>
            <a:t>Jan</a:t>
          </a:r>
        </a:p>
      </dgm:t>
    </dgm:pt>
    <dgm:pt modelId="{231DB3FC-D655-4534-82D9-22C078FA40E9}" type="parTrans" cxnId="{0710B2D5-47BC-400C-A5DB-B32072017A62}">
      <dgm:prSet/>
      <dgm:spPr/>
      <dgm:t>
        <a:bodyPr/>
        <a:lstStyle/>
        <a:p>
          <a:endParaRPr lang="sv-SE"/>
        </a:p>
      </dgm:t>
    </dgm:pt>
    <dgm:pt modelId="{55494B52-43CC-4C35-84D8-2FE7977F407F}" type="sibTrans" cxnId="{0710B2D5-47BC-400C-A5DB-B32072017A62}">
      <dgm:prSet/>
      <dgm:spPr/>
      <dgm:t>
        <a:bodyPr/>
        <a:lstStyle/>
        <a:p>
          <a:endParaRPr lang="sv-SE"/>
        </a:p>
      </dgm:t>
    </dgm:pt>
    <dgm:pt modelId="{92429186-F541-44AB-88E2-64B4B5A0D244}">
      <dgm:prSet phldrT="[Text]"/>
      <dgm:spPr/>
      <dgm:t>
        <a:bodyPr/>
        <a:lstStyle/>
        <a:p>
          <a:r>
            <a:rPr lang="sv-SE"/>
            <a:t>Feb</a:t>
          </a:r>
        </a:p>
      </dgm:t>
    </dgm:pt>
    <dgm:pt modelId="{D21ED561-322C-4A21-AAFB-42DC47E3F80C}" type="parTrans" cxnId="{6A53A56B-6654-4C9E-A824-A4344BDB6DBD}">
      <dgm:prSet/>
      <dgm:spPr/>
      <dgm:t>
        <a:bodyPr/>
        <a:lstStyle/>
        <a:p>
          <a:endParaRPr lang="sv-SE"/>
        </a:p>
      </dgm:t>
    </dgm:pt>
    <dgm:pt modelId="{DE65652F-8156-4BBD-81B7-019E1B2274DE}" type="sibTrans" cxnId="{6A53A56B-6654-4C9E-A824-A4344BDB6DBD}">
      <dgm:prSet/>
      <dgm:spPr/>
      <dgm:t>
        <a:bodyPr/>
        <a:lstStyle/>
        <a:p>
          <a:endParaRPr lang="sv-SE"/>
        </a:p>
      </dgm:t>
    </dgm:pt>
    <dgm:pt modelId="{C3A54744-F64E-41E9-90FC-37F12AF2DB1B}">
      <dgm:prSet phldrT="[Text]"/>
      <dgm:spPr/>
      <dgm:t>
        <a:bodyPr/>
        <a:lstStyle/>
        <a:p>
          <a:r>
            <a:rPr lang="sv-SE"/>
            <a:t>Dec</a:t>
          </a:r>
        </a:p>
      </dgm:t>
    </dgm:pt>
    <dgm:pt modelId="{0E98D5C5-E0C2-4105-92E0-FF3535A3ACDB}" type="parTrans" cxnId="{2544690E-CAA5-4E8C-A313-B54CE835C2FF}">
      <dgm:prSet/>
      <dgm:spPr/>
      <dgm:t>
        <a:bodyPr/>
        <a:lstStyle/>
        <a:p>
          <a:endParaRPr lang="sv-SE"/>
        </a:p>
      </dgm:t>
    </dgm:pt>
    <dgm:pt modelId="{64415F68-CC6F-4E8E-996E-EA5608B6F25A}" type="sibTrans" cxnId="{2544690E-CAA5-4E8C-A313-B54CE835C2FF}">
      <dgm:prSet/>
      <dgm:spPr/>
      <dgm:t>
        <a:bodyPr/>
        <a:lstStyle/>
        <a:p>
          <a:endParaRPr lang="sv-SE"/>
        </a:p>
      </dgm:t>
    </dgm:pt>
    <dgm:pt modelId="{11714E56-1930-48C2-BB17-D30EA8E6D705}">
      <dgm:prSet phldrT="[Text]"/>
      <dgm:spPr/>
      <dgm:t>
        <a:bodyPr/>
        <a:lstStyle/>
        <a:p>
          <a:r>
            <a:rPr lang="sv-SE"/>
            <a:t>Mar</a:t>
          </a:r>
        </a:p>
      </dgm:t>
    </dgm:pt>
    <dgm:pt modelId="{F2190E75-564C-4E1B-B372-B6E5D195A0C1}" type="parTrans" cxnId="{BBCDCE61-64F8-42C2-9E80-7440E3800B60}">
      <dgm:prSet/>
      <dgm:spPr/>
      <dgm:t>
        <a:bodyPr/>
        <a:lstStyle/>
        <a:p>
          <a:endParaRPr lang="sv-SE"/>
        </a:p>
      </dgm:t>
    </dgm:pt>
    <dgm:pt modelId="{C8BCD535-D6EA-4C8A-BFAF-7F6523F72F80}" type="sibTrans" cxnId="{BBCDCE61-64F8-42C2-9E80-7440E3800B60}">
      <dgm:prSet/>
      <dgm:spPr/>
      <dgm:t>
        <a:bodyPr/>
        <a:lstStyle/>
        <a:p>
          <a:endParaRPr lang="sv-SE"/>
        </a:p>
      </dgm:t>
    </dgm:pt>
    <dgm:pt modelId="{E5E410A7-C72D-40FB-908C-8B2435AF15C0}">
      <dgm:prSet phldrT="[Text]"/>
      <dgm:spPr/>
      <dgm:t>
        <a:bodyPr/>
        <a:lstStyle/>
        <a:p>
          <a:r>
            <a:rPr lang="sv-SE"/>
            <a:t>Apr</a:t>
          </a:r>
        </a:p>
      </dgm:t>
    </dgm:pt>
    <dgm:pt modelId="{DC5DC49B-2250-4805-92B7-F6611B8D5987}" type="parTrans" cxnId="{60EA828E-F34A-414A-9DD9-45CC5E836B16}">
      <dgm:prSet/>
      <dgm:spPr/>
      <dgm:t>
        <a:bodyPr/>
        <a:lstStyle/>
        <a:p>
          <a:endParaRPr lang="sv-SE"/>
        </a:p>
      </dgm:t>
    </dgm:pt>
    <dgm:pt modelId="{8934D73F-549A-4AD6-ACE8-B572569FCD58}" type="sibTrans" cxnId="{60EA828E-F34A-414A-9DD9-45CC5E836B16}">
      <dgm:prSet/>
      <dgm:spPr/>
      <dgm:t>
        <a:bodyPr/>
        <a:lstStyle/>
        <a:p>
          <a:endParaRPr lang="sv-SE"/>
        </a:p>
      </dgm:t>
    </dgm:pt>
    <dgm:pt modelId="{6BE34939-7BB3-4FD9-AC8C-7B77A0779800}">
      <dgm:prSet phldrT="[Text]"/>
      <dgm:spPr/>
      <dgm:t>
        <a:bodyPr/>
        <a:lstStyle/>
        <a:p>
          <a:r>
            <a:rPr lang="sv-SE"/>
            <a:t>Maj</a:t>
          </a:r>
        </a:p>
      </dgm:t>
    </dgm:pt>
    <dgm:pt modelId="{53F8C898-00C1-497C-87F2-D6428B0DAA02}" type="parTrans" cxnId="{B8C72CED-988B-492A-BA3B-2AF04A3E7ED2}">
      <dgm:prSet/>
      <dgm:spPr/>
      <dgm:t>
        <a:bodyPr/>
        <a:lstStyle/>
        <a:p>
          <a:endParaRPr lang="sv-SE"/>
        </a:p>
      </dgm:t>
    </dgm:pt>
    <dgm:pt modelId="{45E0A113-B237-4D82-BB87-ACDFEEA2201C}" type="sibTrans" cxnId="{B8C72CED-988B-492A-BA3B-2AF04A3E7ED2}">
      <dgm:prSet/>
      <dgm:spPr/>
      <dgm:t>
        <a:bodyPr/>
        <a:lstStyle/>
        <a:p>
          <a:endParaRPr lang="sv-SE"/>
        </a:p>
      </dgm:t>
    </dgm:pt>
    <dgm:pt modelId="{9ED2551E-B42E-4B41-8AB7-059DB257023A}">
      <dgm:prSet phldrT="[Text]"/>
      <dgm:spPr/>
      <dgm:t>
        <a:bodyPr/>
        <a:lstStyle/>
        <a:p>
          <a:r>
            <a:rPr lang="sv-SE"/>
            <a:t>Jun</a:t>
          </a:r>
        </a:p>
      </dgm:t>
    </dgm:pt>
    <dgm:pt modelId="{753180E1-6AD9-4A06-A5C8-CCCDA10C9DF9}" type="parTrans" cxnId="{36ABA9C2-D06F-4BDD-85A4-C96BFE9D5D00}">
      <dgm:prSet/>
      <dgm:spPr/>
      <dgm:t>
        <a:bodyPr/>
        <a:lstStyle/>
        <a:p>
          <a:endParaRPr lang="sv-SE"/>
        </a:p>
      </dgm:t>
    </dgm:pt>
    <dgm:pt modelId="{511ED5C4-F78D-488D-8967-EF9086A39D65}" type="sibTrans" cxnId="{36ABA9C2-D06F-4BDD-85A4-C96BFE9D5D00}">
      <dgm:prSet/>
      <dgm:spPr/>
      <dgm:t>
        <a:bodyPr/>
        <a:lstStyle/>
        <a:p>
          <a:endParaRPr lang="sv-SE"/>
        </a:p>
      </dgm:t>
    </dgm:pt>
    <dgm:pt modelId="{456F307C-49B2-4505-A35D-F65DE3F31755}">
      <dgm:prSet phldrT="[Text]"/>
      <dgm:spPr/>
      <dgm:t>
        <a:bodyPr/>
        <a:lstStyle/>
        <a:p>
          <a:r>
            <a:rPr lang="sv-SE"/>
            <a:t>Jul</a:t>
          </a:r>
        </a:p>
      </dgm:t>
    </dgm:pt>
    <dgm:pt modelId="{DD550AD0-F101-453A-81F6-F03B20E034E5}" type="parTrans" cxnId="{AA66130B-A8B8-4F91-84EB-14E0C2F02C5A}">
      <dgm:prSet/>
      <dgm:spPr/>
      <dgm:t>
        <a:bodyPr/>
        <a:lstStyle/>
        <a:p>
          <a:endParaRPr lang="sv-SE"/>
        </a:p>
      </dgm:t>
    </dgm:pt>
    <dgm:pt modelId="{6F5B38CC-D23C-4523-BCB8-AF89AF5C1B2B}" type="sibTrans" cxnId="{AA66130B-A8B8-4F91-84EB-14E0C2F02C5A}">
      <dgm:prSet/>
      <dgm:spPr/>
      <dgm:t>
        <a:bodyPr/>
        <a:lstStyle/>
        <a:p>
          <a:endParaRPr lang="sv-SE"/>
        </a:p>
      </dgm:t>
    </dgm:pt>
    <dgm:pt modelId="{2C95B575-4799-4500-9494-8D790C8935D9}">
      <dgm:prSet phldrT="[Text]"/>
      <dgm:spPr/>
      <dgm:t>
        <a:bodyPr/>
        <a:lstStyle/>
        <a:p>
          <a:r>
            <a:rPr lang="sv-SE"/>
            <a:t>Aug</a:t>
          </a:r>
        </a:p>
      </dgm:t>
    </dgm:pt>
    <dgm:pt modelId="{210E977B-398A-4C92-BE1B-B5CD88BB99A7}" type="parTrans" cxnId="{C231FF0E-38F1-4D0F-88DC-918E4243C620}">
      <dgm:prSet/>
      <dgm:spPr/>
      <dgm:t>
        <a:bodyPr/>
        <a:lstStyle/>
        <a:p>
          <a:endParaRPr lang="sv-SE"/>
        </a:p>
      </dgm:t>
    </dgm:pt>
    <dgm:pt modelId="{C3C5E228-9CEC-471C-8E68-7E5F4F5FACB8}" type="sibTrans" cxnId="{C231FF0E-38F1-4D0F-88DC-918E4243C620}">
      <dgm:prSet/>
      <dgm:spPr/>
      <dgm:t>
        <a:bodyPr/>
        <a:lstStyle/>
        <a:p>
          <a:endParaRPr lang="sv-SE"/>
        </a:p>
      </dgm:t>
    </dgm:pt>
    <dgm:pt modelId="{385D82BF-C53F-43DF-964F-06A2E6B374D9}">
      <dgm:prSet phldrT="[Text]"/>
      <dgm:spPr/>
      <dgm:t>
        <a:bodyPr/>
        <a:lstStyle/>
        <a:p>
          <a:r>
            <a:rPr lang="sv-SE"/>
            <a:t>Sep</a:t>
          </a:r>
        </a:p>
      </dgm:t>
    </dgm:pt>
    <dgm:pt modelId="{5470447C-D703-47CD-BFB8-8D12707CB5D0}" type="parTrans" cxnId="{91E0B69E-D5B2-4DE7-B058-CE4070D70509}">
      <dgm:prSet/>
      <dgm:spPr/>
      <dgm:t>
        <a:bodyPr/>
        <a:lstStyle/>
        <a:p>
          <a:endParaRPr lang="sv-SE"/>
        </a:p>
      </dgm:t>
    </dgm:pt>
    <dgm:pt modelId="{5CC90728-5553-463C-80EE-C9F1DF94F9B5}" type="sibTrans" cxnId="{91E0B69E-D5B2-4DE7-B058-CE4070D70509}">
      <dgm:prSet/>
      <dgm:spPr/>
      <dgm:t>
        <a:bodyPr/>
        <a:lstStyle/>
        <a:p>
          <a:endParaRPr lang="sv-SE"/>
        </a:p>
      </dgm:t>
    </dgm:pt>
    <dgm:pt modelId="{16AB26A9-6706-47BB-940B-36CF603BDBC2}">
      <dgm:prSet phldrT="[Text]"/>
      <dgm:spPr/>
      <dgm:t>
        <a:bodyPr/>
        <a:lstStyle/>
        <a:p>
          <a:r>
            <a:rPr lang="sv-SE"/>
            <a:t>Okt</a:t>
          </a:r>
        </a:p>
      </dgm:t>
    </dgm:pt>
    <dgm:pt modelId="{BB1337D2-5174-4DBD-882C-BE7475D10DA6}" type="parTrans" cxnId="{EECCB1D6-BEBA-4455-A6F1-18064CE94528}">
      <dgm:prSet/>
      <dgm:spPr/>
      <dgm:t>
        <a:bodyPr/>
        <a:lstStyle/>
        <a:p>
          <a:endParaRPr lang="sv-SE"/>
        </a:p>
      </dgm:t>
    </dgm:pt>
    <dgm:pt modelId="{9F171B01-0FC2-47AD-80F6-B4176D6724ED}" type="sibTrans" cxnId="{EECCB1D6-BEBA-4455-A6F1-18064CE94528}">
      <dgm:prSet/>
      <dgm:spPr/>
      <dgm:t>
        <a:bodyPr/>
        <a:lstStyle/>
        <a:p>
          <a:endParaRPr lang="sv-SE"/>
        </a:p>
      </dgm:t>
    </dgm:pt>
    <dgm:pt modelId="{973BAA22-399C-46F5-976C-B513AAF52618}">
      <dgm:prSet phldrT="[Text]"/>
      <dgm:spPr/>
      <dgm:t>
        <a:bodyPr/>
        <a:lstStyle/>
        <a:p>
          <a:r>
            <a:rPr lang="sv-SE"/>
            <a:t>Nov</a:t>
          </a:r>
        </a:p>
      </dgm:t>
    </dgm:pt>
    <dgm:pt modelId="{1A355408-6795-47C9-B47F-90DE827DA0CA}" type="parTrans" cxnId="{38BF2865-93BF-4CA5-9E1F-E1523FBBC96C}">
      <dgm:prSet/>
      <dgm:spPr/>
      <dgm:t>
        <a:bodyPr/>
        <a:lstStyle/>
        <a:p>
          <a:endParaRPr lang="sv-SE"/>
        </a:p>
      </dgm:t>
    </dgm:pt>
    <dgm:pt modelId="{3B87D864-1FD0-40AE-88AC-1E2328463753}" type="sibTrans" cxnId="{38BF2865-93BF-4CA5-9E1F-E1523FBBC96C}">
      <dgm:prSet/>
      <dgm:spPr/>
      <dgm:t>
        <a:bodyPr/>
        <a:lstStyle/>
        <a:p>
          <a:endParaRPr lang="sv-SE"/>
        </a:p>
      </dgm:t>
    </dgm:pt>
    <dgm:pt modelId="{41592687-2920-4EEA-9F1F-EE600FBE6CB9}">
      <dgm:prSet phldrT="[Text]"/>
      <dgm:spPr/>
      <dgm:t>
        <a:bodyPr/>
        <a:lstStyle/>
        <a:p>
          <a:r>
            <a:rPr lang="sv-SE"/>
            <a:t>Jan</a:t>
          </a:r>
        </a:p>
      </dgm:t>
    </dgm:pt>
    <dgm:pt modelId="{1A03C53F-9B29-4FAC-A6E9-8293F68673B2}" type="parTrans" cxnId="{9CAC2F4C-0541-4838-81C2-9580635EAEBF}">
      <dgm:prSet/>
      <dgm:spPr/>
      <dgm:t>
        <a:bodyPr/>
        <a:lstStyle/>
        <a:p>
          <a:endParaRPr lang="sv-SE"/>
        </a:p>
      </dgm:t>
    </dgm:pt>
    <dgm:pt modelId="{B0EC4B9E-F446-4F22-877D-91BD1837A04F}" type="sibTrans" cxnId="{9CAC2F4C-0541-4838-81C2-9580635EAEBF}">
      <dgm:prSet/>
      <dgm:spPr/>
      <dgm:t>
        <a:bodyPr/>
        <a:lstStyle/>
        <a:p>
          <a:endParaRPr lang="sv-SE"/>
        </a:p>
      </dgm:t>
    </dgm:pt>
    <dgm:pt modelId="{B75886AA-DA7C-4DE6-B642-8D39930F0403}" type="pres">
      <dgm:prSet presAssocID="{40C3F06D-62E0-494C-8FD3-F902B02DD906}" presName="Name0" presStyleCnt="0">
        <dgm:presLayoutVars>
          <dgm:dir/>
          <dgm:animLvl val="lvl"/>
          <dgm:resizeHandles val="exact"/>
        </dgm:presLayoutVars>
      </dgm:prSet>
      <dgm:spPr/>
    </dgm:pt>
    <dgm:pt modelId="{F7FA28D3-8BA3-49AB-B99F-AA5DD1CE3E39}" type="pres">
      <dgm:prSet presAssocID="{F8A72B63-2718-4EA0-A42A-D4DB90AD6E7C}" presName="parTxOnly" presStyleLbl="node1" presStyleIdx="0" presStyleCnt="13" custLinFactNeighborX="55599" custLinFactNeighborY="745">
        <dgm:presLayoutVars>
          <dgm:chMax val="0"/>
          <dgm:chPref val="0"/>
          <dgm:bulletEnabled val="1"/>
        </dgm:presLayoutVars>
      </dgm:prSet>
      <dgm:spPr/>
    </dgm:pt>
    <dgm:pt modelId="{ECE9151B-3819-49C7-A61E-9835932B67D4}" type="pres">
      <dgm:prSet presAssocID="{55494B52-43CC-4C35-84D8-2FE7977F407F}" presName="parTxOnlySpace" presStyleCnt="0"/>
      <dgm:spPr/>
    </dgm:pt>
    <dgm:pt modelId="{1D9D9E96-3B3E-45C1-A5B7-40F2DA8BDBFB}" type="pres">
      <dgm:prSet presAssocID="{92429186-F541-44AB-88E2-64B4B5A0D244}" presName="parTxOnly" presStyleLbl="node1" presStyleIdx="1" presStyleCnt="13" custLinFactNeighborX="30437" custLinFactNeighborY="-558">
        <dgm:presLayoutVars>
          <dgm:chMax val="0"/>
          <dgm:chPref val="0"/>
          <dgm:bulletEnabled val="1"/>
        </dgm:presLayoutVars>
      </dgm:prSet>
      <dgm:spPr/>
    </dgm:pt>
    <dgm:pt modelId="{A153A257-1097-4D87-BCAC-4C9B010EE01F}" type="pres">
      <dgm:prSet presAssocID="{DE65652F-8156-4BBD-81B7-019E1B2274DE}" presName="parTxOnlySpace" presStyleCnt="0"/>
      <dgm:spPr/>
    </dgm:pt>
    <dgm:pt modelId="{0BD3D456-073F-40E5-B679-7F1ACD224276}" type="pres">
      <dgm:prSet presAssocID="{11714E56-1930-48C2-BB17-D30EA8E6D705}" presName="parTxOnly" presStyleLbl="node1" presStyleIdx="2" presStyleCnt="13">
        <dgm:presLayoutVars>
          <dgm:chMax val="0"/>
          <dgm:chPref val="0"/>
          <dgm:bulletEnabled val="1"/>
        </dgm:presLayoutVars>
      </dgm:prSet>
      <dgm:spPr/>
    </dgm:pt>
    <dgm:pt modelId="{FA299AD1-201E-437B-80B1-E873D3289849}" type="pres">
      <dgm:prSet presAssocID="{C8BCD535-D6EA-4C8A-BFAF-7F6523F72F80}" presName="parTxOnlySpace" presStyleCnt="0"/>
      <dgm:spPr/>
    </dgm:pt>
    <dgm:pt modelId="{A31EECC0-6854-4875-8126-C27EFFDF83BD}" type="pres">
      <dgm:prSet presAssocID="{E5E410A7-C72D-40FB-908C-8B2435AF15C0}" presName="parTxOnly" presStyleLbl="node1" presStyleIdx="3" presStyleCnt="13">
        <dgm:presLayoutVars>
          <dgm:chMax val="0"/>
          <dgm:chPref val="0"/>
          <dgm:bulletEnabled val="1"/>
        </dgm:presLayoutVars>
      </dgm:prSet>
      <dgm:spPr/>
    </dgm:pt>
    <dgm:pt modelId="{C6FE0A3E-1337-4F3E-9A5C-053B5F27D378}" type="pres">
      <dgm:prSet presAssocID="{8934D73F-549A-4AD6-ACE8-B572569FCD58}" presName="parTxOnlySpace" presStyleCnt="0"/>
      <dgm:spPr/>
    </dgm:pt>
    <dgm:pt modelId="{402CBC50-2FCA-4BE1-9E19-4859AFB25B87}" type="pres">
      <dgm:prSet presAssocID="{6BE34939-7BB3-4FD9-AC8C-7B77A0779800}" presName="parTxOnly" presStyleLbl="node1" presStyleIdx="4" presStyleCnt="13">
        <dgm:presLayoutVars>
          <dgm:chMax val="0"/>
          <dgm:chPref val="0"/>
          <dgm:bulletEnabled val="1"/>
        </dgm:presLayoutVars>
      </dgm:prSet>
      <dgm:spPr/>
    </dgm:pt>
    <dgm:pt modelId="{573C4278-4D3D-4809-8F71-8ABFE792A032}" type="pres">
      <dgm:prSet presAssocID="{45E0A113-B237-4D82-BB87-ACDFEEA2201C}" presName="parTxOnlySpace" presStyleCnt="0"/>
      <dgm:spPr/>
    </dgm:pt>
    <dgm:pt modelId="{467DEE1A-7BDE-4484-9635-45C0AD8E0037}" type="pres">
      <dgm:prSet presAssocID="{9ED2551E-B42E-4B41-8AB7-059DB257023A}" presName="parTxOnly" presStyleLbl="node1" presStyleIdx="5" presStyleCnt="13">
        <dgm:presLayoutVars>
          <dgm:chMax val="0"/>
          <dgm:chPref val="0"/>
          <dgm:bulletEnabled val="1"/>
        </dgm:presLayoutVars>
      </dgm:prSet>
      <dgm:spPr/>
    </dgm:pt>
    <dgm:pt modelId="{DF9B5EA5-CEB3-471A-8E5A-450A675018F0}" type="pres">
      <dgm:prSet presAssocID="{511ED5C4-F78D-488D-8967-EF9086A39D65}" presName="parTxOnlySpace" presStyleCnt="0"/>
      <dgm:spPr/>
    </dgm:pt>
    <dgm:pt modelId="{C648EDB5-78C1-4AD3-83CD-44F2FCD9F213}" type="pres">
      <dgm:prSet presAssocID="{456F307C-49B2-4505-A35D-F65DE3F31755}" presName="parTxOnly" presStyleLbl="node1" presStyleIdx="6" presStyleCnt="13" custLinFactNeighborX="-22725" custLinFactNeighborY="-2815">
        <dgm:presLayoutVars>
          <dgm:chMax val="0"/>
          <dgm:chPref val="0"/>
          <dgm:bulletEnabled val="1"/>
        </dgm:presLayoutVars>
      </dgm:prSet>
      <dgm:spPr/>
    </dgm:pt>
    <dgm:pt modelId="{53745C23-50B6-4065-AD29-631A6928BF43}" type="pres">
      <dgm:prSet presAssocID="{6F5B38CC-D23C-4523-BCB8-AF89AF5C1B2B}" presName="parTxOnlySpace" presStyleCnt="0"/>
      <dgm:spPr/>
    </dgm:pt>
    <dgm:pt modelId="{45CDB537-F9CF-4890-A6FB-9809B2D59623}" type="pres">
      <dgm:prSet presAssocID="{2C95B575-4799-4500-9494-8D790C8935D9}" presName="parTxOnly" presStyleLbl="node1" presStyleIdx="7" presStyleCnt="13" custLinFactNeighborX="-30323" custLinFactNeighborY="3388">
        <dgm:presLayoutVars>
          <dgm:chMax val="0"/>
          <dgm:chPref val="0"/>
          <dgm:bulletEnabled val="1"/>
        </dgm:presLayoutVars>
      </dgm:prSet>
      <dgm:spPr/>
    </dgm:pt>
    <dgm:pt modelId="{80A3A2DC-8E3A-4F65-9EAD-FF7EE0E29CF4}" type="pres">
      <dgm:prSet presAssocID="{C3C5E228-9CEC-471C-8E68-7E5F4F5FACB8}" presName="parTxOnlySpace" presStyleCnt="0"/>
      <dgm:spPr/>
    </dgm:pt>
    <dgm:pt modelId="{93CA771E-370F-4D1D-B69C-3DA09D899D4C}" type="pres">
      <dgm:prSet presAssocID="{385D82BF-C53F-43DF-964F-06A2E6B374D9}" presName="parTxOnly" presStyleLbl="node1" presStyleIdx="8" presStyleCnt="13">
        <dgm:presLayoutVars>
          <dgm:chMax val="0"/>
          <dgm:chPref val="0"/>
          <dgm:bulletEnabled val="1"/>
        </dgm:presLayoutVars>
      </dgm:prSet>
      <dgm:spPr/>
    </dgm:pt>
    <dgm:pt modelId="{3A4BCE44-2766-410E-9BD7-997F41FDAC33}" type="pres">
      <dgm:prSet presAssocID="{5CC90728-5553-463C-80EE-C9F1DF94F9B5}" presName="parTxOnlySpace" presStyleCnt="0"/>
      <dgm:spPr/>
    </dgm:pt>
    <dgm:pt modelId="{8C168A3C-6D60-4EFB-88E0-DAA433C748CF}" type="pres">
      <dgm:prSet presAssocID="{16AB26A9-6706-47BB-940B-36CF603BDBC2}" presName="parTxOnly" presStyleLbl="node1" presStyleIdx="9" presStyleCnt="13">
        <dgm:presLayoutVars>
          <dgm:chMax val="0"/>
          <dgm:chPref val="0"/>
          <dgm:bulletEnabled val="1"/>
        </dgm:presLayoutVars>
      </dgm:prSet>
      <dgm:spPr/>
    </dgm:pt>
    <dgm:pt modelId="{C86BD419-1AFB-43CB-9391-A46981988D93}" type="pres">
      <dgm:prSet presAssocID="{9F171B01-0FC2-47AD-80F6-B4176D6724ED}" presName="parTxOnlySpace" presStyleCnt="0"/>
      <dgm:spPr/>
    </dgm:pt>
    <dgm:pt modelId="{B0DC62F6-8AA2-4E72-B2EF-BEE6F43CB233}" type="pres">
      <dgm:prSet presAssocID="{973BAA22-399C-46F5-976C-B513AAF52618}" presName="parTxOnly" presStyleLbl="node1" presStyleIdx="10" presStyleCnt="13" custLinFactNeighborX="-42129" custLinFactNeighborY="-2299">
        <dgm:presLayoutVars>
          <dgm:chMax val="0"/>
          <dgm:chPref val="0"/>
          <dgm:bulletEnabled val="1"/>
        </dgm:presLayoutVars>
      </dgm:prSet>
      <dgm:spPr/>
    </dgm:pt>
    <dgm:pt modelId="{01402D19-2E0E-4FFB-8304-8EA080B28FFC}" type="pres">
      <dgm:prSet presAssocID="{3B87D864-1FD0-40AE-88AC-1E2328463753}" presName="parTxOnlySpace" presStyleCnt="0"/>
      <dgm:spPr/>
    </dgm:pt>
    <dgm:pt modelId="{A5BCE5C5-44F9-4061-BC40-2D2D47AC9EEA}" type="pres">
      <dgm:prSet presAssocID="{C3A54744-F64E-41E9-90FC-37F12AF2DB1B}" presName="parTxOnly" presStyleLbl="node1" presStyleIdx="11" presStyleCnt="13" custScaleY="104210" custLinFactNeighborX="-92795" custLinFactNeighborY="12">
        <dgm:presLayoutVars>
          <dgm:chMax val="0"/>
          <dgm:chPref val="0"/>
          <dgm:bulletEnabled val="1"/>
        </dgm:presLayoutVars>
      </dgm:prSet>
      <dgm:spPr/>
    </dgm:pt>
    <dgm:pt modelId="{DB9AD574-D80B-468F-97EA-1FAE9C40B9AC}" type="pres">
      <dgm:prSet presAssocID="{64415F68-CC6F-4E8E-996E-EA5608B6F25A}" presName="parTxOnlySpace" presStyleCnt="0"/>
      <dgm:spPr/>
    </dgm:pt>
    <dgm:pt modelId="{E760D73B-EBD0-487D-978E-7DD9E9CB2B50}" type="pres">
      <dgm:prSet presAssocID="{41592687-2920-4EEA-9F1F-EE600FBE6CB9}" presName="parTxOnly" presStyleLbl="node1" presStyleIdx="12" presStyleCnt="13" custScaleY="102168" custLinFactX="-4198" custLinFactNeighborX="-100000" custLinFactNeighborY="935">
        <dgm:presLayoutVars>
          <dgm:chMax val="0"/>
          <dgm:chPref val="0"/>
          <dgm:bulletEnabled val="1"/>
        </dgm:presLayoutVars>
      </dgm:prSet>
      <dgm:spPr/>
    </dgm:pt>
  </dgm:ptLst>
  <dgm:cxnLst>
    <dgm:cxn modelId="{AA66130B-A8B8-4F91-84EB-14E0C2F02C5A}" srcId="{40C3F06D-62E0-494C-8FD3-F902B02DD906}" destId="{456F307C-49B2-4505-A35D-F65DE3F31755}" srcOrd="6" destOrd="0" parTransId="{DD550AD0-F101-453A-81F6-F03B20E034E5}" sibTransId="{6F5B38CC-D23C-4523-BCB8-AF89AF5C1B2B}"/>
    <dgm:cxn modelId="{2544690E-CAA5-4E8C-A313-B54CE835C2FF}" srcId="{40C3F06D-62E0-494C-8FD3-F902B02DD906}" destId="{C3A54744-F64E-41E9-90FC-37F12AF2DB1B}" srcOrd="11" destOrd="0" parTransId="{0E98D5C5-E0C2-4105-92E0-FF3535A3ACDB}" sibTransId="{64415F68-CC6F-4E8E-996E-EA5608B6F25A}"/>
    <dgm:cxn modelId="{C231FF0E-38F1-4D0F-88DC-918E4243C620}" srcId="{40C3F06D-62E0-494C-8FD3-F902B02DD906}" destId="{2C95B575-4799-4500-9494-8D790C8935D9}" srcOrd="7" destOrd="0" parTransId="{210E977B-398A-4C92-BE1B-B5CD88BB99A7}" sibTransId="{C3C5E228-9CEC-471C-8E68-7E5F4F5FACB8}"/>
    <dgm:cxn modelId="{7CB3FB2D-F51F-4B93-A4D0-70A3A6EEA76E}" type="presOf" srcId="{C3A54744-F64E-41E9-90FC-37F12AF2DB1B}" destId="{A5BCE5C5-44F9-4061-BC40-2D2D47AC9EEA}" srcOrd="0" destOrd="0" presId="urn:microsoft.com/office/officeart/2005/8/layout/chevron1"/>
    <dgm:cxn modelId="{BBCDCE61-64F8-42C2-9E80-7440E3800B60}" srcId="{40C3F06D-62E0-494C-8FD3-F902B02DD906}" destId="{11714E56-1930-48C2-BB17-D30EA8E6D705}" srcOrd="2" destOrd="0" parTransId="{F2190E75-564C-4E1B-B372-B6E5D195A0C1}" sibTransId="{C8BCD535-D6EA-4C8A-BFAF-7F6523F72F80}"/>
    <dgm:cxn modelId="{38BF2865-93BF-4CA5-9E1F-E1523FBBC96C}" srcId="{40C3F06D-62E0-494C-8FD3-F902B02DD906}" destId="{973BAA22-399C-46F5-976C-B513AAF52618}" srcOrd="10" destOrd="0" parTransId="{1A355408-6795-47C9-B47F-90DE827DA0CA}" sibTransId="{3B87D864-1FD0-40AE-88AC-1E2328463753}"/>
    <dgm:cxn modelId="{6A53A56B-6654-4C9E-A824-A4344BDB6DBD}" srcId="{40C3F06D-62E0-494C-8FD3-F902B02DD906}" destId="{92429186-F541-44AB-88E2-64B4B5A0D244}" srcOrd="1" destOrd="0" parTransId="{D21ED561-322C-4A21-AAFB-42DC47E3F80C}" sibTransId="{DE65652F-8156-4BBD-81B7-019E1B2274DE}"/>
    <dgm:cxn modelId="{9CAC2F4C-0541-4838-81C2-9580635EAEBF}" srcId="{40C3F06D-62E0-494C-8FD3-F902B02DD906}" destId="{41592687-2920-4EEA-9F1F-EE600FBE6CB9}" srcOrd="12" destOrd="0" parTransId="{1A03C53F-9B29-4FAC-A6E9-8293F68673B2}" sibTransId="{B0EC4B9E-F446-4F22-877D-91BD1837A04F}"/>
    <dgm:cxn modelId="{B398386C-0DD3-48C3-AE2F-674E90455CD4}" type="presOf" srcId="{92429186-F541-44AB-88E2-64B4B5A0D244}" destId="{1D9D9E96-3B3E-45C1-A5B7-40F2DA8BDBFB}" srcOrd="0" destOrd="0" presId="urn:microsoft.com/office/officeart/2005/8/layout/chevron1"/>
    <dgm:cxn modelId="{E925D451-49D0-4EB0-8A86-4026D8FC6E11}" type="presOf" srcId="{11714E56-1930-48C2-BB17-D30EA8E6D705}" destId="{0BD3D456-073F-40E5-B679-7F1ACD224276}" srcOrd="0" destOrd="0" presId="urn:microsoft.com/office/officeart/2005/8/layout/chevron1"/>
    <dgm:cxn modelId="{2B5CF153-FC20-4ACB-9505-04580831B556}" type="presOf" srcId="{9ED2551E-B42E-4B41-8AB7-059DB257023A}" destId="{467DEE1A-7BDE-4484-9635-45C0AD8E0037}" srcOrd="0" destOrd="0" presId="urn:microsoft.com/office/officeart/2005/8/layout/chevron1"/>
    <dgm:cxn modelId="{F47C1B74-D1E0-4C53-B3E1-38B81984E774}" type="presOf" srcId="{41592687-2920-4EEA-9F1F-EE600FBE6CB9}" destId="{E760D73B-EBD0-487D-978E-7DD9E9CB2B50}" srcOrd="0" destOrd="0" presId="urn:microsoft.com/office/officeart/2005/8/layout/chevron1"/>
    <dgm:cxn modelId="{25B31C54-21FB-4FD0-9A08-1E7928B69EE0}" type="presOf" srcId="{16AB26A9-6706-47BB-940B-36CF603BDBC2}" destId="{8C168A3C-6D60-4EFB-88E0-DAA433C748CF}" srcOrd="0" destOrd="0" presId="urn:microsoft.com/office/officeart/2005/8/layout/chevron1"/>
    <dgm:cxn modelId="{F8080480-5BE3-4688-B7D7-5D293DAE3929}" type="presOf" srcId="{385D82BF-C53F-43DF-964F-06A2E6B374D9}" destId="{93CA771E-370F-4D1D-B69C-3DA09D899D4C}" srcOrd="0" destOrd="0" presId="urn:microsoft.com/office/officeart/2005/8/layout/chevron1"/>
    <dgm:cxn modelId="{9B829D84-6126-4969-8A33-A91C450BB4C1}" type="presOf" srcId="{456F307C-49B2-4505-A35D-F65DE3F31755}" destId="{C648EDB5-78C1-4AD3-83CD-44F2FCD9F213}" srcOrd="0" destOrd="0" presId="urn:microsoft.com/office/officeart/2005/8/layout/chevron1"/>
    <dgm:cxn modelId="{3E1A3C85-D161-47BA-92AD-12644AC96DE9}" type="presOf" srcId="{2C95B575-4799-4500-9494-8D790C8935D9}" destId="{45CDB537-F9CF-4890-A6FB-9809B2D59623}" srcOrd="0" destOrd="0" presId="urn:microsoft.com/office/officeart/2005/8/layout/chevron1"/>
    <dgm:cxn modelId="{9874C789-AD14-4719-9BDD-A0FA66EE4AE9}" type="presOf" srcId="{E5E410A7-C72D-40FB-908C-8B2435AF15C0}" destId="{A31EECC0-6854-4875-8126-C27EFFDF83BD}" srcOrd="0" destOrd="0" presId="urn:microsoft.com/office/officeart/2005/8/layout/chevron1"/>
    <dgm:cxn modelId="{60EA828E-F34A-414A-9DD9-45CC5E836B16}" srcId="{40C3F06D-62E0-494C-8FD3-F902B02DD906}" destId="{E5E410A7-C72D-40FB-908C-8B2435AF15C0}" srcOrd="3" destOrd="0" parTransId="{DC5DC49B-2250-4805-92B7-F6611B8D5987}" sibTransId="{8934D73F-549A-4AD6-ACE8-B572569FCD58}"/>
    <dgm:cxn modelId="{91E0B69E-D5B2-4DE7-B058-CE4070D70509}" srcId="{40C3F06D-62E0-494C-8FD3-F902B02DD906}" destId="{385D82BF-C53F-43DF-964F-06A2E6B374D9}" srcOrd="8" destOrd="0" parTransId="{5470447C-D703-47CD-BFB8-8D12707CB5D0}" sibTransId="{5CC90728-5553-463C-80EE-C9F1DF94F9B5}"/>
    <dgm:cxn modelId="{9FCE69A4-5B84-4997-9285-3A800406EF60}" type="presOf" srcId="{973BAA22-399C-46F5-976C-B513AAF52618}" destId="{B0DC62F6-8AA2-4E72-B2EF-BEE6F43CB233}" srcOrd="0" destOrd="0" presId="urn:microsoft.com/office/officeart/2005/8/layout/chevron1"/>
    <dgm:cxn modelId="{7C709CA5-7DB3-4C0C-9ABD-0AED3E780609}" type="presOf" srcId="{6BE34939-7BB3-4FD9-AC8C-7B77A0779800}" destId="{402CBC50-2FCA-4BE1-9E19-4859AFB25B87}" srcOrd="0" destOrd="0" presId="urn:microsoft.com/office/officeart/2005/8/layout/chevron1"/>
    <dgm:cxn modelId="{36ABA9C2-D06F-4BDD-85A4-C96BFE9D5D00}" srcId="{40C3F06D-62E0-494C-8FD3-F902B02DD906}" destId="{9ED2551E-B42E-4B41-8AB7-059DB257023A}" srcOrd="5" destOrd="0" parTransId="{753180E1-6AD9-4A06-A5C8-CCCDA10C9DF9}" sibTransId="{511ED5C4-F78D-488D-8967-EF9086A39D65}"/>
    <dgm:cxn modelId="{33CD98C8-B445-4A37-9117-FCC4A0354CE6}" type="presOf" srcId="{F8A72B63-2718-4EA0-A42A-D4DB90AD6E7C}" destId="{F7FA28D3-8BA3-49AB-B99F-AA5DD1CE3E39}" srcOrd="0" destOrd="0" presId="urn:microsoft.com/office/officeart/2005/8/layout/chevron1"/>
    <dgm:cxn modelId="{0710B2D5-47BC-400C-A5DB-B32072017A62}" srcId="{40C3F06D-62E0-494C-8FD3-F902B02DD906}" destId="{F8A72B63-2718-4EA0-A42A-D4DB90AD6E7C}" srcOrd="0" destOrd="0" parTransId="{231DB3FC-D655-4534-82D9-22C078FA40E9}" sibTransId="{55494B52-43CC-4C35-84D8-2FE7977F407F}"/>
    <dgm:cxn modelId="{EECCB1D6-BEBA-4455-A6F1-18064CE94528}" srcId="{40C3F06D-62E0-494C-8FD3-F902B02DD906}" destId="{16AB26A9-6706-47BB-940B-36CF603BDBC2}" srcOrd="9" destOrd="0" parTransId="{BB1337D2-5174-4DBD-882C-BE7475D10DA6}" sibTransId="{9F171B01-0FC2-47AD-80F6-B4176D6724ED}"/>
    <dgm:cxn modelId="{81B659E0-6777-4826-8F6D-3F134155DFA7}" type="presOf" srcId="{40C3F06D-62E0-494C-8FD3-F902B02DD906}" destId="{B75886AA-DA7C-4DE6-B642-8D39930F0403}" srcOrd="0" destOrd="0" presId="urn:microsoft.com/office/officeart/2005/8/layout/chevron1"/>
    <dgm:cxn modelId="{B8C72CED-988B-492A-BA3B-2AF04A3E7ED2}" srcId="{40C3F06D-62E0-494C-8FD3-F902B02DD906}" destId="{6BE34939-7BB3-4FD9-AC8C-7B77A0779800}" srcOrd="4" destOrd="0" parTransId="{53F8C898-00C1-497C-87F2-D6428B0DAA02}" sibTransId="{45E0A113-B237-4D82-BB87-ACDFEEA2201C}"/>
    <dgm:cxn modelId="{64A2815D-1560-42F6-8B4E-C09817800FD8}" type="presParOf" srcId="{B75886AA-DA7C-4DE6-B642-8D39930F0403}" destId="{F7FA28D3-8BA3-49AB-B99F-AA5DD1CE3E39}" srcOrd="0" destOrd="0" presId="urn:microsoft.com/office/officeart/2005/8/layout/chevron1"/>
    <dgm:cxn modelId="{E699C8DB-DAEF-43DE-9144-4DD37C12EB32}" type="presParOf" srcId="{B75886AA-DA7C-4DE6-B642-8D39930F0403}" destId="{ECE9151B-3819-49C7-A61E-9835932B67D4}" srcOrd="1" destOrd="0" presId="urn:microsoft.com/office/officeart/2005/8/layout/chevron1"/>
    <dgm:cxn modelId="{68E878ED-EF3E-4A48-B801-132E0E0AA5EC}" type="presParOf" srcId="{B75886AA-DA7C-4DE6-B642-8D39930F0403}" destId="{1D9D9E96-3B3E-45C1-A5B7-40F2DA8BDBFB}" srcOrd="2" destOrd="0" presId="urn:microsoft.com/office/officeart/2005/8/layout/chevron1"/>
    <dgm:cxn modelId="{886A83C1-17BB-4EBB-98A9-71E19FE4C9CC}" type="presParOf" srcId="{B75886AA-DA7C-4DE6-B642-8D39930F0403}" destId="{A153A257-1097-4D87-BCAC-4C9B010EE01F}" srcOrd="3" destOrd="0" presId="urn:microsoft.com/office/officeart/2005/8/layout/chevron1"/>
    <dgm:cxn modelId="{468160DE-CAE0-40A0-825D-679847B17071}" type="presParOf" srcId="{B75886AA-DA7C-4DE6-B642-8D39930F0403}" destId="{0BD3D456-073F-40E5-B679-7F1ACD224276}" srcOrd="4" destOrd="0" presId="urn:microsoft.com/office/officeart/2005/8/layout/chevron1"/>
    <dgm:cxn modelId="{D38C61FB-BF49-4883-B80F-DAB007889CD4}" type="presParOf" srcId="{B75886AA-DA7C-4DE6-B642-8D39930F0403}" destId="{FA299AD1-201E-437B-80B1-E873D3289849}" srcOrd="5" destOrd="0" presId="urn:microsoft.com/office/officeart/2005/8/layout/chevron1"/>
    <dgm:cxn modelId="{95ABE7D0-5C60-44DF-924F-06CB4705DF53}" type="presParOf" srcId="{B75886AA-DA7C-4DE6-B642-8D39930F0403}" destId="{A31EECC0-6854-4875-8126-C27EFFDF83BD}" srcOrd="6" destOrd="0" presId="urn:microsoft.com/office/officeart/2005/8/layout/chevron1"/>
    <dgm:cxn modelId="{38434792-8A14-409B-996B-584107DCA9B9}" type="presParOf" srcId="{B75886AA-DA7C-4DE6-B642-8D39930F0403}" destId="{C6FE0A3E-1337-4F3E-9A5C-053B5F27D378}" srcOrd="7" destOrd="0" presId="urn:microsoft.com/office/officeart/2005/8/layout/chevron1"/>
    <dgm:cxn modelId="{B4197F70-1DD7-43F4-9D25-2F5958E5E5FD}" type="presParOf" srcId="{B75886AA-DA7C-4DE6-B642-8D39930F0403}" destId="{402CBC50-2FCA-4BE1-9E19-4859AFB25B87}" srcOrd="8" destOrd="0" presId="urn:microsoft.com/office/officeart/2005/8/layout/chevron1"/>
    <dgm:cxn modelId="{F7CAB851-18BF-4404-8897-EA91B2F9709D}" type="presParOf" srcId="{B75886AA-DA7C-4DE6-B642-8D39930F0403}" destId="{573C4278-4D3D-4809-8F71-8ABFE792A032}" srcOrd="9" destOrd="0" presId="urn:microsoft.com/office/officeart/2005/8/layout/chevron1"/>
    <dgm:cxn modelId="{65A170C6-4FBC-4D4A-B837-2E0353017213}" type="presParOf" srcId="{B75886AA-DA7C-4DE6-B642-8D39930F0403}" destId="{467DEE1A-7BDE-4484-9635-45C0AD8E0037}" srcOrd="10" destOrd="0" presId="urn:microsoft.com/office/officeart/2005/8/layout/chevron1"/>
    <dgm:cxn modelId="{1ADA0946-F9C4-4CCA-B57C-079404B2EB58}" type="presParOf" srcId="{B75886AA-DA7C-4DE6-B642-8D39930F0403}" destId="{DF9B5EA5-CEB3-471A-8E5A-450A675018F0}" srcOrd="11" destOrd="0" presId="urn:microsoft.com/office/officeart/2005/8/layout/chevron1"/>
    <dgm:cxn modelId="{F44E25D2-7E7B-4AA4-8CFC-2E822045EF5F}" type="presParOf" srcId="{B75886AA-DA7C-4DE6-B642-8D39930F0403}" destId="{C648EDB5-78C1-4AD3-83CD-44F2FCD9F213}" srcOrd="12" destOrd="0" presId="urn:microsoft.com/office/officeart/2005/8/layout/chevron1"/>
    <dgm:cxn modelId="{27B35726-DC26-4126-AF40-3F7ADDB22EBD}" type="presParOf" srcId="{B75886AA-DA7C-4DE6-B642-8D39930F0403}" destId="{53745C23-50B6-4065-AD29-631A6928BF43}" srcOrd="13" destOrd="0" presId="urn:microsoft.com/office/officeart/2005/8/layout/chevron1"/>
    <dgm:cxn modelId="{A7C0E357-50B0-4E72-9CC9-D0CAF2E6C699}" type="presParOf" srcId="{B75886AA-DA7C-4DE6-B642-8D39930F0403}" destId="{45CDB537-F9CF-4890-A6FB-9809B2D59623}" srcOrd="14" destOrd="0" presId="urn:microsoft.com/office/officeart/2005/8/layout/chevron1"/>
    <dgm:cxn modelId="{9FE5528E-B893-4ABE-B811-1FC94AC90529}" type="presParOf" srcId="{B75886AA-DA7C-4DE6-B642-8D39930F0403}" destId="{80A3A2DC-8E3A-4F65-9EAD-FF7EE0E29CF4}" srcOrd="15" destOrd="0" presId="urn:microsoft.com/office/officeart/2005/8/layout/chevron1"/>
    <dgm:cxn modelId="{F970A514-057C-4F9C-8C68-665E16A17AC8}" type="presParOf" srcId="{B75886AA-DA7C-4DE6-B642-8D39930F0403}" destId="{93CA771E-370F-4D1D-B69C-3DA09D899D4C}" srcOrd="16" destOrd="0" presId="urn:microsoft.com/office/officeart/2005/8/layout/chevron1"/>
    <dgm:cxn modelId="{6452FA9F-2D95-42E1-A44A-7E99CAF1D8EE}" type="presParOf" srcId="{B75886AA-DA7C-4DE6-B642-8D39930F0403}" destId="{3A4BCE44-2766-410E-9BD7-997F41FDAC33}" srcOrd="17" destOrd="0" presId="urn:microsoft.com/office/officeart/2005/8/layout/chevron1"/>
    <dgm:cxn modelId="{04D0789F-4FDC-4E8E-A843-61A13EC5878D}" type="presParOf" srcId="{B75886AA-DA7C-4DE6-B642-8D39930F0403}" destId="{8C168A3C-6D60-4EFB-88E0-DAA433C748CF}" srcOrd="18" destOrd="0" presId="urn:microsoft.com/office/officeart/2005/8/layout/chevron1"/>
    <dgm:cxn modelId="{59D397F7-A436-4884-A9C9-D05C38CF0D3D}" type="presParOf" srcId="{B75886AA-DA7C-4DE6-B642-8D39930F0403}" destId="{C86BD419-1AFB-43CB-9391-A46981988D93}" srcOrd="19" destOrd="0" presId="urn:microsoft.com/office/officeart/2005/8/layout/chevron1"/>
    <dgm:cxn modelId="{2FB800F5-E890-4C20-A38D-02ADB25C618D}" type="presParOf" srcId="{B75886AA-DA7C-4DE6-B642-8D39930F0403}" destId="{B0DC62F6-8AA2-4E72-B2EF-BEE6F43CB233}" srcOrd="20" destOrd="0" presId="urn:microsoft.com/office/officeart/2005/8/layout/chevron1"/>
    <dgm:cxn modelId="{721CEF66-152D-433C-9FCE-ED80FCD29CE7}" type="presParOf" srcId="{B75886AA-DA7C-4DE6-B642-8D39930F0403}" destId="{01402D19-2E0E-4FFB-8304-8EA080B28FFC}" srcOrd="21" destOrd="0" presId="urn:microsoft.com/office/officeart/2005/8/layout/chevron1"/>
    <dgm:cxn modelId="{3AE22C9F-D9DF-4C04-A1C5-978064760220}" type="presParOf" srcId="{B75886AA-DA7C-4DE6-B642-8D39930F0403}" destId="{A5BCE5C5-44F9-4061-BC40-2D2D47AC9EEA}" srcOrd="22" destOrd="0" presId="urn:microsoft.com/office/officeart/2005/8/layout/chevron1"/>
    <dgm:cxn modelId="{E3031D73-BABF-4B0A-AABF-829FD006F04C}" type="presParOf" srcId="{B75886AA-DA7C-4DE6-B642-8D39930F0403}" destId="{DB9AD574-D80B-468F-97EA-1FAE9C40B9AC}" srcOrd="23" destOrd="0" presId="urn:microsoft.com/office/officeart/2005/8/layout/chevron1"/>
    <dgm:cxn modelId="{D33408A7-28A5-4251-8B4B-3DA8A55EBCA0}" type="presParOf" srcId="{B75886AA-DA7C-4DE6-B642-8D39930F0403}" destId="{E760D73B-EBD0-487D-978E-7DD9E9CB2B50}" srcOrd="2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A28D3-8BA3-49AB-B99F-AA5DD1CE3E39}">
      <dsp:nvSpPr>
        <dsp:cNvPr id="0" name=""/>
        <dsp:cNvSpPr/>
      </dsp:nvSpPr>
      <dsp:spPr>
        <a:xfrm>
          <a:off x="50545" y="345632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Jan</a:t>
          </a:r>
        </a:p>
      </dsp:txBody>
      <dsp:txXfrm>
        <a:off x="226000" y="345632"/>
        <a:ext cx="526365" cy="350910"/>
      </dsp:txXfrm>
    </dsp:sp>
    <dsp:sp modelId="{1D9D9E96-3B3E-45C1-A5B7-40F2DA8BDBFB}">
      <dsp:nvSpPr>
        <dsp:cNvPr id="0" name=""/>
        <dsp:cNvSpPr/>
      </dsp:nvSpPr>
      <dsp:spPr>
        <a:xfrm>
          <a:off x="818018" y="341060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Feb</a:t>
          </a:r>
        </a:p>
      </dsp:txBody>
      <dsp:txXfrm>
        <a:off x="993473" y="341060"/>
        <a:ext cx="526365" cy="350910"/>
      </dsp:txXfrm>
    </dsp:sp>
    <dsp:sp modelId="{0BD3D456-073F-40E5-B679-7F1ACD224276}">
      <dsp:nvSpPr>
        <dsp:cNvPr id="0" name=""/>
        <dsp:cNvSpPr/>
      </dsp:nvSpPr>
      <dsp:spPr>
        <a:xfrm>
          <a:off x="1580864" y="343018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Mar</a:t>
          </a:r>
        </a:p>
      </dsp:txBody>
      <dsp:txXfrm>
        <a:off x="1756319" y="343018"/>
        <a:ext cx="526365" cy="350910"/>
      </dsp:txXfrm>
    </dsp:sp>
    <dsp:sp modelId="{A31EECC0-6854-4875-8126-C27EFFDF83BD}">
      <dsp:nvSpPr>
        <dsp:cNvPr id="0" name=""/>
        <dsp:cNvSpPr/>
      </dsp:nvSpPr>
      <dsp:spPr>
        <a:xfrm>
          <a:off x="2370412" y="343018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Apr</a:t>
          </a:r>
        </a:p>
      </dsp:txBody>
      <dsp:txXfrm>
        <a:off x="2545867" y="343018"/>
        <a:ext cx="526365" cy="350910"/>
      </dsp:txXfrm>
    </dsp:sp>
    <dsp:sp modelId="{402CBC50-2FCA-4BE1-9E19-4859AFB25B87}">
      <dsp:nvSpPr>
        <dsp:cNvPr id="0" name=""/>
        <dsp:cNvSpPr/>
      </dsp:nvSpPr>
      <dsp:spPr>
        <a:xfrm>
          <a:off x="3159960" y="343018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Maj</a:t>
          </a:r>
        </a:p>
      </dsp:txBody>
      <dsp:txXfrm>
        <a:off x="3335415" y="343018"/>
        <a:ext cx="526365" cy="350910"/>
      </dsp:txXfrm>
    </dsp:sp>
    <dsp:sp modelId="{467DEE1A-7BDE-4484-9635-45C0AD8E0037}">
      <dsp:nvSpPr>
        <dsp:cNvPr id="0" name=""/>
        <dsp:cNvSpPr/>
      </dsp:nvSpPr>
      <dsp:spPr>
        <a:xfrm>
          <a:off x="3949507" y="343018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Jun</a:t>
          </a:r>
        </a:p>
      </dsp:txBody>
      <dsp:txXfrm>
        <a:off x="4124962" y="343018"/>
        <a:ext cx="526365" cy="350910"/>
      </dsp:txXfrm>
    </dsp:sp>
    <dsp:sp modelId="{C648EDB5-78C1-4AD3-83CD-44F2FCD9F213}">
      <dsp:nvSpPr>
        <dsp:cNvPr id="0" name=""/>
        <dsp:cNvSpPr/>
      </dsp:nvSpPr>
      <dsp:spPr>
        <a:xfrm>
          <a:off x="4719119" y="333140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Jul</a:t>
          </a:r>
        </a:p>
      </dsp:txBody>
      <dsp:txXfrm>
        <a:off x="4894574" y="333140"/>
        <a:ext cx="526365" cy="350910"/>
      </dsp:txXfrm>
    </dsp:sp>
    <dsp:sp modelId="{45CDB537-F9CF-4890-A6FB-9809B2D59623}">
      <dsp:nvSpPr>
        <dsp:cNvPr id="0" name=""/>
        <dsp:cNvSpPr/>
      </dsp:nvSpPr>
      <dsp:spPr>
        <a:xfrm>
          <a:off x="5502001" y="354907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Aug</a:t>
          </a:r>
        </a:p>
      </dsp:txBody>
      <dsp:txXfrm>
        <a:off x="5677456" y="354907"/>
        <a:ext cx="526365" cy="350910"/>
      </dsp:txXfrm>
    </dsp:sp>
    <dsp:sp modelId="{93CA771E-370F-4D1D-B69C-3DA09D899D4C}">
      <dsp:nvSpPr>
        <dsp:cNvPr id="0" name=""/>
        <dsp:cNvSpPr/>
      </dsp:nvSpPr>
      <dsp:spPr>
        <a:xfrm>
          <a:off x="6318150" y="343018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Sep</a:t>
          </a:r>
        </a:p>
      </dsp:txBody>
      <dsp:txXfrm>
        <a:off x="6493605" y="343018"/>
        <a:ext cx="526365" cy="350910"/>
      </dsp:txXfrm>
    </dsp:sp>
    <dsp:sp modelId="{8C168A3C-6D60-4EFB-88E0-DAA433C748CF}">
      <dsp:nvSpPr>
        <dsp:cNvPr id="0" name=""/>
        <dsp:cNvSpPr/>
      </dsp:nvSpPr>
      <dsp:spPr>
        <a:xfrm>
          <a:off x="7107698" y="343018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Okt</a:t>
          </a:r>
        </a:p>
      </dsp:txBody>
      <dsp:txXfrm>
        <a:off x="7283153" y="343018"/>
        <a:ext cx="526365" cy="350910"/>
      </dsp:txXfrm>
    </dsp:sp>
    <dsp:sp modelId="{B0DC62F6-8AA2-4E72-B2EF-BEE6F43CB233}">
      <dsp:nvSpPr>
        <dsp:cNvPr id="0" name=""/>
        <dsp:cNvSpPr/>
      </dsp:nvSpPr>
      <dsp:spPr>
        <a:xfrm>
          <a:off x="7860287" y="334951"/>
          <a:ext cx="877275" cy="35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Nov</a:t>
          </a:r>
        </a:p>
      </dsp:txBody>
      <dsp:txXfrm>
        <a:off x="8035742" y="334951"/>
        <a:ext cx="526365" cy="350910"/>
      </dsp:txXfrm>
    </dsp:sp>
    <dsp:sp modelId="{A5BCE5C5-44F9-4061-BC40-2D2D47AC9EEA}">
      <dsp:nvSpPr>
        <dsp:cNvPr id="0" name=""/>
        <dsp:cNvSpPr/>
      </dsp:nvSpPr>
      <dsp:spPr>
        <a:xfrm>
          <a:off x="8605386" y="335673"/>
          <a:ext cx="877275" cy="3656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Dec</a:t>
          </a:r>
        </a:p>
      </dsp:txBody>
      <dsp:txXfrm>
        <a:off x="8788228" y="335673"/>
        <a:ext cx="511592" cy="365683"/>
      </dsp:txXfrm>
    </dsp:sp>
    <dsp:sp modelId="{E760D73B-EBD0-487D-978E-7DD9E9CB2B50}">
      <dsp:nvSpPr>
        <dsp:cNvPr id="0" name=""/>
        <dsp:cNvSpPr/>
      </dsp:nvSpPr>
      <dsp:spPr>
        <a:xfrm>
          <a:off x="9351785" y="342495"/>
          <a:ext cx="877275" cy="3585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Jan</a:t>
          </a:r>
        </a:p>
      </dsp:txBody>
      <dsp:txXfrm>
        <a:off x="9531044" y="342495"/>
        <a:ext cx="518758" cy="358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2026-02-26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48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609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5D975-C465-CC52-EB56-EA5F6F074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9E46D3D-F126-D2FD-0A35-43B314388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7D250C7-CE71-BFA4-53ED-16D294ABC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1A00A39-B983-4539-037E-7123608F0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048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E4F0-C956-036B-0EAC-00A15A814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1207947-A85B-EB64-F247-009FF2DA5C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6374648-264C-A307-A970-55A571A76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B2429BE-534E-75AA-1670-28FC165FC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5922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F0102-4016-7EAB-839B-BD4AD156A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B18EB69-E5ED-BE85-4B05-6925873BB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42AE11F-7B7D-F064-65D4-0C18992EB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FC7ECD2-1AA5-B1E0-E281-92DE91E96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89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0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199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14999" cy="57429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0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5"/>
            <a:ext cx="5158800" cy="300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28878" cy="7368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 descr="miunlogo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8167" y="6234293"/>
            <a:ext cx="1402525" cy="596908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911424" y="1196752"/>
            <a:ext cx="10465163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E95D0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4" name="Platshållare för text 23"/>
          <p:cNvSpPr>
            <a:spLocks noGrp="1"/>
          </p:cNvSpPr>
          <p:nvPr>
            <p:ph type="body" sz="quarter" idx="10"/>
          </p:nvPr>
        </p:nvSpPr>
        <p:spPr>
          <a:xfrm>
            <a:off x="912285" y="1989139"/>
            <a:ext cx="9984316" cy="2808287"/>
          </a:xfrm>
          <a:prstGeom prst="rect">
            <a:avLst/>
          </a:prstGeom>
        </p:spPr>
        <p:txBody>
          <a:bodyPr/>
          <a:lstStyle>
            <a:lvl1pPr marL="288000" indent="-288000">
              <a:buClr>
                <a:srgbClr val="E95D0F"/>
              </a:buClr>
              <a:buFont typeface="Arial" pitchFamily="34" charset="0"/>
              <a:buChar char="•"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E95D0F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95D0F"/>
              </a:buClr>
              <a:defRPr sz="1600" i="1">
                <a:latin typeface="Arial" pitchFamily="34" charset="0"/>
                <a:cs typeface="Arial" pitchFamily="34" charset="0"/>
              </a:defRPr>
            </a:lvl3pPr>
            <a:lvl4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E95D0F"/>
              </a:buClr>
              <a:defRPr sz="14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4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064E15-7F84-4CF1-8431-79A9CA7AB28D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9" name="Platshållare för sidfot 5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nummer 6"/>
          <p:cNvSpPr>
            <a:spLocks noGrp="1"/>
          </p:cNvSpPr>
          <p:nvPr>
            <p:ph type="sldNum" sz="quarter" idx="13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588FF1-A36B-4091-BE85-327118B320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06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2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850" b="1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201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765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1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50"/>
            </a:lvl1pPr>
          </a:lstStyle>
          <a:p>
            <a:r>
              <a:rPr lang="sv-SE"/>
              <a:t>Stor rubrik</a:t>
            </a:r>
          </a:p>
        </p:txBody>
      </p:sp>
      <p:pic>
        <p:nvPicPr>
          <p:cNvPr id="5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1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902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3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85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2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841982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2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31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855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5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769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0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Stor rubrik</a:t>
            </a:r>
          </a:p>
        </p:txBody>
      </p:sp>
      <p:pic>
        <p:nvPicPr>
          <p:cNvPr id="5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2850">
                <a:solidFill>
                  <a:schemeClr val="bg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933485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2" y="1542416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10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064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2" y="1542416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10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449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2" y="1542416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0777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2" y="1542416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228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2" y="1540800"/>
            <a:ext cx="10514999" cy="57429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1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7"/>
            <a:ext cx="5158800" cy="300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398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1" y="1540800"/>
            <a:ext cx="10528879" cy="7368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0377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867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A7974318-1672-438F-914E-CA75DFBD0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707" y="2902266"/>
            <a:ext cx="5352973" cy="1028403"/>
          </a:xfrm>
          <a:prstGeom prst="rect">
            <a:avLst/>
          </a:prstGeom>
        </p:spPr>
      </p:pic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0630F597-68E4-46EA-B65D-82D86E3D65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67638" y="0"/>
            <a:ext cx="5924363" cy="6858001"/>
          </a:xfrm>
          <a:custGeom>
            <a:avLst/>
            <a:gdLst>
              <a:gd name="connsiteX0" fmla="*/ 553014 w 5924363"/>
              <a:gd name="connsiteY0" fmla="*/ 0 h 6858001"/>
              <a:gd name="connsiteX1" fmla="*/ 5924363 w 5924363"/>
              <a:gd name="connsiteY1" fmla="*/ 0 h 6858001"/>
              <a:gd name="connsiteX2" fmla="*/ 5924363 w 5924363"/>
              <a:gd name="connsiteY2" fmla="*/ 6858001 h 6858001"/>
              <a:gd name="connsiteX3" fmla="*/ 3042028 w 5924363"/>
              <a:gd name="connsiteY3" fmla="*/ 6858001 h 6858001"/>
              <a:gd name="connsiteX4" fmla="*/ 157362 w 5924363"/>
              <a:gd name="connsiteY4" fmla="*/ 1859187 h 6858001"/>
              <a:gd name="connsiteX5" fmla="*/ 157362 w 5924363"/>
              <a:gd name="connsiteY5" fmla="*/ 6855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363" h="6858001">
                <a:moveTo>
                  <a:pt x="553014" y="0"/>
                </a:moveTo>
                <a:lnTo>
                  <a:pt x="5924363" y="0"/>
                </a:lnTo>
                <a:lnTo>
                  <a:pt x="5924363" y="6858001"/>
                </a:lnTo>
                <a:lnTo>
                  <a:pt x="3042028" y="6858001"/>
                </a:lnTo>
                <a:lnTo>
                  <a:pt x="157362" y="1859187"/>
                </a:lnTo>
                <a:cubicBezTo>
                  <a:pt x="-52454" y="1496345"/>
                  <a:pt x="-52454" y="1048942"/>
                  <a:pt x="157362" y="685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85689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2">
            <a:extLst>
              <a:ext uri="{FF2B5EF4-FFF2-40B4-BE49-F238E27FC236}">
                <a16:creationId xmlns:a16="http://schemas.microsoft.com/office/drawing/2014/main" id="{1176384B-CAA9-4DEE-A69B-6724B317DC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3002" y="126593"/>
            <a:ext cx="2719023" cy="239571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latshållare för bild 22">
            <a:extLst>
              <a:ext uri="{FF2B5EF4-FFF2-40B4-BE49-F238E27FC236}">
                <a16:creationId xmlns:a16="http://schemas.microsoft.com/office/drawing/2014/main" id="{21F3E381-57F6-4512-9E5A-8903F934A5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26765" y="3879678"/>
            <a:ext cx="2719023" cy="239571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4364" y="1658937"/>
            <a:ext cx="5408612" cy="185102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14364" y="3635343"/>
            <a:ext cx="5408612" cy="1634027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C35E91FF-AC83-497D-8518-6DB0AF867AAB}"/>
              </a:ext>
            </a:extLst>
          </p:cNvPr>
          <p:cNvGrpSpPr/>
          <p:nvPr userDrawn="1"/>
        </p:nvGrpSpPr>
        <p:grpSpPr>
          <a:xfrm>
            <a:off x="10196877" y="126594"/>
            <a:ext cx="1995124" cy="2395710"/>
            <a:chOff x="10196877" y="126594"/>
            <a:chExt cx="1995124" cy="2395710"/>
          </a:xfrm>
        </p:grpSpPr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B9EE84E3-10FA-4BAC-A1AD-C50F8C77BCC9}"/>
                </a:ext>
              </a:extLst>
            </p:cNvPr>
            <p:cNvSpPr/>
            <p:nvPr/>
          </p:nvSpPr>
          <p:spPr>
            <a:xfrm>
              <a:off x="10196877" y="126594"/>
              <a:ext cx="1995123" cy="2395710"/>
            </a:xfrm>
            <a:custGeom>
              <a:avLst/>
              <a:gdLst>
                <a:gd name="connsiteX0" fmla="*/ 751720 w 1995123"/>
                <a:gd name="connsiteY0" fmla="*/ 0 h 2395710"/>
                <a:gd name="connsiteX1" fmla="*/ 1967304 w 1995123"/>
                <a:gd name="connsiteY1" fmla="*/ 0 h 2395710"/>
                <a:gd name="connsiteX2" fmla="*/ 1995123 w 1995123"/>
                <a:gd name="connsiteY2" fmla="*/ 7359 h 2395710"/>
                <a:gd name="connsiteX3" fmla="*/ 1995123 w 1995123"/>
                <a:gd name="connsiteY3" fmla="*/ 2388220 h 2395710"/>
                <a:gd name="connsiteX4" fmla="*/ 1967304 w 1995123"/>
                <a:gd name="connsiteY4" fmla="*/ 2395710 h 2395710"/>
                <a:gd name="connsiteX5" fmla="*/ 751720 w 1995123"/>
                <a:gd name="connsiteY5" fmla="*/ 2395710 h 2395710"/>
                <a:gd name="connsiteX6" fmla="*/ 626785 w 1995123"/>
                <a:gd name="connsiteY6" fmla="*/ 2323113 h 2395710"/>
                <a:gd name="connsiteX7" fmla="*/ 18994 w 1995123"/>
                <a:gd name="connsiteY7" fmla="*/ 1269608 h 2395710"/>
                <a:gd name="connsiteX8" fmla="*/ 18994 w 1995123"/>
                <a:gd name="connsiteY8" fmla="*/ 1126102 h 2395710"/>
                <a:gd name="connsiteX9" fmla="*/ 626785 w 1995123"/>
                <a:gd name="connsiteY9" fmla="*/ 72597 h 2395710"/>
                <a:gd name="connsiteX10" fmla="*/ 751720 w 1995123"/>
                <a:gd name="connsiteY10" fmla="*/ 0 h 239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5123" h="2395710">
                  <a:moveTo>
                    <a:pt x="751720" y="0"/>
                  </a:moveTo>
                  <a:lnTo>
                    <a:pt x="1967304" y="0"/>
                  </a:lnTo>
                  <a:lnTo>
                    <a:pt x="1995123" y="7359"/>
                  </a:lnTo>
                  <a:lnTo>
                    <a:pt x="1995123" y="2388220"/>
                  </a:lnTo>
                  <a:lnTo>
                    <a:pt x="1967304" y="2395710"/>
                  </a:lnTo>
                  <a:lnTo>
                    <a:pt x="751720" y="2395710"/>
                  </a:lnTo>
                  <a:cubicBezTo>
                    <a:pt x="699382" y="2395710"/>
                    <a:pt x="652110" y="2367009"/>
                    <a:pt x="626785" y="2323113"/>
                  </a:cubicBezTo>
                  <a:lnTo>
                    <a:pt x="18994" y="1269608"/>
                  </a:lnTo>
                  <a:cubicBezTo>
                    <a:pt x="-6331" y="1225713"/>
                    <a:pt x="-6331" y="1169999"/>
                    <a:pt x="18994" y="1126102"/>
                  </a:cubicBezTo>
                  <a:lnTo>
                    <a:pt x="626785" y="72597"/>
                  </a:lnTo>
                  <a:cubicBezTo>
                    <a:pt x="653798" y="27013"/>
                    <a:pt x="701071" y="0"/>
                    <a:pt x="751720" y="0"/>
                  </a:cubicBezTo>
                  <a:close/>
                </a:path>
              </a:pathLst>
            </a:custGeom>
            <a:solidFill>
              <a:schemeClr val="accent3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84B33460-D001-41E1-B5E3-7D3A3502BCA9}"/>
                </a:ext>
              </a:extLst>
            </p:cNvPr>
            <p:cNvSpPr/>
            <p:nvPr/>
          </p:nvSpPr>
          <p:spPr>
            <a:xfrm>
              <a:off x="10198566" y="173444"/>
              <a:ext cx="1993435" cy="2347172"/>
            </a:xfrm>
            <a:custGeom>
              <a:avLst/>
              <a:gdLst>
                <a:gd name="connsiteX0" fmla="*/ 668149 w 1993435"/>
                <a:gd name="connsiteY0" fmla="*/ 0 h 2347172"/>
                <a:gd name="connsiteX1" fmla="*/ 709512 w 1993435"/>
                <a:gd name="connsiteY1" fmla="*/ 24058 h 2347172"/>
                <a:gd name="connsiteX2" fmla="*/ 1317304 w 1993435"/>
                <a:gd name="connsiteY2" fmla="*/ 1077563 h 2347172"/>
                <a:gd name="connsiteX3" fmla="*/ 1442239 w 1993435"/>
                <a:gd name="connsiteY3" fmla="*/ 1148472 h 2347172"/>
                <a:gd name="connsiteX4" fmla="*/ 1993435 w 1993435"/>
                <a:gd name="connsiteY4" fmla="*/ 1148472 h 2347172"/>
                <a:gd name="connsiteX5" fmla="*/ 1993435 w 1993435"/>
                <a:gd name="connsiteY5" fmla="*/ 2340137 h 2347172"/>
                <a:gd name="connsiteX6" fmla="*/ 1967304 w 1993435"/>
                <a:gd name="connsiteY6" fmla="*/ 2347172 h 2347172"/>
                <a:gd name="connsiteX7" fmla="*/ 751720 w 1993435"/>
                <a:gd name="connsiteY7" fmla="*/ 2347172 h 2347172"/>
                <a:gd name="connsiteX8" fmla="*/ 626785 w 1993435"/>
                <a:gd name="connsiteY8" fmla="*/ 2274574 h 2347172"/>
                <a:gd name="connsiteX9" fmla="*/ 18994 w 1993435"/>
                <a:gd name="connsiteY9" fmla="*/ 1221070 h 2347172"/>
                <a:gd name="connsiteX10" fmla="*/ 18994 w 1993435"/>
                <a:gd name="connsiteY10" fmla="*/ 1077563 h 2347172"/>
                <a:gd name="connsiteX11" fmla="*/ 626785 w 1993435"/>
                <a:gd name="connsiteY11" fmla="*/ 24058 h 2347172"/>
                <a:gd name="connsiteX12" fmla="*/ 668149 w 1993435"/>
                <a:gd name="connsiteY12" fmla="*/ 0 h 234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3435" h="2347172">
                  <a:moveTo>
                    <a:pt x="668149" y="0"/>
                  </a:moveTo>
                  <a:cubicBezTo>
                    <a:pt x="684188" y="0"/>
                    <a:pt x="700227" y="8019"/>
                    <a:pt x="709512" y="24058"/>
                  </a:cubicBezTo>
                  <a:lnTo>
                    <a:pt x="1317304" y="1077563"/>
                  </a:lnTo>
                  <a:cubicBezTo>
                    <a:pt x="1342628" y="1121460"/>
                    <a:pt x="1389902" y="1150160"/>
                    <a:pt x="1442239" y="1148472"/>
                  </a:cubicBezTo>
                  <a:lnTo>
                    <a:pt x="1993435" y="1148472"/>
                  </a:lnTo>
                  <a:lnTo>
                    <a:pt x="1993435" y="2340137"/>
                  </a:lnTo>
                  <a:lnTo>
                    <a:pt x="1967304" y="2347172"/>
                  </a:lnTo>
                  <a:lnTo>
                    <a:pt x="751720" y="2347172"/>
                  </a:lnTo>
                  <a:cubicBezTo>
                    <a:pt x="699382" y="2347172"/>
                    <a:pt x="652110" y="2318470"/>
                    <a:pt x="626785" y="2274574"/>
                  </a:cubicBezTo>
                  <a:lnTo>
                    <a:pt x="18994" y="1221070"/>
                  </a:lnTo>
                  <a:cubicBezTo>
                    <a:pt x="-6331" y="1177174"/>
                    <a:pt x="-6331" y="1121460"/>
                    <a:pt x="18994" y="1077563"/>
                  </a:cubicBezTo>
                  <a:lnTo>
                    <a:pt x="626785" y="24058"/>
                  </a:lnTo>
                  <a:cubicBezTo>
                    <a:pt x="636071" y="8019"/>
                    <a:pt x="652110" y="0"/>
                    <a:pt x="66814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C7484494-6627-4024-99EC-605F3294F707}"/>
              </a:ext>
            </a:extLst>
          </p:cNvPr>
          <p:cNvGrpSpPr/>
          <p:nvPr userDrawn="1"/>
        </p:nvGrpSpPr>
        <p:grpSpPr>
          <a:xfrm>
            <a:off x="10196877" y="2628920"/>
            <a:ext cx="1995124" cy="2395710"/>
            <a:chOff x="10196877" y="2628920"/>
            <a:chExt cx="1995124" cy="2395710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5666EA9-2E07-4DE9-9CC7-8480869086A7}"/>
                </a:ext>
              </a:extLst>
            </p:cNvPr>
            <p:cNvSpPr/>
            <p:nvPr/>
          </p:nvSpPr>
          <p:spPr>
            <a:xfrm>
              <a:off x="10196877" y="2628920"/>
              <a:ext cx="1995123" cy="2395710"/>
            </a:xfrm>
            <a:custGeom>
              <a:avLst/>
              <a:gdLst>
                <a:gd name="connsiteX0" fmla="*/ 751720 w 1995123"/>
                <a:gd name="connsiteY0" fmla="*/ 0 h 2395710"/>
                <a:gd name="connsiteX1" fmla="*/ 1967304 w 1995123"/>
                <a:gd name="connsiteY1" fmla="*/ 0 h 2395710"/>
                <a:gd name="connsiteX2" fmla="*/ 1995123 w 1995123"/>
                <a:gd name="connsiteY2" fmla="*/ 7359 h 2395710"/>
                <a:gd name="connsiteX3" fmla="*/ 1995123 w 1995123"/>
                <a:gd name="connsiteY3" fmla="*/ 2388221 h 2395710"/>
                <a:gd name="connsiteX4" fmla="*/ 1967304 w 1995123"/>
                <a:gd name="connsiteY4" fmla="*/ 2395710 h 2395710"/>
                <a:gd name="connsiteX5" fmla="*/ 751720 w 1995123"/>
                <a:gd name="connsiteY5" fmla="*/ 2395710 h 2395710"/>
                <a:gd name="connsiteX6" fmla="*/ 626785 w 1995123"/>
                <a:gd name="connsiteY6" fmla="*/ 2323113 h 2395710"/>
                <a:gd name="connsiteX7" fmla="*/ 18994 w 1995123"/>
                <a:gd name="connsiteY7" fmla="*/ 1269608 h 2395710"/>
                <a:gd name="connsiteX8" fmla="*/ 18994 w 1995123"/>
                <a:gd name="connsiteY8" fmla="*/ 1126102 h 2395710"/>
                <a:gd name="connsiteX9" fmla="*/ 626785 w 1995123"/>
                <a:gd name="connsiteY9" fmla="*/ 72598 h 2395710"/>
                <a:gd name="connsiteX10" fmla="*/ 751720 w 1995123"/>
                <a:gd name="connsiteY10" fmla="*/ 0 h 239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5123" h="2395710">
                  <a:moveTo>
                    <a:pt x="751720" y="0"/>
                  </a:moveTo>
                  <a:lnTo>
                    <a:pt x="1967304" y="0"/>
                  </a:lnTo>
                  <a:lnTo>
                    <a:pt x="1995123" y="7359"/>
                  </a:lnTo>
                  <a:lnTo>
                    <a:pt x="1995123" y="2388221"/>
                  </a:lnTo>
                  <a:lnTo>
                    <a:pt x="1967304" y="2395710"/>
                  </a:lnTo>
                  <a:lnTo>
                    <a:pt x="751720" y="2395710"/>
                  </a:lnTo>
                  <a:cubicBezTo>
                    <a:pt x="699382" y="2395710"/>
                    <a:pt x="652110" y="2367009"/>
                    <a:pt x="626785" y="2323113"/>
                  </a:cubicBezTo>
                  <a:lnTo>
                    <a:pt x="18994" y="1269608"/>
                  </a:lnTo>
                  <a:cubicBezTo>
                    <a:pt x="-6331" y="1225713"/>
                    <a:pt x="-6331" y="1169999"/>
                    <a:pt x="18994" y="1126102"/>
                  </a:cubicBezTo>
                  <a:lnTo>
                    <a:pt x="626785" y="72598"/>
                  </a:lnTo>
                  <a:cubicBezTo>
                    <a:pt x="653798" y="27014"/>
                    <a:pt x="701071" y="0"/>
                    <a:pt x="751720" y="0"/>
                  </a:cubicBezTo>
                  <a:close/>
                </a:path>
              </a:pathLst>
            </a:custGeom>
            <a:solidFill>
              <a:schemeClr val="accent5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3665055E-35C3-4101-8F5D-02B79615ACCD}"/>
                </a:ext>
              </a:extLst>
            </p:cNvPr>
            <p:cNvSpPr/>
            <p:nvPr/>
          </p:nvSpPr>
          <p:spPr>
            <a:xfrm>
              <a:off x="10198566" y="2675770"/>
              <a:ext cx="1993435" cy="2347172"/>
            </a:xfrm>
            <a:custGeom>
              <a:avLst/>
              <a:gdLst>
                <a:gd name="connsiteX0" fmla="*/ 668149 w 1993435"/>
                <a:gd name="connsiteY0" fmla="*/ 0 h 2347172"/>
                <a:gd name="connsiteX1" fmla="*/ 709512 w 1993435"/>
                <a:gd name="connsiteY1" fmla="*/ 24058 h 2347172"/>
                <a:gd name="connsiteX2" fmla="*/ 1317304 w 1993435"/>
                <a:gd name="connsiteY2" fmla="*/ 1077563 h 2347172"/>
                <a:gd name="connsiteX3" fmla="*/ 1442239 w 1993435"/>
                <a:gd name="connsiteY3" fmla="*/ 1148472 h 2347172"/>
                <a:gd name="connsiteX4" fmla="*/ 1993435 w 1993435"/>
                <a:gd name="connsiteY4" fmla="*/ 1148472 h 2347172"/>
                <a:gd name="connsiteX5" fmla="*/ 1993435 w 1993435"/>
                <a:gd name="connsiteY5" fmla="*/ 2340137 h 2347172"/>
                <a:gd name="connsiteX6" fmla="*/ 1967304 w 1993435"/>
                <a:gd name="connsiteY6" fmla="*/ 2347172 h 2347172"/>
                <a:gd name="connsiteX7" fmla="*/ 751720 w 1993435"/>
                <a:gd name="connsiteY7" fmla="*/ 2347172 h 2347172"/>
                <a:gd name="connsiteX8" fmla="*/ 626785 w 1993435"/>
                <a:gd name="connsiteY8" fmla="*/ 2274574 h 2347172"/>
                <a:gd name="connsiteX9" fmla="*/ 18994 w 1993435"/>
                <a:gd name="connsiteY9" fmla="*/ 1221070 h 2347172"/>
                <a:gd name="connsiteX10" fmla="*/ 18994 w 1993435"/>
                <a:gd name="connsiteY10" fmla="*/ 1077563 h 2347172"/>
                <a:gd name="connsiteX11" fmla="*/ 626785 w 1993435"/>
                <a:gd name="connsiteY11" fmla="*/ 24058 h 2347172"/>
                <a:gd name="connsiteX12" fmla="*/ 668149 w 1993435"/>
                <a:gd name="connsiteY12" fmla="*/ 0 h 234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3435" h="2347172">
                  <a:moveTo>
                    <a:pt x="668149" y="0"/>
                  </a:moveTo>
                  <a:cubicBezTo>
                    <a:pt x="684188" y="0"/>
                    <a:pt x="700227" y="8019"/>
                    <a:pt x="709512" y="24058"/>
                  </a:cubicBezTo>
                  <a:lnTo>
                    <a:pt x="1317304" y="1077563"/>
                  </a:lnTo>
                  <a:cubicBezTo>
                    <a:pt x="1342628" y="1121460"/>
                    <a:pt x="1389902" y="1150160"/>
                    <a:pt x="1442239" y="1148472"/>
                  </a:cubicBezTo>
                  <a:lnTo>
                    <a:pt x="1993435" y="1148472"/>
                  </a:lnTo>
                  <a:lnTo>
                    <a:pt x="1993435" y="2340137"/>
                  </a:lnTo>
                  <a:lnTo>
                    <a:pt x="1967304" y="2347172"/>
                  </a:lnTo>
                  <a:lnTo>
                    <a:pt x="751720" y="2347172"/>
                  </a:lnTo>
                  <a:cubicBezTo>
                    <a:pt x="699382" y="2347172"/>
                    <a:pt x="652110" y="2318470"/>
                    <a:pt x="626785" y="2274574"/>
                  </a:cubicBezTo>
                  <a:lnTo>
                    <a:pt x="18994" y="1221070"/>
                  </a:lnTo>
                  <a:cubicBezTo>
                    <a:pt x="-6331" y="1177174"/>
                    <a:pt x="-6331" y="1121460"/>
                    <a:pt x="18994" y="1077563"/>
                  </a:cubicBezTo>
                  <a:lnTo>
                    <a:pt x="626785" y="24058"/>
                  </a:lnTo>
                  <a:cubicBezTo>
                    <a:pt x="636071" y="8019"/>
                    <a:pt x="652110" y="0"/>
                    <a:pt x="66814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45C3A50C-1E47-4B78-8FD3-0C2F1EB78E8B}"/>
              </a:ext>
            </a:extLst>
          </p:cNvPr>
          <p:cNvGrpSpPr/>
          <p:nvPr userDrawn="1"/>
        </p:nvGrpSpPr>
        <p:grpSpPr>
          <a:xfrm>
            <a:off x="5863002" y="5131247"/>
            <a:ext cx="2719023" cy="1726753"/>
            <a:chOff x="5863002" y="5131247"/>
            <a:chExt cx="2719023" cy="1726753"/>
          </a:xfrm>
        </p:grpSpPr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C1ED34B7-4E96-4E91-AA56-10F3564BC0CE}"/>
                </a:ext>
              </a:extLst>
            </p:cNvPr>
            <p:cNvSpPr/>
            <p:nvPr/>
          </p:nvSpPr>
          <p:spPr>
            <a:xfrm>
              <a:off x="5863002" y="5131247"/>
              <a:ext cx="2719023" cy="1726753"/>
            </a:xfrm>
            <a:custGeom>
              <a:avLst/>
              <a:gdLst>
                <a:gd name="connsiteX0" fmla="*/ 751720 w 2719023"/>
                <a:gd name="connsiteY0" fmla="*/ 0 h 1726753"/>
                <a:gd name="connsiteX1" fmla="*/ 1967304 w 2719023"/>
                <a:gd name="connsiteY1" fmla="*/ 0 h 1726753"/>
                <a:gd name="connsiteX2" fmla="*/ 2092238 w 2719023"/>
                <a:gd name="connsiteY2" fmla="*/ 72597 h 1726753"/>
                <a:gd name="connsiteX3" fmla="*/ 2700030 w 2719023"/>
                <a:gd name="connsiteY3" fmla="*/ 1126102 h 1726753"/>
                <a:gd name="connsiteX4" fmla="*/ 2700030 w 2719023"/>
                <a:gd name="connsiteY4" fmla="*/ 1269608 h 1726753"/>
                <a:gd name="connsiteX5" fmla="*/ 2436292 w 2719023"/>
                <a:gd name="connsiteY5" fmla="*/ 1726753 h 1726753"/>
                <a:gd name="connsiteX6" fmla="*/ 282731 w 2719023"/>
                <a:gd name="connsiteY6" fmla="*/ 1726753 h 1726753"/>
                <a:gd name="connsiteX7" fmla="*/ 18994 w 2719023"/>
                <a:gd name="connsiteY7" fmla="*/ 1269608 h 1726753"/>
                <a:gd name="connsiteX8" fmla="*/ 18994 w 2719023"/>
                <a:gd name="connsiteY8" fmla="*/ 1126102 h 1726753"/>
                <a:gd name="connsiteX9" fmla="*/ 626785 w 2719023"/>
                <a:gd name="connsiteY9" fmla="*/ 72597 h 1726753"/>
                <a:gd name="connsiteX10" fmla="*/ 751720 w 2719023"/>
                <a:gd name="connsiteY10" fmla="*/ 0 h 172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9023" h="1726753">
                  <a:moveTo>
                    <a:pt x="751720" y="0"/>
                  </a:moveTo>
                  <a:lnTo>
                    <a:pt x="1967304" y="0"/>
                  </a:lnTo>
                  <a:cubicBezTo>
                    <a:pt x="2019641" y="0"/>
                    <a:pt x="2066913" y="27013"/>
                    <a:pt x="2092238" y="72597"/>
                  </a:cubicBezTo>
                  <a:lnTo>
                    <a:pt x="2700030" y="1126102"/>
                  </a:lnTo>
                  <a:cubicBezTo>
                    <a:pt x="2725354" y="1169999"/>
                    <a:pt x="2725354" y="1225713"/>
                    <a:pt x="2700030" y="1269608"/>
                  </a:cubicBezTo>
                  <a:lnTo>
                    <a:pt x="2436292" y="1726753"/>
                  </a:lnTo>
                  <a:lnTo>
                    <a:pt x="282731" y="1726753"/>
                  </a:lnTo>
                  <a:lnTo>
                    <a:pt x="18994" y="1269608"/>
                  </a:lnTo>
                  <a:cubicBezTo>
                    <a:pt x="-6331" y="1225713"/>
                    <a:pt x="-6331" y="1169999"/>
                    <a:pt x="18994" y="1126102"/>
                  </a:cubicBezTo>
                  <a:lnTo>
                    <a:pt x="626785" y="72597"/>
                  </a:lnTo>
                  <a:cubicBezTo>
                    <a:pt x="653798" y="27013"/>
                    <a:pt x="701071" y="0"/>
                    <a:pt x="751720" y="0"/>
                  </a:cubicBezTo>
                  <a:close/>
                </a:path>
              </a:pathLst>
            </a:custGeom>
            <a:solidFill>
              <a:schemeClr val="accent6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A180B860-ACB9-4F04-9C25-7CD20C2F029E}"/>
                </a:ext>
              </a:extLst>
            </p:cNvPr>
            <p:cNvSpPr/>
            <p:nvPr userDrawn="1"/>
          </p:nvSpPr>
          <p:spPr>
            <a:xfrm>
              <a:off x="5864690" y="5178097"/>
              <a:ext cx="2706504" cy="1679902"/>
            </a:xfrm>
            <a:custGeom>
              <a:avLst/>
              <a:gdLst>
                <a:gd name="connsiteX0" fmla="*/ 668149 w 2706504"/>
                <a:gd name="connsiteY0" fmla="*/ 0 h 1679902"/>
                <a:gd name="connsiteX1" fmla="*/ 709512 w 2706504"/>
                <a:gd name="connsiteY1" fmla="*/ 24058 h 1679902"/>
                <a:gd name="connsiteX2" fmla="*/ 1317304 w 2706504"/>
                <a:gd name="connsiteY2" fmla="*/ 1077563 h 1679902"/>
                <a:gd name="connsiteX3" fmla="*/ 1442239 w 2706504"/>
                <a:gd name="connsiteY3" fmla="*/ 1148472 h 1679902"/>
                <a:gd name="connsiteX4" fmla="*/ 2657822 w 2706504"/>
                <a:gd name="connsiteY4" fmla="*/ 1148472 h 1679902"/>
                <a:gd name="connsiteX5" fmla="*/ 2700030 w 2706504"/>
                <a:gd name="connsiteY5" fmla="*/ 1221070 h 1679902"/>
                <a:gd name="connsiteX6" fmla="*/ 2435319 w 2706504"/>
                <a:gd name="connsiteY6" fmla="*/ 1679902 h 1679902"/>
                <a:gd name="connsiteX7" fmla="*/ 283705 w 2706504"/>
                <a:gd name="connsiteY7" fmla="*/ 1679902 h 1679902"/>
                <a:gd name="connsiteX8" fmla="*/ 18994 w 2706504"/>
                <a:gd name="connsiteY8" fmla="*/ 1221070 h 1679902"/>
                <a:gd name="connsiteX9" fmla="*/ 18994 w 2706504"/>
                <a:gd name="connsiteY9" fmla="*/ 1077563 h 1679902"/>
                <a:gd name="connsiteX10" fmla="*/ 626785 w 2706504"/>
                <a:gd name="connsiteY10" fmla="*/ 24058 h 1679902"/>
                <a:gd name="connsiteX11" fmla="*/ 668149 w 2706504"/>
                <a:gd name="connsiteY11" fmla="*/ 0 h 167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6504" h="1679902">
                  <a:moveTo>
                    <a:pt x="668149" y="0"/>
                  </a:moveTo>
                  <a:cubicBezTo>
                    <a:pt x="684188" y="0"/>
                    <a:pt x="700227" y="8020"/>
                    <a:pt x="709512" y="24058"/>
                  </a:cubicBezTo>
                  <a:lnTo>
                    <a:pt x="1317304" y="1077563"/>
                  </a:lnTo>
                  <a:cubicBezTo>
                    <a:pt x="1342629" y="1121460"/>
                    <a:pt x="1389902" y="1150160"/>
                    <a:pt x="1442239" y="1148472"/>
                  </a:cubicBezTo>
                  <a:lnTo>
                    <a:pt x="2657822" y="1148472"/>
                  </a:lnTo>
                  <a:cubicBezTo>
                    <a:pt x="2694965" y="1148472"/>
                    <a:pt x="2718601" y="1188991"/>
                    <a:pt x="2700030" y="1221070"/>
                  </a:cubicBezTo>
                  <a:lnTo>
                    <a:pt x="2435319" y="1679902"/>
                  </a:lnTo>
                  <a:lnTo>
                    <a:pt x="283705" y="1679902"/>
                  </a:lnTo>
                  <a:lnTo>
                    <a:pt x="18994" y="1221070"/>
                  </a:lnTo>
                  <a:cubicBezTo>
                    <a:pt x="-6331" y="1177174"/>
                    <a:pt x="-6331" y="1121460"/>
                    <a:pt x="18994" y="1077563"/>
                  </a:cubicBezTo>
                  <a:lnTo>
                    <a:pt x="626785" y="24058"/>
                  </a:lnTo>
                  <a:cubicBezTo>
                    <a:pt x="636071" y="8020"/>
                    <a:pt x="652110" y="0"/>
                    <a:pt x="66814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7A3C02FE-3CED-4389-AA1E-C3231B308989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026146" y="1377756"/>
            <a:ext cx="2719023" cy="239571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1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 talarporträ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2">
            <a:extLst>
              <a:ext uri="{FF2B5EF4-FFF2-40B4-BE49-F238E27FC236}">
                <a16:creationId xmlns:a16="http://schemas.microsoft.com/office/drawing/2014/main" id="{1176384B-CAA9-4DEE-A69B-6724B317DC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3002" y="126593"/>
            <a:ext cx="2719023" cy="239571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latshållare för bild 22">
            <a:extLst>
              <a:ext uri="{FF2B5EF4-FFF2-40B4-BE49-F238E27FC236}">
                <a16:creationId xmlns:a16="http://schemas.microsoft.com/office/drawing/2014/main" id="{21F3E381-57F6-4512-9E5A-8903F934A5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26765" y="3879678"/>
            <a:ext cx="2719023" cy="239571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4364" y="1658937"/>
            <a:ext cx="5408612" cy="185102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14364" y="3636000"/>
            <a:ext cx="5408612" cy="824084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C35E91FF-AC83-497D-8518-6DB0AF867AAB}"/>
              </a:ext>
            </a:extLst>
          </p:cNvPr>
          <p:cNvGrpSpPr/>
          <p:nvPr userDrawn="1"/>
        </p:nvGrpSpPr>
        <p:grpSpPr>
          <a:xfrm>
            <a:off x="10196877" y="126594"/>
            <a:ext cx="1995124" cy="2395710"/>
            <a:chOff x="10196877" y="126594"/>
            <a:chExt cx="1995124" cy="2395710"/>
          </a:xfrm>
        </p:grpSpPr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B9EE84E3-10FA-4BAC-A1AD-C50F8C77BCC9}"/>
                </a:ext>
              </a:extLst>
            </p:cNvPr>
            <p:cNvSpPr/>
            <p:nvPr/>
          </p:nvSpPr>
          <p:spPr>
            <a:xfrm>
              <a:off x="10196877" y="126594"/>
              <a:ext cx="1995123" cy="2395710"/>
            </a:xfrm>
            <a:custGeom>
              <a:avLst/>
              <a:gdLst>
                <a:gd name="connsiteX0" fmla="*/ 751720 w 1995123"/>
                <a:gd name="connsiteY0" fmla="*/ 0 h 2395710"/>
                <a:gd name="connsiteX1" fmla="*/ 1967304 w 1995123"/>
                <a:gd name="connsiteY1" fmla="*/ 0 h 2395710"/>
                <a:gd name="connsiteX2" fmla="*/ 1995123 w 1995123"/>
                <a:gd name="connsiteY2" fmla="*/ 7359 h 2395710"/>
                <a:gd name="connsiteX3" fmla="*/ 1995123 w 1995123"/>
                <a:gd name="connsiteY3" fmla="*/ 2388220 h 2395710"/>
                <a:gd name="connsiteX4" fmla="*/ 1967304 w 1995123"/>
                <a:gd name="connsiteY4" fmla="*/ 2395710 h 2395710"/>
                <a:gd name="connsiteX5" fmla="*/ 751720 w 1995123"/>
                <a:gd name="connsiteY5" fmla="*/ 2395710 h 2395710"/>
                <a:gd name="connsiteX6" fmla="*/ 626785 w 1995123"/>
                <a:gd name="connsiteY6" fmla="*/ 2323113 h 2395710"/>
                <a:gd name="connsiteX7" fmla="*/ 18994 w 1995123"/>
                <a:gd name="connsiteY7" fmla="*/ 1269608 h 2395710"/>
                <a:gd name="connsiteX8" fmla="*/ 18994 w 1995123"/>
                <a:gd name="connsiteY8" fmla="*/ 1126102 h 2395710"/>
                <a:gd name="connsiteX9" fmla="*/ 626785 w 1995123"/>
                <a:gd name="connsiteY9" fmla="*/ 72597 h 2395710"/>
                <a:gd name="connsiteX10" fmla="*/ 751720 w 1995123"/>
                <a:gd name="connsiteY10" fmla="*/ 0 h 239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5123" h="2395710">
                  <a:moveTo>
                    <a:pt x="751720" y="0"/>
                  </a:moveTo>
                  <a:lnTo>
                    <a:pt x="1967304" y="0"/>
                  </a:lnTo>
                  <a:lnTo>
                    <a:pt x="1995123" y="7359"/>
                  </a:lnTo>
                  <a:lnTo>
                    <a:pt x="1995123" y="2388220"/>
                  </a:lnTo>
                  <a:lnTo>
                    <a:pt x="1967304" y="2395710"/>
                  </a:lnTo>
                  <a:lnTo>
                    <a:pt x="751720" y="2395710"/>
                  </a:lnTo>
                  <a:cubicBezTo>
                    <a:pt x="699382" y="2395710"/>
                    <a:pt x="652110" y="2367009"/>
                    <a:pt x="626785" y="2323113"/>
                  </a:cubicBezTo>
                  <a:lnTo>
                    <a:pt x="18994" y="1269608"/>
                  </a:lnTo>
                  <a:cubicBezTo>
                    <a:pt x="-6331" y="1225713"/>
                    <a:pt x="-6331" y="1169999"/>
                    <a:pt x="18994" y="1126102"/>
                  </a:cubicBezTo>
                  <a:lnTo>
                    <a:pt x="626785" y="72597"/>
                  </a:lnTo>
                  <a:cubicBezTo>
                    <a:pt x="653798" y="27013"/>
                    <a:pt x="701071" y="0"/>
                    <a:pt x="751720" y="0"/>
                  </a:cubicBezTo>
                  <a:close/>
                </a:path>
              </a:pathLst>
            </a:custGeom>
            <a:solidFill>
              <a:schemeClr val="accent3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84B33460-D001-41E1-B5E3-7D3A3502BCA9}"/>
                </a:ext>
              </a:extLst>
            </p:cNvPr>
            <p:cNvSpPr/>
            <p:nvPr/>
          </p:nvSpPr>
          <p:spPr>
            <a:xfrm>
              <a:off x="10198566" y="173444"/>
              <a:ext cx="1993435" cy="2347172"/>
            </a:xfrm>
            <a:custGeom>
              <a:avLst/>
              <a:gdLst>
                <a:gd name="connsiteX0" fmla="*/ 668149 w 1993435"/>
                <a:gd name="connsiteY0" fmla="*/ 0 h 2347172"/>
                <a:gd name="connsiteX1" fmla="*/ 709512 w 1993435"/>
                <a:gd name="connsiteY1" fmla="*/ 24058 h 2347172"/>
                <a:gd name="connsiteX2" fmla="*/ 1317304 w 1993435"/>
                <a:gd name="connsiteY2" fmla="*/ 1077563 h 2347172"/>
                <a:gd name="connsiteX3" fmla="*/ 1442239 w 1993435"/>
                <a:gd name="connsiteY3" fmla="*/ 1148472 h 2347172"/>
                <a:gd name="connsiteX4" fmla="*/ 1993435 w 1993435"/>
                <a:gd name="connsiteY4" fmla="*/ 1148472 h 2347172"/>
                <a:gd name="connsiteX5" fmla="*/ 1993435 w 1993435"/>
                <a:gd name="connsiteY5" fmla="*/ 2340137 h 2347172"/>
                <a:gd name="connsiteX6" fmla="*/ 1967304 w 1993435"/>
                <a:gd name="connsiteY6" fmla="*/ 2347172 h 2347172"/>
                <a:gd name="connsiteX7" fmla="*/ 751720 w 1993435"/>
                <a:gd name="connsiteY7" fmla="*/ 2347172 h 2347172"/>
                <a:gd name="connsiteX8" fmla="*/ 626785 w 1993435"/>
                <a:gd name="connsiteY8" fmla="*/ 2274574 h 2347172"/>
                <a:gd name="connsiteX9" fmla="*/ 18994 w 1993435"/>
                <a:gd name="connsiteY9" fmla="*/ 1221070 h 2347172"/>
                <a:gd name="connsiteX10" fmla="*/ 18994 w 1993435"/>
                <a:gd name="connsiteY10" fmla="*/ 1077563 h 2347172"/>
                <a:gd name="connsiteX11" fmla="*/ 626785 w 1993435"/>
                <a:gd name="connsiteY11" fmla="*/ 24058 h 2347172"/>
                <a:gd name="connsiteX12" fmla="*/ 668149 w 1993435"/>
                <a:gd name="connsiteY12" fmla="*/ 0 h 234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3435" h="2347172">
                  <a:moveTo>
                    <a:pt x="668149" y="0"/>
                  </a:moveTo>
                  <a:cubicBezTo>
                    <a:pt x="684188" y="0"/>
                    <a:pt x="700227" y="8019"/>
                    <a:pt x="709512" y="24058"/>
                  </a:cubicBezTo>
                  <a:lnTo>
                    <a:pt x="1317304" y="1077563"/>
                  </a:lnTo>
                  <a:cubicBezTo>
                    <a:pt x="1342628" y="1121460"/>
                    <a:pt x="1389902" y="1150160"/>
                    <a:pt x="1442239" y="1148472"/>
                  </a:cubicBezTo>
                  <a:lnTo>
                    <a:pt x="1993435" y="1148472"/>
                  </a:lnTo>
                  <a:lnTo>
                    <a:pt x="1993435" y="2340137"/>
                  </a:lnTo>
                  <a:lnTo>
                    <a:pt x="1967304" y="2347172"/>
                  </a:lnTo>
                  <a:lnTo>
                    <a:pt x="751720" y="2347172"/>
                  </a:lnTo>
                  <a:cubicBezTo>
                    <a:pt x="699382" y="2347172"/>
                    <a:pt x="652110" y="2318470"/>
                    <a:pt x="626785" y="2274574"/>
                  </a:cubicBezTo>
                  <a:lnTo>
                    <a:pt x="18994" y="1221070"/>
                  </a:lnTo>
                  <a:cubicBezTo>
                    <a:pt x="-6331" y="1177174"/>
                    <a:pt x="-6331" y="1121460"/>
                    <a:pt x="18994" y="1077563"/>
                  </a:cubicBezTo>
                  <a:lnTo>
                    <a:pt x="626785" y="24058"/>
                  </a:lnTo>
                  <a:cubicBezTo>
                    <a:pt x="636071" y="8019"/>
                    <a:pt x="652110" y="0"/>
                    <a:pt x="66814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C7484494-6627-4024-99EC-605F3294F707}"/>
              </a:ext>
            </a:extLst>
          </p:cNvPr>
          <p:cNvGrpSpPr/>
          <p:nvPr userDrawn="1"/>
        </p:nvGrpSpPr>
        <p:grpSpPr>
          <a:xfrm>
            <a:off x="10196877" y="2628920"/>
            <a:ext cx="1995124" cy="2395710"/>
            <a:chOff x="10196877" y="2628920"/>
            <a:chExt cx="1995124" cy="2395710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5666EA9-2E07-4DE9-9CC7-8480869086A7}"/>
                </a:ext>
              </a:extLst>
            </p:cNvPr>
            <p:cNvSpPr/>
            <p:nvPr/>
          </p:nvSpPr>
          <p:spPr>
            <a:xfrm>
              <a:off x="10196877" y="2628920"/>
              <a:ext cx="1995123" cy="2395710"/>
            </a:xfrm>
            <a:custGeom>
              <a:avLst/>
              <a:gdLst>
                <a:gd name="connsiteX0" fmla="*/ 751720 w 1995123"/>
                <a:gd name="connsiteY0" fmla="*/ 0 h 2395710"/>
                <a:gd name="connsiteX1" fmla="*/ 1967304 w 1995123"/>
                <a:gd name="connsiteY1" fmla="*/ 0 h 2395710"/>
                <a:gd name="connsiteX2" fmla="*/ 1995123 w 1995123"/>
                <a:gd name="connsiteY2" fmla="*/ 7359 h 2395710"/>
                <a:gd name="connsiteX3" fmla="*/ 1995123 w 1995123"/>
                <a:gd name="connsiteY3" fmla="*/ 2388221 h 2395710"/>
                <a:gd name="connsiteX4" fmla="*/ 1967304 w 1995123"/>
                <a:gd name="connsiteY4" fmla="*/ 2395710 h 2395710"/>
                <a:gd name="connsiteX5" fmla="*/ 751720 w 1995123"/>
                <a:gd name="connsiteY5" fmla="*/ 2395710 h 2395710"/>
                <a:gd name="connsiteX6" fmla="*/ 626785 w 1995123"/>
                <a:gd name="connsiteY6" fmla="*/ 2323113 h 2395710"/>
                <a:gd name="connsiteX7" fmla="*/ 18994 w 1995123"/>
                <a:gd name="connsiteY7" fmla="*/ 1269608 h 2395710"/>
                <a:gd name="connsiteX8" fmla="*/ 18994 w 1995123"/>
                <a:gd name="connsiteY8" fmla="*/ 1126102 h 2395710"/>
                <a:gd name="connsiteX9" fmla="*/ 626785 w 1995123"/>
                <a:gd name="connsiteY9" fmla="*/ 72598 h 2395710"/>
                <a:gd name="connsiteX10" fmla="*/ 751720 w 1995123"/>
                <a:gd name="connsiteY10" fmla="*/ 0 h 239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5123" h="2395710">
                  <a:moveTo>
                    <a:pt x="751720" y="0"/>
                  </a:moveTo>
                  <a:lnTo>
                    <a:pt x="1967304" y="0"/>
                  </a:lnTo>
                  <a:lnTo>
                    <a:pt x="1995123" y="7359"/>
                  </a:lnTo>
                  <a:lnTo>
                    <a:pt x="1995123" y="2388221"/>
                  </a:lnTo>
                  <a:lnTo>
                    <a:pt x="1967304" y="2395710"/>
                  </a:lnTo>
                  <a:lnTo>
                    <a:pt x="751720" y="2395710"/>
                  </a:lnTo>
                  <a:cubicBezTo>
                    <a:pt x="699382" y="2395710"/>
                    <a:pt x="652110" y="2367009"/>
                    <a:pt x="626785" y="2323113"/>
                  </a:cubicBezTo>
                  <a:lnTo>
                    <a:pt x="18994" y="1269608"/>
                  </a:lnTo>
                  <a:cubicBezTo>
                    <a:pt x="-6331" y="1225713"/>
                    <a:pt x="-6331" y="1169999"/>
                    <a:pt x="18994" y="1126102"/>
                  </a:cubicBezTo>
                  <a:lnTo>
                    <a:pt x="626785" y="72598"/>
                  </a:lnTo>
                  <a:cubicBezTo>
                    <a:pt x="653798" y="27014"/>
                    <a:pt x="701071" y="0"/>
                    <a:pt x="751720" y="0"/>
                  </a:cubicBezTo>
                  <a:close/>
                </a:path>
              </a:pathLst>
            </a:custGeom>
            <a:solidFill>
              <a:schemeClr val="accent5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3665055E-35C3-4101-8F5D-02B79615ACCD}"/>
                </a:ext>
              </a:extLst>
            </p:cNvPr>
            <p:cNvSpPr/>
            <p:nvPr/>
          </p:nvSpPr>
          <p:spPr>
            <a:xfrm>
              <a:off x="10198566" y="2675770"/>
              <a:ext cx="1993435" cy="2347172"/>
            </a:xfrm>
            <a:custGeom>
              <a:avLst/>
              <a:gdLst>
                <a:gd name="connsiteX0" fmla="*/ 668149 w 1993435"/>
                <a:gd name="connsiteY0" fmla="*/ 0 h 2347172"/>
                <a:gd name="connsiteX1" fmla="*/ 709512 w 1993435"/>
                <a:gd name="connsiteY1" fmla="*/ 24058 h 2347172"/>
                <a:gd name="connsiteX2" fmla="*/ 1317304 w 1993435"/>
                <a:gd name="connsiteY2" fmla="*/ 1077563 h 2347172"/>
                <a:gd name="connsiteX3" fmla="*/ 1442239 w 1993435"/>
                <a:gd name="connsiteY3" fmla="*/ 1148472 h 2347172"/>
                <a:gd name="connsiteX4" fmla="*/ 1993435 w 1993435"/>
                <a:gd name="connsiteY4" fmla="*/ 1148472 h 2347172"/>
                <a:gd name="connsiteX5" fmla="*/ 1993435 w 1993435"/>
                <a:gd name="connsiteY5" fmla="*/ 2340137 h 2347172"/>
                <a:gd name="connsiteX6" fmla="*/ 1967304 w 1993435"/>
                <a:gd name="connsiteY6" fmla="*/ 2347172 h 2347172"/>
                <a:gd name="connsiteX7" fmla="*/ 751720 w 1993435"/>
                <a:gd name="connsiteY7" fmla="*/ 2347172 h 2347172"/>
                <a:gd name="connsiteX8" fmla="*/ 626785 w 1993435"/>
                <a:gd name="connsiteY8" fmla="*/ 2274574 h 2347172"/>
                <a:gd name="connsiteX9" fmla="*/ 18994 w 1993435"/>
                <a:gd name="connsiteY9" fmla="*/ 1221070 h 2347172"/>
                <a:gd name="connsiteX10" fmla="*/ 18994 w 1993435"/>
                <a:gd name="connsiteY10" fmla="*/ 1077563 h 2347172"/>
                <a:gd name="connsiteX11" fmla="*/ 626785 w 1993435"/>
                <a:gd name="connsiteY11" fmla="*/ 24058 h 2347172"/>
                <a:gd name="connsiteX12" fmla="*/ 668149 w 1993435"/>
                <a:gd name="connsiteY12" fmla="*/ 0 h 234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3435" h="2347172">
                  <a:moveTo>
                    <a:pt x="668149" y="0"/>
                  </a:moveTo>
                  <a:cubicBezTo>
                    <a:pt x="684188" y="0"/>
                    <a:pt x="700227" y="8019"/>
                    <a:pt x="709512" y="24058"/>
                  </a:cubicBezTo>
                  <a:lnTo>
                    <a:pt x="1317304" y="1077563"/>
                  </a:lnTo>
                  <a:cubicBezTo>
                    <a:pt x="1342628" y="1121460"/>
                    <a:pt x="1389902" y="1150160"/>
                    <a:pt x="1442239" y="1148472"/>
                  </a:cubicBezTo>
                  <a:lnTo>
                    <a:pt x="1993435" y="1148472"/>
                  </a:lnTo>
                  <a:lnTo>
                    <a:pt x="1993435" y="2340137"/>
                  </a:lnTo>
                  <a:lnTo>
                    <a:pt x="1967304" y="2347172"/>
                  </a:lnTo>
                  <a:lnTo>
                    <a:pt x="751720" y="2347172"/>
                  </a:lnTo>
                  <a:cubicBezTo>
                    <a:pt x="699382" y="2347172"/>
                    <a:pt x="652110" y="2318470"/>
                    <a:pt x="626785" y="2274574"/>
                  </a:cubicBezTo>
                  <a:lnTo>
                    <a:pt x="18994" y="1221070"/>
                  </a:lnTo>
                  <a:cubicBezTo>
                    <a:pt x="-6331" y="1177174"/>
                    <a:pt x="-6331" y="1121460"/>
                    <a:pt x="18994" y="1077563"/>
                  </a:cubicBezTo>
                  <a:lnTo>
                    <a:pt x="626785" y="24058"/>
                  </a:lnTo>
                  <a:cubicBezTo>
                    <a:pt x="636071" y="8019"/>
                    <a:pt x="652110" y="0"/>
                    <a:pt x="66814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45C3A50C-1E47-4B78-8FD3-0C2F1EB78E8B}"/>
              </a:ext>
            </a:extLst>
          </p:cNvPr>
          <p:cNvGrpSpPr/>
          <p:nvPr userDrawn="1"/>
        </p:nvGrpSpPr>
        <p:grpSpPr>
          <a:xfrm>
            <a:off x="5863002" y="5131247"/>
            <a:ext cx="2719023" cy="1726753"/>
            <a:chOff x="5863002" y="5131247"/>
            <a:chExt cx="2719023" cy="1726753"/>
          </a:xfrm>
        </p:grpSpPr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C1ED34B7-4E96-4E91-AA56-10F3564BC0CE}"/>
                </a:ext>
              </a:extLst>
            </p:cNvPr>
            <p:cNvSpPr/>
            <p:nvPr/>
          </p:nvSpPr>
          <p:spPr>
            <a:xfrm>
              <a:off x="5863002" y="5131247"/>
              <a:ext cx="2719023" cy="1726753"/>
            </a:xfrm>
            <a:custGeom>
              <a:avLst/>
              <a:gdLst>
                <a:gd name="connsiteX0" fmla="*/ 751720 w 2719023"/>
                <a:gd name="connsiteY0" fmla="*/ 0 h 1726753"/>
                <a:gd name="connsiteX1" fmla="*/ 1967304 w 2719023"/>
                <a:gd name="connsiteY1" fmla="*/ 0 h 1726753"/>
                <a:gd name="connsiteX2" fmla="*/ 2092238 w 2719023"/>
                <a:gd name="connsiteY2" fmla="*/ 72597 h 1726753"/>
                <a:gd name="connsiteX3" fmla="*/ 2700030 w 2719023"/>
                <a:gd name="connsiteY3" fmla="*/ 1126102 h 1726753"/>
                <a:gd name="connsiteX4" fmla="*/ 2700030 w 2719023"/>
                <a:gd name="connsiteY4" fmla="*/ 1269608 h 1726753"/>
                <a:gd name="connsiteX5" fmla="*/ 2436292 w 2719023"/>
                <a:gd name="connsiteY5" fmla="*/ 1726753 h 1726753"/>
                <a:gd name="connsiteX6" fmla="*/ 282731 w 2719023"/>
                <a:gd name="connsiteY6" fmla="*/ 1726753 h 1726753"/>
                <a:gd name="connsiteX7" fmla="*/ 18994 w 2719023"/>
                <a:gd name="connsiteY7" fmla="*/ 1269608 h 1726753"/>
                <a:gd name="connsiteX8" fmla="*/ 18994 w 2719023"/>
                <a:gd name="connsiteY8" fmla="*/ 1126102 h 1726753"/>
                <a:gd name="connsiteX9" fmla="*/ 626785 w 2719023"/>
                <a:gd name="connsiteY9" fmla="*/ 72597 h 1726753"/>
                <a:gd name="connsiteX10" fmla="*/ 751720 w 2719023"/>
                <a:gd name="connsiteY10" fmla="*/ 0 h 172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9023" h="1726753">
                  <a:moveTo>
                    <a:pt x="751720" y="0"/>
                  </a:moveTo>
                  <a:lnTo>
                    <a:pt x="1967304" y="0"/>
                  </a:lnTo>
                  <a:cubicBezTo>
                    <a:pt x="2019641" y="0"/>
                    <a:pt x="2066913" y="27013"/>
                    <a:pt x="2092238" y="72597"/>
                  </a:cubicBezTo>
                  <a:lnTo>
                    <a:pt x="2700030" y="1126102"/>
                  </a:lnTo>
                  <a:cubicBezTo>
                    <a:pt x="2725354" y="1169999"/>
                    <a:pt x="2725354" y="1225713"/>
                    <a:pt x="2700030" y="1269608"/>
                  </a:cubicBezTo>
                  <a:lnTo>
                    <a:pt x="2436292" y="1726753"/>
                  </a:lnTo>
                  <a:lnTo>
                    <a:pt x="282731" y="1726753"/>
                  </a:lnTo>
                  <a:lnTo>
                    <a:pt x="18994" y="1269608"/>
                  </a:lnTo>
                  <a:cubicBezTo>
                    <a:pt x="-6331" y="1225713"/>
                    <a:pt x="-6331" y="1169999"/>
                    <a:pt x="18994" y="1126102"/>
                  </a:cubicBezTo>
                  <a:lnTo>
                    <a:pt x="626785" y="72597"/>
                  </a:lnTo>
                  <a:cubicBezTo>
                    <a:pt x="653798" y="27013"/>
                    <a:pt x="701071" y="0"/>
                    <a:pt x="751720" y="0"/>
                  </a:cubicBezTo>
                  <a:close/>
                </a:path>
              </a:pathLst>
            </a:custGeom>
            <a:solidFill>
              <a:schemeClr val="accent6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A180B860-ACB9-4F04-9C25-7CD20C2F029E}"/>
                </a:ext>
              </a:extLst>
            </p:cNvPr>
            <p:cNvSpPr/>
            <p:nvPr userDrawn="1"/>
          </p:nvSpPr>
          <p:spPr>
            <a:xfrm>
              <a:off x="5864690" y="5178097"/>
              <a:ext cx="2706504" cy="1679902"/>
            </a:xfrm>
            <a:custGeom>
              <a:avLst/>
              <a:gdLst>
                <a:gd name="connsiteX0" fmla="*/ 668149 w 2706504"/>
                <a:gd name="connsiteY0" fmla="*/ 0 h 1679902"/>
                <a:gd name="connsiteX1" fmla="*/ 709512 w 2706504"/>
                <a:gd name="connsiteY1" fmla="*/ 24058 h 1679902"/>
                <a:gd name="connsiteX2" fmla="*/ 1317304 w 2706504"/>
                <a:gd name="connsiteY2" fmla="*/ 1077563 h 1679902"/>
                <a:gd name="connsiteX3" fmla="*/ 1442239 w 2706504"/>
                <a:gd name="connsiteY3" fmla="*/ 1148472 h 1679902"/>
                <a:gd name="connsiteX4" fmla="*/ 2657822 w 2706504"/>
                <a:gd name="connsiteY4" fmla="*/ 1148472 h 1679902"/>
                <a:gd name="connsiteX5" fmla="*/ 2700030 w 2706504"/>
                <a:gd name="connsiteY5" fmla="*/ 1221070 h 1679902"/>
                <a:gd name="connsiteX6" fmla="*/ 2435319 w 2706504"/>
                <a:gd name="connsiteY6" fmla="*/ 1679902 h 1679902"/>
                <a:gd name="connsiteX7" fmla="*/ 283705 w 2706504"/>
                <a:gd name="connsiteY7" fmla="*/ 1679902 h 1679902"/>
                <a:gd name="connsiteX8" fmla="*/ 18994 w 2706504"/>
                <a:gd name="connsiteY8" fmla="*/ 1221070 h 1679902"/>
                <a:gd name="connsiteX9" fmla="*/ 18994 w 2706504"/>
                <a:gd name="connsiteY9" fmla="*/ 1077563 h 1679902"/>
                <a:gd name="connsiteX10" fmla="*/ 626785 w 2706504"/>
                <a:gd name="connsiteY10" fmla="*/ 24058 h 1679902"/>
                <a:gd name="connsiteX11" fmla="*/ 668149 w 2706504"/>
                <a:gd name="connsiteY11" fmla="*/ 0 h 167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6504" h="1679902">
                  <a:moveTo>
                    <a:pt x="668149" y="0"/>
                  </a:moveTo>
                  <a:cubicBezTo>
                    <a:pt x="684188" y="0"/>
                    <a:pt x="700227" y="8020"/>
                    <a:pt x="709512" y="24058"/>
                  </a:cubicBezTo>
                  <a:lnTo>
                    <a:pt x="1317304" y="1077563"/>
                  </a:lnTo>
                  <a:cubicBezTo>
                    <a:pt x="1342629" y="1121460"/>
                    <a:pt x="1389902" y="1150160"/>
                    <a:pt x="1442239" y="1148472"/>
                  </a:cubicBezTo>
                  <a:lnTo>
                    <a:pt x="2657822" y="1148472"/>
                  </a:lnTo>
                  <a:cubicBezTo>
                    <a:pt x="2694965" y="1148472"/>
                    <a:pt x="2718601" y="1188991"/>
                    <a:pt x="2700030" y="1221070"/>
                  </a:cubicBezTo>
                  <a:lnTo>
                    <a:pt x="2435319" y="1679902"/>
                  </a:lnTo>
                  <a:lnTo>
                    <a:pt x="283705" y="1679902"/>
                  </a:lnTo>
                  <a:lnTo>
                    <a:pt x="18994" y="1221070"/>
                  </a:lnTo>
                  <a:cubicBezTo>
                    <a:pt x="-6331" y="1177174"/>
                    <a:pt x="-6331" y="1121460"/>
                    <a:pt x="18994" y="1077563"/>
                  </a:cubicBezTo>
                  <a:lnTo>
                    <a:pt x="626785" y="24058"/>
                  </a:lnTo>
                  <a:cubicBezTo>
                    <a:pt x="636071" y="8020"/>
                    <a:pt x="652110" y="0"/>
                    <a:pt x="66814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7A3C02FE-3CED-4389-AA1E-C3231B308989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026146" y="1377756"/>
            <a:ext cx="2719023" cy="239571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22">
            <a:extLst>
              <a:ext uri="{FF2B5EF4-FFF2-40B4-BE49-F238E27FC236}">
                <a16:creationId xmlns:a16="http://schemas.microsoft.com/office/drawing/2014/main" id="{E646E0FE-94C6-4445-941D-38882038B3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64" y="4540542"/>
            <a:ext cx="1096327" cy="965966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bild 22">
            <a:extLst>
              <a:ext uri="{FF2B5EF4-FFF2-40B4-BE49-F238E27FC236}">
                <a16:creationId xmlns:a16="http://schemas.microsoft.com/office/drawing/2014/main" id="{11966A19-3453-4631-AAD1-EA3A3D2D18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08350" y="4540542"/>
            <a:ext cx="1098000" cy="96480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0" name="Platshållare för bild 22">
            <a:extLst>
              <a:ext uri="{FF2B5EF4-FFF2-40B4-BE49-F238E27FC236}">
                <a16:creationId xmlns:a16="http://schemas.microsoft.com/office/drawing/2014/main" id="{E27293C5-6764-4978-9889-369C563930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04008" y="4540542"/>
            <a:ext cx="1098000" cy="964800"/>
          </a:xfrm>
          <a:custGeom>
            <a:avLst/>
            <a:gdLst>
              <a:gd name="connsiteX0" fmla="*/ 751720 w 2719023"/>
              <a:gd name="connsiteY0" fmla="*/ 0 h 2395710"/>
              <a:gd name="connsiteX1" fmla="*/ 1967304 w 2719023"/>
              <a:gd name="connsiteY1" fmla="*/ 0 h 2395710"/>
              <a:gd name="connsiteX2" fmla="*/ 2092238 w 2719023"/>
              <a:gd name="connsiteY2" fmla="*/ 72597 h 2395710"/>
              <a:gd name="connsiteX3" fmla="*/ 2700030 w 2719023"/>
              <a:gd name="connsiteY3" fmla="*/ 1126102 h 2395710"/>
              <a:gd name="connsiteX4" fmla="*/ 2700030 w 2719023"/>
              <a:gd name="connsiteY4" fmla="*/ 1269608 h 2395710"/>
              <a:gd name="connsiteX5" fmla="*/ 2092238 w 2719023"/>
              <a:gd name="connsiteY5" fmla="*/ 2323113 h 2395710"/>
              <a:gd name="connsiteX6" fmla="*/ 1967304 w 2719023"/>
              <a:gd name="connsiteY6" fmla="*/ 2395710 h 2395710"/>
              <a:gd name="connsiteX7" fmla="*/ 751720 w 2719023"/>
              <a:gd name="connsiteY7" fmla="*/ 2395710 h 2395710"/>
              <a:gd name="connsiteX8" fmla="*/ 626785 w 2719023"/>
              <a:gd name="connsiteY8" fmla="*/ 2323113 h 2395710"/>
              <a:gd name="connsiteX9" fmla="*/ 18993 w 2719023"/>
              <a:gd name="connsiteY9" fmla="*/ 1269608 h 2395710"/>
              <a:gd name="connsiteX10" fmla="*/ 18993 w 2719023"/>
              <a:gd name="connsiteY10" fmla="*/ 1126102 h 2395710"/>
              <a:gd name="connsiteX11" fmla="*/ 626785 w 2719023"/>
              <a:gd name="connsiteY11" fmla="*/ 72597 h 2395710"/>
              <a:gd name="connsiteX12" fmla="*/ 751720 w 2719023"/>
              <a:gd name="connsiteY12" fmla="*/ 0 h 239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023" h="2395710">
                <a:moveTo>
                  <a:pt x="751720" y="0"/>
                </a:moveTo>
                <a:lnTo>
                  <a:pt x="1967304" y="0"/>
                </a:lnTo>
                <a:cubicBezTo>
                  <a:pt x="2019641" y="0"/>
                  <a:pt x="2066913" y="27013"/>
                  <a:pt x="2092238" y="72597"/>
                </a:cubicBezTo>
                <a:lnTo>
                  <a:pt x="2700030" y="1126102"/>
                </a:lnTo>
                <a:cubicBezTo>
                  <a:pt x="2725354" y="1169999"/>
                  <a:pt x="2725354" y="1225713"/>
                  <a:pt x="2700030" y="1269608"/>
                </a:cubicBezTo>
                <a:lnTo>
                  <a:pt x="2092238" y="2323113"/>
                </a:lnTo>
                <a:cubicBezTo>
                  <a:pt x="2065226" y="2368698"/>
                  <a:pt x="2017952" y="2395710"/>
                  <a:pt x="1967304" y="2395710"/>
                </a:cubicBezTo>
                <a:lnTo>
                  <a:pt x="751720" y="2395710"/>
                </a:lnTo>
                <a:cubicBezTo>
                  <a:pt x="699382" y="2395710"/>
                  <a:pt x="652110" y="2367009"/>
                  <a:pt x="626785" y="2323113"/>
                </a:cubicBezTo>
                <a:lnTo>
                  <a:pt x="18993" y="1269608"/>
                </a:lnTo>
                <a:cubicBezTo>
                  <a:pt x="-6331" y="1225713"/>
                  <a:pt x="-6331" y="1169999"/>
                  <a:pt x="18993" y="1126102"/>
                </a:cubicBezTo>
                <a:lnTo>
                  <a:pt x="626785" y="72597"/>
                </a:lnTo>
                <a:cubicBezTo>
                  <a:pt x="653798" y="27013"/>
                  <a:pt x="701071" y="0"/>
                  <a:pt x="75172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281B75-F279-4D0E-ABA6-9E23447D0F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513" y="5626391"/>
            <a:ext cx="1223962" cy="495618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err="1"/>
              <a:t>Namn</a:t>
            </a:r>
            <a:br>
              <a:rPr lang="en-US"/>
            </a:br>
            <a:r>
              <a:rPr lang="en-US" err="1"/>
              <a:t>Titel</a:t>
            </a:r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A70E63E-BFF1-4BA0-9303-A903CD452B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50904" y="5626391"/>
            <a:ext cx="1223962" cy="495618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err="1"/>
              <a:t>Namn</a:t>
            </a:r>
            <a:br>
              <a:rPr lang="en-US"/>
            </a:br>
            <a:r>
              <a:rPr lang="en-US" err="1"/>
              <a:t>Titel</a:t>
            </a:r>
            <a:endParaRPr lang="en-US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ED1C58BF-8C81-4FF6-B6F3-1E552E851D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027" y="5626391"/>
            <a:ext cx="1223962" cy="495618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err="1"/>
              <a:t>Namn</a:t>
            </a:r>
            <a:br>
              <a:rPr lang="en-US"/>
            </a:br>
            <a:r>
              <a:rPr lang="en-US" err="1"/>
              <a:t>Titel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2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641644"/>
            <a:ext cx="5410199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6" y="390843"/>
            <a:ext cx="5410199" cy="11551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5D3F1FDD-E1F0-40EA-A9A6-58C1F77C19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7639" y="0"/>
            <a:ext cx="5924362" cy="6855003"/>
          </a:xfrm>
          <a:custGeom>
            <a:avLst/>
            <a:gdLst>
              <a:gd name="connsiteX0" fmla="*/ 553013 w 5924362"/>
              <a:gd name="connsiteY0" fmla="*/ 0 h 6855003"/>
              <a:gd name="connsiteX1" fmla="*/ 5924362 w 5924362"/>
              <a:gd name="connsiteY1" fmla="*/ 0 h 6855003"/>
              <a:gd name="connsiteX2" fmla="*/ 5924362 w 5924362"/>
              <a:gd name="connsiteY2" fmla="*/ 6855003 h 6855003"/>
              <a:gd name="connsiteX3" fmla="*/ 3042027 w 5924362"/>
              <a:gd name="connsiteY3" fmla="*/ 6855003 h 6855003"/>
              <a:gd name="connsiteX4" fmla="*/ 157362 w 5924362"/>
              <a:gd name="connsiteY4" fmla="*/ 1858374 h 6855003"/>
              <a:gd name="connsiteX5" fmla="*/ 157362 w 5924362"/>
              <a:gd name="connsiteY5" fmla="*/ 685201 h 685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362" h="6855003">
                <a:moveTo>
                  <a:pt x="553013" y="0"/>
                </a:moveTo>
                <a:lnTo>
                  <a:pt x="5924362" y="0"/>
                </a:lnTo>
                <a:lnTo>
                  <a:pt x="5924362" y="6855003"/>
                </a:lnTo>
                <a:lnTo>
                  <a:pt x="3042027" y="6855003"/>
                </a:lnTo>
                <a:lnTo>
                  <a:pt x="157362" y="1858374"/>
                </a:lnTo>
                <a:cubicBezTo>
                  <a:pt x="-52455" y="1495691"/>
                  <a:pt x="-52455" y="1048483"/>
                  <a:pt x="157362" y="68520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73592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9C368A68-9B59-458D-8283-7C7CFD422F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6879" y="-1"/>
            <a:ext cx="5965122" cy="6858000"/>
          </a:xfrm>
          <a:custGeom>
            <a:avLst/>
            <a:gdLst>
              <a:gd name="connsiteX0" fmla="*/ 3075991 w 5965122"/>
              <a:gd name="connsiteY0" fmla="*/ 0 h 6858000"/>
              <a:gd name="connsiteX1" fmla="*/ 5965122 w 5965122"/>
              <a:gd name="connsiteY1" fmla="*/ 0 h 6858000"/>
              <a:gd name="connsiteX2" fmla="*/ 5965122 w 5965122"/>
              <a:gd name="connsiteY2" fmla="*/ 6858000 h 6858000"/>
              <a:gd name="connsiteX3" fmla="*/ 518148 w 5965122"/>
              <a:gd name="connsiteY3" fmla="*/ 6858000 h 6858000"/>
              <a:gd name="connsiteX4" fmla="*/ 158806 w 5965122"/>
              <a:gd name="connsiteY4" fmla="*/ 6236123 h 6858000"/>
              <a:gd name="connsiteX5" fmla="*/ 158806 w 5965122"/>
              <a:gd name="connsiteY5" fmla="*/ 50521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5122" h="6858000">
                <a:moveTo>
                  <a:pt x="3075991" y="0"/>
                </a:moveTo>
                <a:lnTo>
                  <a:pt x="5965122" y="0"/>
                </a:lnTo>
                <a:lnTo>
                  <a:pt x="5965122" y="6858000"/>
                </a:lnTo>
                <a:lnTo>
                  <a:pt x="518148" y="6858000"/>
                </a:lnTo>
                <a:lnTo>
                  <a:pt x="158806" y="6236123"/>
                </a:lnTo>
                <a:cubicBezTo>
                  <a:pt x="-52936" y="5870111"/>
                  <a:pt x="-52936" y="5418797"/>
                  <a:pt x="158806" y="505217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4" y="1641644"/>
            <a:ext cx="5410199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90843"/>
            <a:ext cx="5410199" cy="11551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31623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ild m mönst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58EC0B00-A1C2-450E-A2E0-D76820FF4922}"/>
              </a:ext>
            </a:extLst>
          </p:cNvPr>
          <p:cNvGrpSpPr/>
          <p:nvPr userDrawn="1"/>
        </p:nvGrpSpPr>
        <p:grpSpPr>
          <a:xfrm>
            <a:off x="7089417" y="190288"/>
            <a:ext cx="3338236" cy="2941295"/>
            <a:chOff x="7089417" y="190288"/>
            <a:chExt cx="3338236" cy="2941295"/>
          </a:xfrm>
        </p:grpSpPr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844D27AC-8DDA-4A84-87C4-02625CF97E89}"/>
                </a:ext>
              </a:extLst>
            </p:cNvPr>
            <p:cNvSpPr/>
            <p:nvPr/>
          </p:nvSpPr>
          <p:spPr>
            <a:xfrm>
              <a:off x="7089417" y="190288"/>
              <a:ext cx="3338236" cy="2941295"/>
            </a:xfrm>
            <a:custGeom>
              <a:avLst/>
              <a:gdLst>
                <a:gd name="connsiteX0" fmla="*/ 2415325 w 3338236"/>
                <a:gd name="connsiteY0" fmla="*/ 0 h 2941295"/>
                <a:gd name="connsiteX1" fmla="*/ 922912 w 3338236"/>
                <a:gd name="connsiteY1" fmla="*/ 0 h 2941295"/>
                <a:gd name="connsiteX2" fmla="*/ 769525 w 3338236"/>
                <a:gd name="connsiteY2" fmla="*/ 89130 h 2941295"/>
                <a:gd name="connsiteX3" fmla="*/ 23319 w 3338236"/>
                <a:gd name="connsiteY3" fmla="*/ 1382554 h 2941295"/>
                <a:gd name="connsiteX4" fmla="*/ 23319 w 3338236"/>
                <a:gd name="connsiteY4" fmla="*/ 1558741 h 2941295"/>
                <a:gd name="connsiteX5" fmla="*/ 769525 w 3338236"/>
                <a:gd name="connsiteY5" fmla="*/ 2852165 h 2941295"/>
                <a:gd name="connsiteX6" fmla="*/ 922912 w 3338236"/>
                <a:gd name="connsiteY6" fmla="*/ 2941295 h 2941295"/>
                <a:gd name="connsiteX7" fmla="*/ 2415325 w 3338236"/>
                <a:gd name="connsiteY7" fmla="*/ 2941295 h 2941295"/>
                <a:gd name="connsiteX8" fmla="*/ 2568711 w 3338236"/>
                <a:gd name="connsiteY8" fmla="*/ 2852165 h 2941295"/>
                <a:gd name="connsiteX9" fmla="*/ 3314917 w 3338236"/>
                <a:gd name="connsiteY9" fmla="*/ 1558741 h 2941295"/>
                <a:gd name="connsiteX10" fmla="*/ 3314917 w 3338236"/>
                <a:gd name="connsiteY10" fmla="*/ 1382554 h 2941295"/>
                <a:gd name="connsiteX11" fmla="*/ 2568711 w 3338236"/>
                <a:gd name="connsiteY11" fmla="*/ 89130 h 2941295"/>
                <a:gd name="connsiteX12" fmla="*/ 2415325 w 3338236"/>
                <a:gd name="connsiteY12" fmla="*/ 0 h 29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8236" h="2941295">
                  <a:moveTo>
                    <a:pt x="2415325" y="0"/>
                  </a:moveTo>
                  <a:lnTo>
                    <a:pt x="922912" y="0"/>
                  </a:lnTo>
                  <a:cubicBezTo>
                    <a:pt x="860728" y="0"/>
                    <a:pt x="802690" y="33165"/>
                    <a:pt x="769525" y="89130"/>
                  </a:cubicBezTo>
                  <a:lnTo>
                    <a:pt x="23319" y="1382554"/>
                  </a:lnTo>
                  <a:cubicBezTo>
                    <a:pt x="-7773" y="1436447"/>
                    <a:pt x="-7773" y="1504849"/>
                    <a:pt x="23319" y="1558741"/>
                  </a:cubicBezTo>
                  <a:lnTo>
                    <a:pt x="769525" y="2852165"/>
                  </a:lnTo>
                  <a:cubicBezTo>
                    <a:pt x="800617" y="2906058"/>
                    <a:pt x="858655" y="2941295"/>
                    <a:pt x="922912" y="2941295"/>
                  </a:cubicBezTo>
                  <a:lnTo>
                    <a:pt x="2415325" y="2941295"/>
                  </a:lnTo>
                  <a:cubicBezTo>
                    <a:pt x="2477508" y="2941295"/>
                    <a:pt x="2535547" y="2908131"/>
                    <a:pt x="2568711" y="2852165"/>
                  </a:cubicBezTo>
                  <a:lnTo>
                    <a:pt x="3314917" y="1558741"/>
                  </a:lnTo>
                  <a:cubicBezTo>
                    <a:pt x="3346009" y="1504849"/>
                    <a:pt x="3346009" y="1436447"/>
                    <a:pt x="3314917" y="1382554"/>
                  </a:cubicBezTo>
                  <a:lnTo>
                    <a:pt x="2568711" y="89130"/>
                  </a:lnTo>
                  <a:cubicBezTo>
                    <a:pt x="2537619" y="33165"/>
                    <a:pt x="2479581" y="0"/>
                    <a:pt x="2415325" y="0"/>
                  </a:cubicBezTo>
                  <a:close/>
                </a:path>
              </a:pathLst>
            </a:custGeom>
            <a:solidFill>
              <a:schemeClr val="accent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892B504C-BCAB-42AE-A985-BE73C5907640}"/>
                </a:ext>
              </a:extLst>
            </p:cNvPr>
            <p:cNvSpPr/>
            <p:nvPr/>
          </p:nvSpPr>
          <p:spPr>
            <a:xfrm>
              <a:off x="7091490" y="247808"/>
              <a:ext cx="3322866" cy="2881702"/>
            </a:xfrm>
            <a:custGeom>
              <a:avLst/>
              <a:gdLst>
                <a:gd name="connsiteX0" fmla="*/ 1617298 w 3322866"/>
                <a:gd name="connsiteY0" fmla="*/ 1322961 h 2881702"/>
                <a:gd name="connsiteX1" fmla="*/ 871092 w 3322866"/>
                <a:gd name="connsiteY1" fmla="*/ 29537 h 2881702"/>
                <a:gd name="connsiteX2" fmla="*/ 769525 w 3322866"/>
                <a:gd name="connsiteY2" fmla="*/ 29537 h 2881702"/>
                <a:gd name="connsiteX3" fmla="*/ 23319 w 3322866"/>
                <a:gd name="connsiteY3" fmla="*/ 1322961 h 2881702"/>
                <a:gd name="connsiteX4" fmla="*/ 23319 w 3322866"/>
                <a:gd name="connsiteY4" fmla="*/ 1499149 h 2881702"/>
                <a:gd name="connsiteX5" fmla="*/ 769525 w 3322866"/>
                <a:gd name="connsiteY5" fmla="*/ 2792572 h 2881702"/>
                <a:gd name="connsiteX6" fmla="*/ 922912 w 3322866"/>
                <a:gd name="connsiteY6" fmla="*/ 2881703 h 2881702"/>
                <a:gd name="connsiteX7" fmla="*/ 2415325 w 3322866"/>
                <a:gd name="connsiteY7" fmla="*/ 2881703 h 2881702"/>
                <a:gd name="connsiteX8" fmla="*/ 2568711 w 3322866"/>
                <a:gd name="connsiteY8" fmla="*/ 2792572 h 2881702"/>
                <a:gd name="connsiteX9" fmla="*/ 3314918 w 3322866"/>
                <a:gd name="connsiteY9" fmla="*/ 1499149 h 2881702"/>
                <a:gd name="connsiteX10" fmla="*/ 3263098 w 3322866"/>
                <a:gd name="connsiteY10" fmla="*/ 1410018 h 2881702"/>
                <a:gd name="connsiteX11" fmla="*/ 1770685 w 3322866"/>
                <a:gd name="connsiteY11" fmla="*/ 1410018 h 2881702"/>
                <a:gd name="connsiteX12" fmla="*/ 1617298 w 3322866"/>
                <a:gd name="connsiteY12" fmla="*/ 1322961 h 288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22866" h="2881702">
                  <a:moveTo>
                    <a:pt x="1617298" y="1322961"/>
                  </a:moveTo>
                  <a:lnTo>
                    <a:pt x="871092" y="29537"/>
                  </a:lnTo>
                  <a:cubicBezTo>
                    <a:pt x="848291" y="-9846"/>
                    <a:pt x="792326" y="-9846"/>
                    <a:pt x="769525" y="29537"/>
                  </a:cubicBezTo>
                  <a:lnTo>
                    <a:pt x="23319" y="1322961"/>
                  </a:lnTo>
                  <a:cubicBezTo>
                    <a:pt x="-7773" y="1376854"/>
                    <a:pt x="-7773" y="1445256"/>
                    <a:pt x="23319" y="1499149"/>
                  </a:cubicBezTo>
                  <a:lnTo>
                    <a:pt x="769525" y="2792572"/>
                  </a:lnTo>
                  <a:cubicBezTo>
                    <a:pt x="800617" y="2846465"/>
                    <a:pt x="858655" y="2881703"/>
                    <a:pt x="922912" y="2881703"/>
                  </a:cubicBezTo>
                  <a:lnTo>
                    <a:pt x="2415325" y="2881703"/>
                  </a:lnTo>
                  <a:cubicBezTo>
                    <a:pt x="2477508" y="2881703"/>
                    <a:pt x="2535547" y="2848538"/>
                    <a:pt x="2568711" y="2792572"/>
                  </a:cubicBezTo>
                  <a:lnTo>
                    <a:pt x="3314918" y="1499149"/>
                  </a:lnTo>
                  <a:cubicBezTo>
                    <a:pt x="3337718" y="1459765"/>
                    <a:pt x="3308699" y="1410018"/>
                    <a:pt x="3263098" y="1410018"/>
                  </a:cubicBezTo>
                  <a:lnTo>
                    <a:pt x="1770685" y="1410018"/>
                  </a:lnTo>
                  <a:cubicBezTo>
                    <a:pt x="1706429" y="1412091"/>
                    <a:pt x="1648390" y="1376854"/>
                    <a:pt x="1617298" y="1322961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047BD928-A2E3-4A38-8911-7E8766D6A72F}"/>
              </a:ext>
            </a:extLst>
          </p:cNvPr>
          <p:cNvGrpSpPr/>
          <p:nvPr userDrawn="1"/>
        </p:nvGrpSpPr>
        <p:grpSpPr>
          <a:xfrm>
            <a:off x="9746226" y="1727059"/>
            <a:ext cx="2445775" cy="2941295"/>
            <a:chOff x="9746226" y="1727059"/>
            <a:chExt cx="2445775" cy="2941295"/>
          </a:xfrm>
        </p:grpSpPr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185F1A70-F30C-4B02-9D7E-9E2431397EF5}"/>
                </a:ext>
              </a:extLst>
            </p:cNvPr>
            <p:cNvSpPr/>
            <p:nvPr/>
          </p:nvSpPr>
          <p:spPr>
            <a:xfrm>
              <a:off x="9746226" y="1727059"/>
              <a:ext cx="2445775" cy="2941295"/>
            </a:xfrm>
            <a:custGeom>
              <a:avLst/>
              <a:gdLst>
                <a:gd name="connsiteX0" fmla="*/ 922912 w 2445775"/>
                <a:gd name="connsiteY0" fmla="*/ 0 h 2941295"/>
                <a:gd name="connsiteX1" fmla="*/ 2415325 w 2445775"/>
                <a:gd name="connsiteY1" fmla="*/ 0 h 2941295"/>
                <a:gd name="connsiteX2" fmla="*/ 2445775 w 2445775"/>
                <a:gd name="connsiteY2" fmla="*/ 8055 h 2941295"/>
                <a:gd name="connsiteX3" fmla="*/ 2445775 w 2445775"/>
                <a:gd name="connsiteY3" fmla="*/ 2933097 h 2941295"/>
                <a:gd name="connsiteX4" fmla="*/ 2415325 w 2445775"/>
                <a:gd name="connsiteY4" fmla="*/ 2941295 h 2941295"/>
                <a:gd name="connsiteX5" fmla="*/ 922912 w 2445775"/>
                <a:gd name="connsiteY5" fmla="*/ 2941295 h 2941295"/>
                <a:gd name="connsiteX6" fmla="*/ 769525 w 2445775"/>
                <a:gd name="connsiteY6" fmla="*/ 2852165 h 2941295"/>
                <a:gd name="connsiteX7" fmla="*/ 23319 w 2445775"/>
                <a:gd name="connsiteY7" fmla="*/ 1558741 h 2941295"/>
                <a:gd name="connsiteX8" fmla="*/ 23319 w 2445775"/>
                <a:gd name="connsiteY8" fmla="*/ 1382554 h 2941295"/>
                <a:gd name="connsiteX9" fmla="*/ 769525 w 2445775"/>
                <a:gd name="connsiteY9" fmla="*/ 89130 h 2941295"/>
                <a:gd name="connsiteX10" fmla="*/ 922912 w 2445775"/>
                <a:gd name="connsiteY10" fmla="*/ 0 h 29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5775" h="2941295">
                  <a:moveTo>
                    <a:pt x="922912" y="0"/>
                  </a:moveTo>
                  <a:lnTo>
                    <a:pt x="2415325" y="0"/>
                  </a:lnTo>
                  <a:lnTo>
                    <a:pt x="2445775" y="8055"/>
                  </a:lnTo>
                  <a:lnTo>
                    <a:pt x="2445775" y="2933097"/>
                  </a:lnTo>
                  <a:lnTo>
                    <a:pt x="2415325" y="2941295"/>
                  </a:lnTo>
                  <a:lnTo>
                    <a:pt x="922912" y="2941295"/>
                  </a:lnTo>
                  <a:cubicBezTo>
                    <a:pt x="858655" y="2941295"/>
                    <a:pt x="800617" y="2906058"/>
                    <a:pt x="769525" y="2852165"/>
                  </a:cubicBezTo>
                  <a:lnTo>
                    <a:pt x="23319" y="1558741"/>
                  </a:lnTo>
                  <a:cubicBezTo>
                    <a:pt x="-7773" y="1504849"/>
                    <a:pt x="-7773" y="1436447"/>
                    <a:pt x="23319" y="1382554"/>
                  </a:cubicBezTo>
                  <a:lnTo>
                    <a:pt x="769525" y="89130"/>
                  </a:lnTo>
                  <a:cubicBezTo>
                    <a:pt x="802690" y="33165"/>
                    <a:pt x="860728" y="0"/>
                    <a:pt x="922912" y="0"/>
                  </a:cubicBezTo>
                  <a:close/>
                </a:path>
              </a:pathLst>
            </a:custGeom>
            <a:solidFill>
              <a:schemeClr val="accent1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8C4EDE5F-181C-434C-A890-A7D4DB945B33}"/>
                </a:ext>
              </a:extLst>
            </p:cNvPr>
            <p:cNvSpPr/>
            <p:nvPr/>
          </p:nvSpPr>
          <p:spPr>
            <a:xfrm>
              <a:off x="9748298" y="1784579"/>
              <a:ext cx="2443702" cy="2881703"/>
            </a:xfrm>
            <a:custGeom>
              <a:avLst/>
              <a:gdLst>
                <a:gd name="connsiteX0" fmla="*/ 820309 w 2443702"/>
                <a:gd name="connsiteY0" fmla="*/ 0 h 2881703"/>
                <a:gd name="connsiteX1" fmla="*/ 871092 w 2443702"/>
                <a:gd name="connsiteY1" fmla="*/ 29537 h 2881703"/>
                <a:gd name="connsiteX2" fmla="*/ 1617298 w 2443702"/>
                <a:gd name="connsiteY2" fmla="*/ 1322961 h 2881703"/>
                <a:gd name="connsiteX3" fmla="*/ 1770685 w 2443702"/>
                <a:gd name="connsiteY3" fmla="*/ 1410018 h 2881703"/>
                <a:gd name="connsiteX4" fmla="*/ 2443702 w 2443702"/>
                <a:gd name="connsiteY4" fmla="*/ 1410018 h 2881703"/>
                <a:gd name="connsiteX5" fmla="*/ 2443702 w 2443702"/>
                <a:gd name="connsiteY5" fmla="*/ 2874063 h 2881703"/>
                <a:gd name="connsiteX6" fmla="*/ 2415325 w 2443702"/>
                <a:gd name="connsiteY6" fmla="*/ 2881703 h 2881703"/>
                <a:gd name="connsiteX7" fmla="*/ 922912 w 2443702"/>
                <a:gd name="connsiteY7" fmla="*/ 2881703 h 2881703"/>
                <a:gd name="connsiteX8" fmla="*/ 769525 w 2443702"/>
                <a:gd name="connsiteY8" fmla="*/ 2792572 h 2881703"/>
                <a:gd name="connsiteX9" fmla="*/ 23319 w 2443702"/>
                <a:gd name="connsiteY9" fmla="*/ 1499149 h 2881703"/>
                <a:gd name="connsiteX10" fmla="*/ 23319 w 2443702"/>
                <a:gd name="connsiteY10" fmla="*/ 1322961 h 2881703"/>
                <a:gd name="connsiteX11" fmla="*/ 769525 w 2443702"/>
                <a:gd name="connsiteY11" fmla="*/ 29537 h 2881703"/>
                <a:gd name="connsiteX12" fmla="*/ 820309 w 2443702"/>
                <a:gd name="connsiteY12" fmla="*/ 0 h 288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3702" h="2881703">
                  <a:moveTo>
                    <a:pt x="820309" y="0"/>
                  </a:moveTo>
                  <a:cubicBezTo>
                    <a:pt x="840000" y="0"/>
                    <a:pt x="859692" y="9846"/>
                    <a:pt x="871092" y="29537"/>
                  </a:cubicBezTo>
                  <a:lnTo>
                    <a:pt x="1617298" y="1322961"/>
                  </a:lnTo>
                  <a:cubicBezTo>
                    <a:pt x="1648390" y="1376854"/>
                    <a:pt x="1706429" y="1412091"/>
                    <a:pt x="1770685" y="1410018"/>
                  </a:cubicBezTo>
                  <a:lnTo>
                    <a:pt x="2443702" y="1410018"/>
                  </a:lnTo>
                  <a:lnTo>
                    <a:pt x="2443702" y="2874063"/>
                  </a:lnTo>
                  <a:lnTo>
                    <a:pt x="2415325" y="2881703"/>
                  </a:lnTo>
                  <a:lnTo>
                    <a:pt x="922912" y="2881703"/>
                  </a:lnTo>
                  <a:cubicBezTo>
                    <a:pt x="858655" y="2881703"/>
                    <a:pt x="800617" y="2846465"/>
                    <a:pt x="769525" y="2792572"/>
                  </a:cubicBezTo>
                  <a:lnTo>
                    <a:pt x="23319" y="1499149"/>
                  </a:lnTo>
                  <a:cubicBezTo>
                    <a:pt x="-7773" y="1445256"/>
                    <a:pt x="-7773" y="1376854"/>
                    <a:pt x="23319" y="1322961"/>
                  </a:cubicBezTo>
                  <a:lnTo>
                    <a:pt x="769525" y="29537"/>
                  </a:lnTo>
                  <a:cubicBezTo>
                    <a:pt x="780926" y="9846"/>
                    <a:pt x="800617" y="0"/>
                    <a:pt x="82030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37652517-2A36-4954-8F0F-E69E9EE94D1E}"/>
              </a:ext>
            </a:extLst>
          </p:cNvPr>
          <p:cNvGrpSpPr/>
          <p:nvPr userDrawn="1"/>
        </p:nvGrpSpPr>
        <p:grpSpPr>
          <a:xfrm>
            <a:off x="9746226" y="4800600"/>
            <a:ext cx="2445775" cy="2057400"/>
            <a:chOff x="9746226" y="4800600"/>
            <a:chExt cx="2445775" cy="2057400"/>
          </a:xfrm>
        </p:grpSpPr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1B235BE3-9EC3-4CA7-B7A5-7C35C79F38E9}"/>
                </a:ext>
              </a:extLst>
            </p:cNvPr>
            <p:cNvSpPr/>
            <p:nvPr/>
          </p:nvSpPr>
          <p:spPr>
            <a:xfrm>
              <a:off x="9746226" y="4800600"/>
              <a:ext cx="2445775" cy="2057400"/>
            </a:xfrm>
            <a:custGeom>
              <a:avLst/>
              <a:gdLst>
                <a:gd name="connsiteX0" fmla="*/ 922912 w 2445775"/>
                <a:gd name="connsiteY0" fmla="*/ 0 h 2057400"/>
                <a:gd name="connsiteX1" fmla="*/ 2415325 w 2445775"/>
                <a:gd name="connsiteY1" fmla="*/ 0 h 2057400"/>
                <a:gd name="connsiteX2" fmla="*/ 2445775 w 2445775"/>
                <a:gd name="connsiteY2" fmla="*/ 8055 h 2057400"/>
                <a:gd name="connsiteX3" fmla="*/ 2445775 w 2445775"/>
                <a:gd name="connsiteY3" fmla="*/ 2057400 h 2057400"/>
                <a:gd name="connsiteX4" fmla="*/ 311007 w 2445775"/>
                <a:gd name="connsiteY4" fmla="*/ 2057400 h 2057400"/>
                <a:gd name="connsiteX5" fmla="*/ 23319 w 2445775"/>
                <a:gd name="connsiteY5" fmla="*/ 1558741 h 2057400"/>
                <a:gd name="connsiteX6" fmla="*/ 23319 w 2445775"/>
                <a:gd name="connsiteY6" fmla="*/ 1382554 h 2057400"/>
                <a:gd name="connsiteX7" fmla="*/ 769525 w 2445775"/>
                <a:gd name="connsiteY7" fmla="*/ 89130 h 2057400"/>
                <a:gd name="connsiteX8" fmla="*/ 922912 w 2445775"/>
                <a:gd name="connsiteY8" fmla="*/ 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5775" h="2057400">
                  <a:moveTo>
                    <a:pt x="922912" y="0"/>
                  </a:moveTo>
                  <a:lnTo>
                    <a:pt x="2415325" y="0"/>
                  </a:lnTo>
                  <a:lnTo>
                    <a:pt x="2445775" y="8055"/>
                  </a:lnTo>
                  <a:lnTo>
                    <a:pt x="2445775" y="2057400"/>
                  </a:lnTo>
                  <a:lnTo>
                    <a:pt x="311007" y="2057400"/>
                  </a:lnTo>
                  <a:lnTo>
                    <a:pt x="23319" y="1558741"/>
                  </a:lnTo>
                  <a:cubicBezTo>
                    <a:pt x="-7773" y="1504849"/>
                    <a:pt x="-7773" y="1436447"/>
                    <a:pt x="23319" y="1382554"/>
                  </a:cubicBezTo>
                  <a:lnTo>
                    <a:pt x="769525" y="89130"/>
                  </a:lnTo>
                  <a:cubicBezTo>
                    <a:pt x="802690" y="33165"/>
                    <a:pt x="860728" y="0"/>
                    <a:pt x="922912" y="0"/>
                  </a:cubicBezTo>
                  <a:close/>
                </a:path>
              </a:pathLst>
            </a:custGeom>
            <a:solidFill>
              <a:schemeClr val="accent3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B3660302-F263-4FA2-B31E-7B5B30179B32}"/>
                </a:ext>
              </a:extLst>
            </p:cNvPr>
            <p:cNvSpPr/>
            <p:nvPr userDrawn="1"/>
          </p:nvSpPr>
          <p:spPr>
            <a:xfrm>
              <a:off x="9748298" y="4858120"/>
              <a:ext cx="2443702" cy="1999880"/>
            </a:xfrm>
            <a:custGeom>
              <a:avLst/>
              <a:gdLst>
                <a:gd name="connsiteX0" fmla="*/ 820309 w 2443702"/>
                <a:gd name="connsiteY0" fmla="*/ 0 h 1999880"/>
                <a:gd name="connsiteX1" fmla="*/ 871092 w 2443702"/>
                <a:gd name="connsiteY1" fmla="*/ 29537 h 1999880"/>
                <a:gd name="connsiteX2" fmla="*/ 1617298 w 2443702"/>
                <a:gd name="connsiteY2" fmla="*/ 1322961 h 1999880"/>
                <a:gd name="connsiteX3" fmla="*/ 1770685 w 2443702"/>
                <a:gd name="connsiteY3" fmla="*/ 1410018 h 1999880"/>
                <a:gd name="connsiteX4" fmla="*/ 2443702 w 2443702"/>
                <a:gd name="connsiteY4" fmla="*/ 1410018 h 1999880"/>
                <a:gd name="connsiteX5" fmla="*/ 2443702 w 2443702"/>
                <a:gd name="connsiteY5" fmla="*/ 1999880 h 1999880"/>
                <a:gd name="connsiteX6" fmla="*/ 312203 w 2443702"/>
                <a:gd name="connsiteY6" fmla="*/ 1999880 h 1999880"/>
                <a:gd name="connsiteX7" fmla="*/ 23319 w 2443702"/>
                <a:gd name="connsiteY7" fmla="*/ 1499149 h 1999880"/>
                <a:gd name="connsiteX8" fmla="*/ 23319 w 2443702"/>
                <a:gd name="connsiteY8" fmla="*/ 1322961 h 1999880"/>
                <a:gd name="connsiteX9" fmla="*/ 769525 w 2443702"/>
                <a:gd name="connsiteY9" fmla="*/ 29537 h 1999880"/>
                <a:gd name="connsiteX10" fmla="*/ 820309 w 2443702"/>
                <a:gd name="connsiteY10" fmla="*/ 0 h 199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3702" h="1999880">
                  <a:moveTo>
                    <a:pt x="820309" y="0"/>
                  </a:moveTo>
                  <a:cubicBezTo>
                    <a:pt x="840000" y="-1"/>
                    <a:pt x="859692" y="9846"/>
                    <a:pt x="871092" y="29537"/>
                  </a:cubicBezTo>
                  <a:lnTo>
                    <a:pt x="1617298" y="1322961"/>
                  </a:lnTo>
                  <a:cubicBezTo>
                    <a:pt x="1648390" y="1376854"/>
                    <a:pt x="1706429" y="1412091"/>
                    <a:pt x="1770685" y="1410018"/>
                  </a:cubicBezTo>
                  <a:lnTo>
                    <a:pt x="2443702" y="1410018"/>
                  </a:lnTo>
                  <a:lnTo>
                    <a:pt x="2443702" y="1999880"/>
                  </a:lnTo>
                  <a:lnTo>
                    <a:pt x="312203" y="1999880"/>
                  </a:lnTo>
                  <a:lnTo>
                    <a:pt x="23319" y="1499149"/>
                  </a:lnTo>
                  <a:cubicBezTo>
                    <a:pt x="-7773" y="1445256"/>
                    <a:pt x="-7773" y="1376854"/>
                    <a:pt x="23319" y="1322961"/>
                  </a:cubicBezTo>
                  <a:lnTo>
                    <a:pt x="769525" y="29537"/>
                  </a:lnTo>
                  <a:cubicBezTo>
                    <a:pt x="780926" y="9846"/>
                    <a:pt x="800617" y="-1"/>
                    <a:pt x="820309" y="0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12775" y="1641644"/>
            <a:ext cx="5410199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12776" y="390843"/>
            <a:ext cx="5410199" cy="11551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DA5FC49F-D89C-454C-8593-D17C1DC8491C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089416" y="3263830"/>
            <a:ext cx="3338236" cy="2941295"/>
          </a:xfrm>
          <a:custGeom>
            <a:avLst/>
            <a:gdLst>
              <a:gd name="connsiteX0" fmla="*/ 922912 w 3338236"/>
              <a:gd name="connsiteY0" fmla="*/ 0 h 2941295"/>
              <a:gd name="connsiteX1" fmla="*/ 2415325 w 3338236"/>
              <a:gd name="connsiteY1" fmla="*/ 0 h 2941295"/>
              <a:gd name="connsiteX2" fmla="*/ 2568711 w 3338236"/>
              <a:gd name="connsiteY2" fmla="*/ 89130 h 2941295"/>
              <a:gd name="connsiteX3" fmla="*/ 3314917 w 3338236"/>
              <a:gd name="connsiteY3" fmla="*/ 1382554 h 2941295"/>
              <a:gd name="connsiteX4" fmla="*/ 3314917 w 3338236"/>
              <a:gd name="connsiteY4" fmla="*/ 1558741 h 2941295"/>
              <a:gd name="connsiteX5" fmla="*/ 2568711 w 3338236"/>
              <a:gd name="connsiteY5" fmla="*/ 2852165 h 2941295"/>
              <a:gd name="connsiteX6" fmla="*/ 2415325 w 3338236"/>
              <a:gd name="connsiteY6" fmla="*/ 2941295 h 2941295"/>
              <a:gd name="connsiteX7" fmla="*/ 922912 w 3338236"/>
              <a:gd name="connsiteY7" fmla="*/ 2941295 h 2941295"/>
              <a:gd name="connsiteX8" fmla="*/ 769525 w 3338236"/>
              <a:gd name="connsiteY8" fmla="*/ 2852165 h 2941295"/>
              <a:gd name="connsiteX9" fmla="*/ 23319 w 3338236"/>
              <a:gd name="connsiteY9" fmla="*/ 1558741 h 2941295"/>
              <a:gd name="connsiteX10" fmla="*/ 23319 w 3338236"/>
              <a:gd name="connsiteY10" fmla="*/ 1382554 h 2941295"/>
              <a:gd name="connsiteX11" fmla="*/ 769525 w 3338236"/>
              <a:gd name="connsiteY11" fmla="*/ 89130 h 2941295"/>
              <a:gd name="connsiteX12" fmla="*/ 922912 w 3338236"/>
              <a:gd name="connsiteY12" fmla="*/ 0 h 29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8236" h="2941295">
                <a:moveTo>
                  <a:pt x="922912" y="0"/>
                </a:moveTo>
                <a:lnTo>
                  <a:pt x="2415325" y="0"/>
                </a:lnTo>
                <a:cubicBezTo>
                  <a:pt x="2479581" y="0"/>
                  <a:pt x="2537619" y="33165"/>
                  <a:pt x="2568711" y="89130"/>
                </a:cubicBezTo>
                <a:lnTo>
                  <a:pt x="3314917" y="1382554"/>
                </a:lnTo>
                <a:cubicBezTo>
                  <a:pt x="3346009" y="1436447"/>
                  <a:pt x="3346009" y="1504849"/>
                  <a:pt x="3314917" y="1558741"/>
                </a:cubicBezTo>
                <a:lnTo>
                  <a:pt x="2568711" y="2852165"/>
                </a:lnTo>
                <a:cubicBezTo>
                  <a:pt x="2535547" y="2908131"/>
                  <a:pt x="2477508" y="2941295"/>
                  <a:pt x="2415325" y="2941295"/>
                </a:cubicBezTo>
                <a:lnTo>
                  <a:pt x="922912" y="2941295"/>
                </a:lnTo>
                <a:cubicBezTo>
                  <a:pt x="858655" y="2941295"/>
                  <a:pt x="800617" y="2906058"/>
                  <a:pt x="769525" y="2852165"/>
                </a:cubicBezTo>
                <a:lnTo>
                  <a:pt x="23319" y="1558741"/>
                </a:lnTo>
                <a:cubicBezTo>
                  <a:pt x="-7773" y="1504849"/>
                  <a:pt x="-7773" y="1436447"/>
                  <a:pt x="23319" y="1382554"/>
                </a:cubicBezTo>
                <a:lnTo>
                  <a:pt x="769525" y="89130"/>
                </a:lnTo>
                <a:cubicBezTo>
                  <a:pt x="802690" y="33165"/>
                  <a:pt x="860728" y="0"/>
                  <a:pt x="92291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845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ild m mönste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 33">
            <a:extLst>
              <a:ext uri="{FF2B5EF4-FFF2-40B4-BE49-F238E27FC236}">
                <a16:creationId xmlns:a16="http://schemas.microsoft.com/office/drawing/2014/main" id="{E2B60DA6-41C0-4EEC-B3D1-3B1CD9DDC88A}"/>
              </a:ext>
            </a:extLst>
          </p:cNvPr>
          <p:cNvGrpSpPr/>
          <p:nvPr userDrawn="1"/>
        </p:nvGrpSpPr>
        <p:grpSpPr>
          <a:xfrm>
            <a:off x="0" y="2222529"/>
            <a:ext cx="2450922" cy="2941295"/>
            <a:chOff x="0" y="2222529"/>
            <a:chExt cx="2450922" cy="2941295"/>
          </a:xfrm>
        </p:grpSpPr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2DD4F9D8-ED7C-4931-BE32-4F951EB471AA}"/>
                </a:ext>
              </a:extLst>
            </p:cNvPr>
            <p:cNvSpPr/>
            <p:nvPr/>
          </p:nvSpPr>
          <p:spPr>
            <a:xfrm>
              <a:off x="1" y="2222529"/>
              <a:ext cx="2450921" cy="2941295"/>
            </a:xfrm>
            <a:custGeom>
              <a:avLst/>
              <a:gdLst>
                <a:gd name="connsiteX0" fmla="*/ 35597 w 2450921"/>
                <a:gd name="connsiteY0" fmla="*/ 0 h 2941295"/>
                <a:gd name="connsiteX1" fmla="*/ 1528010 w 2450921"/>
                <a:gd name="connsiteY1" fmla="*/ 0 h 2941295"/>
                <a:gd name="connsiteX2" fmla="*/ 1681396 w 2450921"/>
                <a:gd name="connsiteY2" fmla="*/ 89130 h 2941295"/>
                <a:gd name="connsiteX3" fmla="*/ 2427602 w 2450921"/>
                <a:gd name="connsiteY3" fmla="*/ 1382554 h 2941295"/>
                <a:gd name="connsiteX4" fmla="*/ 2427602 w 2450921"/>
                <a:gd name="connsiteY4" fmla="*/ 1558741 h 2941295"/>
                <a:gd name="connsiteX5" fmla="*/ 1681396 w 2450921"/>
                <a:gd name="connsiteY5" fmla="*/ 2852165 h 2941295"/>
                <a:gd name="connsiteX6" fmla="*/ 1528010 w 2450921"/>
                <a:gd name="connsiteY6" fmla="*/ 2941295 h 2941295"/>
                <a:gd name="connsiteX7" fmla="*/ 35597 w 2450921"/>
                <a:gd name="connsiteY7" fmla="*/ 2941295 h 2941295"/>
                <a:gd name="connsiteX8" fmla="*/ 0 w 2450921"/>
                <a:gd name="connsiteY8" fmla="*/ 2931568 h 2941295"/>
                <a:gd name="connsiteX9" fmla="*/ 0 w 2450921"/>
                <a:gd name="connsiteY9" fmla="*/ 9584 h 29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0921" h="2941295">
                  <a:moveTo>
                    <a:pt x="35597" y="0"/>
                  </a:moveTo>
                  <a:lnTo>
                    <a:pt x="1528010" y="0"/>
                  </a:lnTo>
                  <a:cubicBezTo>
                    <a:pt x="1592266" y="0"/>
                    <a:pt x="1650304" y="33165"/>
                    <a:pt x="1681396" y="89130"/>
                  </a:cubicBezTo>
                  <a:lnTo>
                    <a:pt x="2427602" y="1382554"/>
                  </a:lnTo>
                  <a:cubicBezTo>
                    <a:pt x="2458694" y="1436447"/>
                    <a:pt x="2458694" y="1504849"/>
                    <a:pt x="2427602" y="1558741"/>
                  </a:cubicBezTo>
                  <a:lnTo>
                    <a:pt x="1681396" y="2852165"/>
                  </a:lnTo>
                  <a:cubicBezTo>
                    <a:pt x="1648232" y="2908131"/>
                    <a:pt x="1590193" y="2941295"/>
                    <a:pt x="1528010" y="2941295"/>
                  </a:cubicBezTo>
                  <a:lnTo>
                    <a:pt x="35597" y="2941295"/>
                  </a:lnTo>
                  <a:lnTo>
                    <a:pt x="0" y="2931568"/>
                  </a:lnTo>
                  <a:lnTo>
                    <a:pt x="0" y="9584"/>
                  </a:lnTo>
                  <a:close/>
                </a:path>
              </a:pathLst>
            </a:custGeom>
            <a:solidFill>
              <a:schemeClr val="accent6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49F8B936-FE3F-447F-B2F2-C976F7CFDF7B}"/>
                </a:ext>
              </a:extLst>
            </p:cNvPr>
            <p:cNvSpPr/>
            <p:nvPr/>
          </p:nvSpPr>
          <p:spPr>
            <a:xfrm>
              <a:off x="0" y="2334114"/>
              <a:ext cx="2437624" cy="2827639"/>
            </a:xfrm>
            <a:custGeom>
              <a:avLst/>
              <a:gdLst>
                <a:gd name="connsiteX0" fmla="*/ 0 w 2437624"/>
                <a:gd name="connsiteY0" fmla="*/ 0 h 2827639"/>
                <a:gd name="connsiteX1" fmla="*/ 732056 w 2437624"/>
                <a:gd name="connsiteY1" fmla="*/ 1268897 h 2827639"/>
                <a:gd name="connsiteX2" fmla="*/ 885443 w 2437624"/>
                <a:gd name="connsiteY2" fmla="*/ 1355954 h 2827639"/>
                <a:gd name="connsiteX3" fmla="*/ 2377856 w 2437624"/>
                <a:gd name="connsiteY3" fmla="*/ 1355954 h 2827639"/>
                <a:gd name="connsiteX4" fmla="*/ 2429676 w 2437624"/>
                <a:gd name="connsiteY4" fmla="*/ 1445085 h 2827639"/>
                <a:gd name="connsiteX5" fmla="*/ 1683469 w 2437624"/>
                <a:gd name="connsiteY5" fmla="*/ 2738508 h 2827639"/>
                <a:gd name="connsiteX6" fmla="*/ 1530083 w 2437624"/>
                <a:gd name="connsiteY6" fmla="*/ 2827639 h 2827639"/>
                <a:gd name="connsiteX7" fmla="*/ 37670 w 2437624"/>
                <a:gd name="connsiteY7" fmla="*/ 2827639 h 2827639"/>
                <a:gd name="connsiteX8" fmla="*/ 0 w 2437624"/>
                <a:gd name="connsiteY8" fmla="*/ 2817346 h 282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7624" h="2827639">
                  <a:moveTo>
                    <a:pt x="0" y="0"/>
                  </a:moveTo>
                  <a:lnTo>
                    <a:pt x="732056" y="1268897"/>
                  </a:lnTo>
                  <a:cubicBezTo>
                    <a:pt x="763148" y="1322790"/>
                    <a:pt x="821187" y="1358027"/>
                    <a:pt x="885443" y="1355954"/>
                  </a:cubicBezTo>
                  <a:lnTo>
                    <a:pt x="2377856" y="1355954"/>
                  </a:lnTo>
                  <a:cubicBezTo>
                    <a:pt x="2423457" y="1355954"/>
                    <a:pt x="2452476" y="1405701"/>
                    <a:pt x="2429676" y="1445085"/>
                  </a:cubicBezTo>
                  <a:lnTo>
                    <a:pt x="1683469" y="2738508"/>
                  </a:lnTo>
                  <a:cubicBezTo>
                    <a:pt x="1650305" y="2794474"/>
                    <a:pt x="1592266" y="2827639"/>
                    <a:pt x="1530083" y="2827639"/>
                  </a:cubicBezTo>
                  <a:lnTo>
                    <a:pt x="37670" y="2827639"/>
                  </a:lnTo>
                  <a:lnTo>
                    <a:pt x="0" y="2817346"/>
                  </a:ln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F6231EED-410D-4C38-A3E5-0DED4D18FD7B}"/>
              </a:ext>
            </a:extLst>
          </p:cNvPr>
          <p:cNvGrpSpPr/>
          <p:nvPr userDrawn="1"/>
        </p:nvGrpSpPr>
        <p:grpSpPr>
          <a:xfrm>
            <a:off x="0" y="1"/>
            <a:ext cx="2450922" cy="2090281"/>
            <a:chOff x="0" y="1"/>
            <a:chExt cx="2450922" cy="2090281"/>
          </a:xfrm>
        </p:grpSpPr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997585ED-5D5C-4F69-ABC0-CC718B6FC253}"/>
                </a:ext>
              </a:extLst>
            </p:cNvPr>
            <p:cNvSpPr/>
            <p:nvPr/>
          </p:nvSpPr>
          <p:spPr>
            <a:xfrm>
              <a:off x="1" y="1"/>
              <a:ext cx="2450921" cy="2090281"/>
            </a:xfrm>
            <a:custGeom>
              <a:avLst/>
              <a:gdLst>
                <a:gd name="connsiteX0" fmla="*/ 0 w 2450921"/>
                <a:gd name="connsiteY0" fmla="*/ 0 h 2090281"/>
                <a:gd name="connsiteX1" fmla="*/ 2120944 w 2450921"/>
                <a:gd name="connsiteY1" fmla="*/ 0 h 2090281"/>
                <a:gd name="connsiteX2" fmla="*/ 2427602 w 2450921"/>
                <a:gd name="connsiteY2" fmla="*/ 531540 h 2090281"/>
                <a:gd name="connsiteX3" fmla="*/ 2427602 w 2450921"/>
                <a:gd name="connsiteY3" fmla="*/ 707727 h 2090281"/>
                <a:gd name="connsiteX4" fmla="*/ 1681396 w 2450921"/>
                <a:gd name="connsiteY4" fmla="*/ 2001151 h 2090281"/>
                <a:gd name="connsiteX5" fmla="*/ 1528010 w 2450921"/>
                <a:gd name="connsiteY5" fmla="*/ 2090281 h 2090281"/>
                <a:gd name="connsiteX6" fmla="*/ 35597 w 2450921"/>
                <a:gd name="connsiteY6" fmla="*/ 2090281 h 2090281"/>
                <a:gd name="connsiteX7" fmla="*/ 0 w 2450921"/>
                <a:gd name="connsiteY7" fmla="*/ 2080554 h 209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0921" h="2090281">
                  <a:moveTo>
                    <a:pt x="0" y="0"/>
                  </a:moveTo>
                  <a:lnTo>
                    <a:pt x="2120944" y="0"/>
                  </a:lnTo>
                  <a:lnTo>
                    <a:pt x="2427602" y="531540"/>
                  </a:lnTo>
                  <a:cubicBezTo>
                    <a:pt x="2458694" y="585433"/>
                    <a:pt x="2458694" y="653835"/>
                    <a:pt x="2427602" y="707727"/>
                  </a:cubicBezTo>
                  <a:lnTo>
                    <a:pt x="1681396" y="2001151"/>
                  </a:lnTo>
                  <a:cubicBezTo>
                    <a:pt x="1648232" y="2057117"/>
                    <a:pt x="1590193" y="2090281"/>
                    <a:pt x="1528010" y="2090281"/>
                  </a:cubicBezTo>
                  <a:lnTo>
                    <a:pt x="35597" y="2090281"/>
                  </a:lnTo>
                  <a:lnTo>
                    <a:pt x="0" y="2080554"/>
                  </a:lnTo>
                  <a:close/>
                </a:path>
              </a:pathLst>
            </a:custGeom>
            <a:solidFill>
              <a:schemeClr val="accent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B72E20C0-9EC6-4B8E-8D24-CF698B97D2EF}"/>
                </a:ext>
              </a:extLst>
            </p:cNvPr>
            <p:cNvSpPr/>
            <p:nvPr userDrawn="1"/>
          </p:nvSpPr>
          <p:spPr>
            <a:xfrm>
              <a:off x="0" y="1"/>
              <a:ext cx="2437624" cy="2088210"/>
            </a:xfrm>
            <a:custGeom>
              <a:avLst/>
              <a:gdLst>
                <a:gd name="connsiteX0" fmla="*/ 0 w 2437624"/>
                <a:gd name="connsiteY0" fmla="*/ 0 h 2088210"/>
                <a:gd name="connsiteX1" fmla="*/ 426594 w 2437624"/>
                <a:gd name="connsiteY1" fmla="*/ 0 h 2088210"/>
                <a:gd name="connsiteX2" fmla="*/ 732056 w 2437624"/>
                <a:gd name="connsiteY2" fmla="*/ 529468 h 2088210"/>
                <a:gd name="connsiteX3" fmla="*/ 885443 w 2437624"/>
                <a:gd name="connsiteY3" fmla="*/ 616525 h 2088210"/>
                <a:gd name="connsiteX4" fmla="*/ 2377856 w 2437624"/>
                <a:gd name="connsiteY4" fmla="*/ 616525 h 2088210"/>
                <a:gd name="connsiteX5" fmla="*/ 2429676 w 2437624"/>
                <a:gd name="connsiteY5" fmla="*/ 705656 h 2088210"/>
                <a:gd name="connsiteX6" fmla="*/ 1683469 w 2437624"/>
                <a:gd name="connsiteY6" fmla="*/ 1999079 h 2088210"/>
                <a:gd name="connsiteX7" fmla="*/ 1530083 w 2437624"/>
                <a:gd name="connsiteY7" fmla="*/ 2088210 h 2088210"/>
                <a:gd name="connsiteX8" fmla="*/ 37670 w 2437624"/>
                <a:gd name="connsiteY8" fmla="*/ 2088210 h 2088210"/>
                <a:gd name="connsiteX9" fmla="*/ 0 w 2437624"/>
                <a:gd name="connsiteY9" fmla="*/ 2077917 h 208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7624" h="2088210">
                  <a:moveTo>
                    <a:pt x="0" y="0"/>
                  </a:moveTo>
                  <a:lnTo>
                    <a:pt x="426594" y="0"/>
                  </a:lnTo>
                  <a:lnTo>
                    <a:pt x="732056" y="529468"/>
                  </a:lnTo>
                  <a:cubicBezTo>
                    <a:pt x="763148" y="583361"/>
                    <a:pt x="821187" y="618598"/>
                    <a:pt x="885443" y="616525"/>
                  </a:cubicBezTo>
                  <a:lnTo>
                    <a:pt x="2377856" y="616525"/>
                  </a:lnTo>
                  <a:cubicBezTo>
                    <a:pt x="2423457" y="616525"/>
                    <a:pt x="2452476" y="666272"/>
                    <a:pt x="2429676" y="705656"/>
                  </a:cubicBezTo>
                  <a:lnTo>
                    <a:pt x="1683469" y="1999079"/>
                  </a:lnTo>
                  <a:cubicBezTo>
                    <a:pt x="1650305" y="2055045"/>
                    <a:pt x="1592266" y="2088210"/>
                    <a:pt x="1530083" y="2088210"/>
                  </a:cubicBezTo>
                  <a:lnTo>
                    <a:pt x="37670" y="2088210"/>
                  </a:lnTo>
                  <a:lnTo>
                    <a:pt x="0" y="2077917"/>
                  </a:ln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BE677FE8-863E-44F1-A75F-C0B063931584}"/>
              </a:ext>
            </a:extLst>
          </p:cNvPr>
          <p:cNvGrpSpPr/>
          <p:nvPr userDrawn="1"/>
        </p:nvGrpSpPr>
        <p:grpSpPr>
          <a:xfrm>
            <a:off x="1769493" y="3759299"/>
            <a:ext cx="3338236" cy="2943368"/>
            <a:chOff x="9746225" y="4800600"/>
            <a:chExt cx="3338236" cy="2943368"/>
          </a:xfrm>
        </p:grpSpPr>
        <p:sp>
          <p:nvSpPr>
            <p:cNvPr id="14" name="Bild 2">
              <a:extLst>
                <a:ext uri="{FF2B5EF4-FFF2-40B4-BE49-F238E27FC236}">
                  <a16:creationId xmlns:a16="http://schemas.microsoft.com/office/drawing/2014/main" id="{38F96C34-3C6A-4BD3-8846-DAD5B2CE7653}"/>
                </a:ext>
              </a:extLst>
            </p:cNvPr>
            <p:cNvSpPr/>
            <p:nvPr/>
          </p:nvSpPr>
          <p:spPr>
            <a:xfrm>
              <a:off x="9746298" y="4806669"/>
              <a:ext cx="3337646" cy="2937299"/>
            </a:xfrm>
            <a:custGeom>
              <a:avLst/>
              <a:gdLst>
                <a:gd name="connsiteX0" fmla="*/ 922750 w 3337646"/>
                <a:gd name="connsiteY0" fmla="*/ 0 h 2937299"/>
                <a:gd name="connsiteX1" fmla="*/ 770179 w 3337646"/>
                <a:gd name="connsiteY1" fmla="*/ 87881 h 2937299"/>
                <a:gd name="connsiteX2" fmla="*/ 23801 w 3337646"/>
                <a:gd name="connsiteY2" fmla="*/ 1380464 h 2937299"/>
                <a:gd name="connsiteX3" fmla="*/ 23801 w 3337646"/>
                <a:gd name="connsiteY3" fmla="*/ 1556836 h 2937299"/>
                <a:gd name="connsiteX4" fmla="*/ 770179 w 3337646"/>
                <a:gd name="connsiteY4" fmla="*/ 2849419 h 2937299"/>
                <a:gd name="connsiteX5" fmla="*/ 922750 w 3337646"/>
                <a:gd name="connsiteY5" fmla="*/ 2937300 h 2937299"/>
                <a:gd name="connsiteX6" fmla="*/ 2415507 w 3337646"/>
                <a:gd name="connsiteY6" fmla="*/ 2937300 h 2937299"/>
                <a:gd name="connsiteX7" fmla="*/ 2568078 w 3337646"/>
                <a:gd name="connsiteY7" fmla="*/ 2849419 h 2937299"/>
                <a:gd name="connsiteX8" fmla="*/ 3313846 w 3337646"/>
                <a:gd name="connsiteY8" fmla="*/ 1556836 h 2937299"/>
                <a:gd name="connsiteX9" fmla="*/ 3337647 w 3337646"/>
                <a:gd name="connsiteY9" fmla="*/ 1468955 h 2937299"/>
                <a:gd name="connsiteX10" fmla="*/ 3313846 w 3337646"/>
                <a:gd name="connsiteY10" fmla="*/ 1381074 h 2937299"/>
                <a:gd name="connsiteX11" fmla="*/ 2567468 w 3337646"/>
                <a:gd name="connsiteY11" fmla="*/ 87881 h 2937299"/>
                <a:gd name="connsiteX12" fmla="*/ 2414897 w 3337646"/>
                <a:gd name="connsiteY12" fmla="*/ 0 h 2937299"/>
                <a:gd name="connsiteX13" fmla="*/ 922750 w 3337646"/>
                <a:gd name="connsiteY13" fmla="*/ 0 h 293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37646" h="2937299">
                  <a:moveTo>
                    <a:pt x="922750" y="0"/>
                  </a:moveTo>
                  <a:cubicBezTo>
                    <a:pt x="859891" y="0"/>
                    <a:pt x="801304" y="33566"/>
                    <a:pt x="770179" y="87881"/>
                  </a:cubicBezTo>
                  <a:lnTo>
                    <a:pt x="23801" y="1380464"/>
                  </a:lnTo>
                  <a:cubicBezTo>
                    <a:pt x="-7934" y="1434779"/>
                    <a:pt x="-7934" y="1501911"/>
                    <a:pt x="23801" y="1556836"/>
                  </a:cubicBezTo>
                  <a:lnTo>
                    <a:pt x="770179" y="2849419"/>
                  </a:lnTo>
                  <a:cubicBezTo>
                    <a:pt x="801914" y="2903734"/>
                    <a:pt x="859891" y="2937300"/>
                    <a:pt x="922750" y="2937300"/>
                  </a:cubicBezTo>
                  <a:lnTo>
                    <a:pt x="2415507" y="2937300"/>
                  </a:lnTo>
                  <a:cubicBezTo>
                    <a:pt x="2478366" y="2937300"/>
                    <a:pt x="2536953" y="2903734"/>
                    <a:pt x="2568078" y="2849419"/>
                  </a:cubicBezTo>
                  <a:lnTo>
                    <a:pt x="3313846" y="1556836"/>
                  </a:lnTo>
                  <a:cubicBezTo>
                    <a:pt x="3329713" y="1529373"/>
                    <a:pt x="3337647" y="1498859"/>
                    <a:pt x="3337647" y="1468955"/>
                  </a:cubicBezTo>
                  <a:cubicBezTo>
                    <a:pt x="3337647" y="1438441"/>
                    <a:pt x="3329713" y="1407927"/>
                    <a:pt x="3313846" y="1381074"/>
                  </a:cubicBezTo>
                  <a:lnTo>
                    <a:pt x="2567468" y="87881"/>
                  </a:lnTo>
                  <a:cubicBezTo>
                    <a:pt x="2536343" y="33566"/>
                    <a:pt x="2477756" y="0"/>
                    <a:pt x="2414897" y="0"/>
                  </a:cubicBezTo>
                  <a:lnTo>
                    <a:pt x="922750" y="0"/>
                  </a:lnTo>
                  <a:close/>
                </a:path>
              </a:pathLst>
            </a:custGeom>
            <a:solidFill>
              <a:srgbClr val="D67676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FAB10FC2-D201-4BAB-9053-702C9266A7FD}"/>
                </a:ext>
              </a:extLst>
            </p:cNvPr>
            <p:cNvSpPr/>
            <p:nvPr/>
          </p:nvSpPr>
          <p:spPr>
            <a:xfrm>
              <a:off x="9746225" y="4800600"/>
              <a:ext cx="3338236" cy="2941295"/>
            </a:xfrm>
            <a:custGeom>
              <a:avLst/>
              <a:gdLst>
                <a:gd name="connsiteX0" fmla="*/ 2415325 w 3338236"/>
                <a:gd name="connsiteY0" fmla="*/ 0 h 2941295"/>
                <a:gd name="connsiteX1" fmla="*/ 922912 w 3338236"/>
                <a:gd name="connsiteY1" fmla="*/ 0 h 2941295"/>
                <a:gd name="connsiteX2" fmla="*/ 769525 w 3338236"/>
                <a:gd name="connsiteY2" fmla="*/ 89130 h 2941295"/>
                <a:gd name="connsiteX3" fmla="*/ 23319 w 3338236"/>
                <a:gd name="connsiteY3" fmla="*/ 1382554 h 2941295"/>
                <a:gd name="connsiteX4" fmla="*/ 23319 w 3338236"/>
                <a:gd name="connsiteY4" fmla="*/ 1558741 h 2941295"/>
                <a:gd name="connsiteX5" fmla="*/ 769525 w 3338236"/>
                <a:gd name="connsiteY5" fmla="*/ 2852165 h 2941295"/>
                <a:gd name="connsiteX6" fmla="*/ 922912 w 3338236"/>
                <a:gd name="connsiteY6" fmla="*/ 2941295 h 2941295"/>
                <a:gd name="connsiteX7" fmla="*/ 2415325 w 3338236"/>
                <a:gd name="connsiteY7" fmla="*/ 2941295 h 2941295"/>
                <a:gd name="connsiteX8" fmla="*/ 2568711 w 3338236"/>
                <a:gd name="connsiteY8" fmla="*/ 2852165 h 2941295"/>
                <a:gd name="connsiteX9" fmla="*/ 3314917 w 3338236"/>
                <a:gd name="connsiteY9" fmla="*/ 1558741 h 2941295"/>
                <a:gd name="connsiteX10" fmla="*/ 3314917 w 3338236"/>
                <a:gd name="connsiteY10" fmla="*/ 1382554 h 2941295"/>
                <a:gd name="connsiteX11" fmla="*/ 2568711 w 3338236"/>
                <a:gd name="connsiteY11" fmla="*/ 89130 h 2941295"/>
                <a:gd name="connsiteX12" fmla="*/ 2415325 w 3338236"/>
                <a:gd name="connsiteY12" fmla="*/ 0 h 29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8236" h="2941295">
                  <a:moveTo>
                    <a:pt x="2415325" y="0"/>
                  </a:moveTo>
                  <a:lnTo>
                    <a:pt x="922912" y="0"/>
                  </a:lnTo>
                  <a:cubicBezTo>
                    <a:pt x="860728" y="0"/>
                    <a:pt x="802690" y="33165"/>
                    <a:pt x="769525" y="89130"/>
                  </a:cubicBezTo>
                  <a:lnTo>
                    <a:pt x="23319" y="1382554"/>
                  </a:lnTo>
                  <a:cubicBezTo>
                    <a:pt x="-7773" y="1436447"/>
                    <a:pt x="-7773" y="1504849"/>
                    <a:pt x="23319" y="1558741"/>
                  </a:cubicBezTo>
                  <a:lnTo>
                    <a:pt x="769525" y="2852165"/>
                  </a:lnTo>
                  <a:cubicBezTo>
                    <a:pt x="800617" y="2906058"/>
                    <a:pt x="858655" y="2941295"/>
                    <a:pt x="922912" y="2941295"/>
                  </a:cubicBezTo>
                  <a:lnTo>
                    <a:pt x="2415325" y="2941295"/>
                  </a:lnTo>
                  <a:cubicBezTo>
                    <a:pt x="2477508" y="2941295"/>
                    <a:pt x="2535547" y="2908131"/>
                    <a:pt x="2568711" y="2852165"/>
                  </a:cubicBezTo>
                  <a:lnTo>
                    <a:pt x="3314917" y="1558741"/>
                  </a:lnTo>
                  <a:cubicBezTo>
                    <a:pt x="3346009" y="1504849"/>
                    <a:pt x="3346009" y="1436447"/>
                    <a:pt x="3314917" y="1382554"/>
                  </a:cubicBezTo>
                  <a:lnTo>
                    <a:pt x="2568711" y="89130"/>
                  </a:lnTo>
                  <a:cubicBezTo>
                    <a:pt x="2537619" y="33165"/>
                    <a:pt x="2479581" y="0"/>
                    <a:pt x="2415325" y="0"/>
                  </a:cubicBezTo>
                  <a:close/>
                </a:path>
              </a:pathLst>
            </a:custGeom>
            <a:solidFill>
              <a:schemeClr val="accent3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5BC143B4-A0F9-486F-8748-A1F27621E494}"/>
                </a:ext>
              </a:extLst>
            </p:cNvPr>
            <p:cNvSpPr/>
            <p:nvPr/>
          </p:nvSpPr>
          <p:spPr>
            <a:xfrm>
              <a:off x="9748298" y="4858120"/>
              <a:ext cx="3322866" cy="2881702"/>
            </a:xfrm>
            <a:custGeom>
              <a:avLst/>
              <a:gdLst>
                <a:gd name="connsiteX0" fmla="*/ 1617298 w 3322866"/>
                <a:gd name="connsiteY0" fmla="*/ 1322961 h 2881702"/>
                <a:gd name="connsiteX1" fmla="*/ 871092 w 3322866"/>
                <a:gd name="connsiteY1" fmla="*/ 29537 h 2881702"/>
                <a:gd name="connsiteX2" fmla="*/ 769525 w 3322866"/>
                <a:gd name="connsiteY2" fmla="*/ 29537 h 2881702"/>
                <a:gd name="connsiteX3" fmla="*/ 23319 w 3322866"/>
                <a:gd name="connsiteY3" fmla="*/ 1322961 h 2881702"/>
                <a:gd name="connsiteX4" fmla="*/ 23319 w 3322866"/>
                <a:gd name="connsiteY4" fmla="*/ 1499149 h 2881702"/>
                <a:gd name="connsiteX5" fmla="*/ 769525 w 3322866"/>
                <a:gd name="connsiteY5" fmla="*/ 2792572 h 2881702"/>
                <a:gd name="connsiteX6" fmla="*/ 922912 w 3322866"/>
                <a:gd name="connsiteY6" fmla="*/ 2881703 h 2881702"/>
                <a:gd name="connsiteX7" fmla="*/ 2415325 w 3322866"/>
                <a:gd name="connsiteY7" fmla="*/ 2881703 h 2881702"/>
                <a:gd name="connsiteX8" fmla="*/ 2568711 w 3322866"/>
                <a:gd name="connsiteY8" fmla="*/ 2792572 h 2881702"/>
                <a:gd name="connsiteX9" fmla="*/ 3314918 w 3322866"/>
                <a:gd name="connsiteY9" fmla="*/ 1499149 h 2881702"/>
                <a:gd name="connsiteX10" fmla="*/ 3263098 w 3322866"/>
                <a:gd name="connsiteY10" fmla="*/ 1410018 h 2881702"/>
                <a:gd name="connsiteX11" fmla="*/ 1770685 w 3322866"/>
                <a:gd name="connsiteY11" fmla="*/ 1410018 h 2881702"/>
                <a:gd name="connsiteX12" fmla="*/ 1617298 w 3322866"/>
                <a:gd name="connsiteY12" fmla="*/ 1322961 h 288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22866" h="2881702">
                  <a:moveTo>
                    <a:pt x="1617298" y="1322961"/>
                  </a:moveTo>
                  <a:lnTo>
                    <a:pt x="871092" y="29537"/>
                  </a:lnTo>
                  <a:cubicBezTo>
                    <a:pt x="848291" y="-9846"/>
                    <a:pt x="792326" y="-9846"/>
                    <a:pt x="769525" y="29537"/>
                  </a:cubicBezTo>
                  <a:lnTo>
                    <a:pt x="23319" y="1322961"/>
                  </a:lnTo>
                  <a:cubicBezTo>
                    <a:pt x="-7773" y="1376854"/>
                    <a:pt x="-7773" y="1445256"/>
                    <a:pt x="23319" y="1499149"/>
                  </a:cubicBezTo>
                  <a:lnTo>
                    <a:pt x="769525" y="2792572"/>
                  </a:lnTo>
                  <a:cubicBezTo>
                    <a:pt x="800617" y="2846465"/>
                    <a:pt x="858655" y="2881703"/>
                    <a:pt x="922912" y="2881703"/>
                  </a:cubicBezTo>
                  <a:lnTo>
                    <a:pt x="2415325" y="2881703"/>
                  </a:lnTo>
                  <a:cubicBezTo>
                    <a:pt x="2477508" y="2881703"/>
                    <a:pt x="2535547" y="2848538"/>
                    <a:pt x="2568711" y="2792572"/>
                  </a:cubicBezTo>
                  <a:lnTo>
                    <a:pt x="3314918" y="1499149"/>
                  </a:lnTo>
                  <a:cubicBezTo>
                    <a:pt x="3337718" y="1459765"/>
                    <a:pt x="3308699" y="1410018"/>
                    <a:pt x="3263098" y="1410018"/>
                  </a:cubicBezTo>
                  <a:lnTo>
                    <a:pt x="1770685" y="1410018"/>
                  </a:lnTo>
                  <a:cubicBezTo>
                    <a:pt x="1706429" y="1412091"/>
                    <a:pt x="1648390" y="1376854"/>
                    <a:pt x="1617298" y="1322961"/>
                  </a:cubicBezTo>
                  <a:close/>
                </a:path>
              </a:pathLst>
            </a:custGeom>
            <a:solidFill>
              <a:schemeClr val="tx2"/>
            </a:solidFill>
            <a:ln w="207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167437" y="1641644"/>
            <a:ext cx="5413375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167438" y="390843"/>
            <a:ext cx="5413375" cy="11551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351E3B57-D9D0-484A-8EBA-CCD1CDBF333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769493" y="685758"/>
            <a:ext cx="3338236" cy="2941295"/>
          </a:xfrm>
          <a:custGeom>
            <a:avLst/>
            <a:gdLst>
              <a:gd name="connsiteX0" fmla="*/ 922912 w 3338236"/>
              <a:gd name="connsiteY0" fmla="*/ 0 h 2941295"/>
              <a:gd name="connsiteX1" fmla="*/ 2415325 w 3338236"/>
              <a:gd name="connsiteY1" fmla="*/ 0 h 2941295"/>
              <a:gd name="connsiteX2" fmla="*/ 2568711 w 3338236"/>
              <a:gd name="connsiteY2" fmla="*/ 89130 h 2941295"/>
              <a:gd name="connsiteX3" fmla="*/ 3314917 w 3338236"/>
              <a:gd name="connsiteY3" fmla="*/ 1382554 h 2941295"/>
              <a:gd name="connsiteX4" fmla="*/ 3314917 w 3338236"/>
              <a:gd name="connsiteY4" fmla="*/ 1558741 h 2941295"/>
              <a:gd name="connsiteX5" fmla="*/ 2568711 w 3338236"/>
              <a:gd name="connsiteY5" fmla="*/ 2852165 h 2941295"/>
              <a:gd name="connsiteX6" fmla="*/ 2415325 w 3338236"/>
              <a:gd name="connsiteY6" fmla="*/ 2941295 h 2941295"/>
              <a:gd name="connsiteX7" fmla="*/ 922912 w 3338236"/>
              <a:gd name="connsiteY7" fmla="*/ 2941295 h 2941295"/>
              <a:gd name="connsiteX8" fmla="*/ 769525 w 3338236"/>
              <a:gd name="connsiteY8" fmla="*/ 2852165 h 2941295"/>
              <a:gd name="connsiteX9" fmla="*/ 23319 w 3338236"/>
              <a:gd name="connsiteY9" fmla="*/ 1558741 h 2941295"/>
              <a:gd name="connsiteX10" fmla="*/ 23319 w 3338236"/>
              <a:gd name="connsiteY10" fmla="*/ 1382554 h 2941295"/>
              <a:gd name="connsiteX11" fmla="*/ 769525 w 3338236"/>
              <a:gd name="connsiteY11" fmla="*/ 89130 h 2941295"/>
              <a:gd name="connsiteX12" fmla="*/ 922912 w 3338236"/>
              <a:gd name="connsiteY12" fmla="*/ 0 h 29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8236" h="2941295">
                <a:moveTo>
                  <a:pt x="922912" y="0"/>
                </a:moveTo>
                <a:lnTo>
                  <a:pt x="2415325" y="0"/>
                </a:lnTo>
                <a:cubicBezTo>
                  <a:pt x="2479581" y="0"/>
                  <a:pt x="2537619" y="33165"/>
                  <a:pt x="2568711" y="89130"/>
                </a:cubicBezTo>
                <a:lnTo>
                  <a:pt x="3314917" y="1382554"/>
                </a:lnTo>
                <a:cubicBezTo>
                  <a:pt x="3346009" y="1436447"/>
                  <a:pt x="3346009" y="1504849"/>
                  <a:pt x="3314917" y="1558741"/>
                </a:cubicBezTo>
                <a:lnTo>
                  <a:pt x="2568711" y="2852165"/>
                </a:lnTo>
                <a:cubicBezTo>
                  <a:pt x="2535547" y="2908131"/>
                  <a:pt x="2477508" y="2941295"/>
                  <a:pt x="2415325" y="2941295"/>
                </a:cubicBezTo>
                <a:lnTo>
                  <a:pt x="922912" y="2941295"/>
                </a:lnTo>
                <a:cubicBezTo>
                  <a:pt x="858655" y="2941295"/>
                  <a:pt x="800617" y="2906058"/>
                  <a:pt x="769525" y="2852165"/>
                </a:cubicBezTo>
                <a:lnTo>
                  <a:pt x="23319" y="1558741"/>
                </a:lnTo>
                <a:cubicBezTo>
                  <a:pt x="-7773" y="1504849"/>
                  <a:pt x="-7773" y="1436447"/>
                  <a:pt x="23319" y="1382554"/>
                </a:cubicBezTo>
                <a:lnTo>
                  <a:pt x="769525" y="89130"/>
                </a:lnTo>
                <a:cubicBezTo>
                  <a:pt x="802690" y="33165"/>
                  <a:pt x="860728" y="0"/>
                  <a:pt x="92291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538658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grå for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F1611209-DDAB-4469-88AC-54921C37DDFD}"/>
              </a:ext>
            </a:extLst>
          </p:cNvPr>
          <p:cNvSpPr/>
          <p:nvPr userDrawn="1"/>
        </p:nvSpPr>
        <p:spPr>
          <a:xfrm>
            <a:off x="6267639" y="0"/>
            <a:ext cx="5924362" cy="6855003"/>
          </a:xfrm>
          <a:custGeom>
            <a:avLst/>
            <a:gdLst>
              <a:gd name="connsiteX0" fmla="*/ 553013 w 5924362"/>
              <a:gd name="connsiteY0" fmla="*/ 0 h 6855003"/>
              <a:gd name="connsiteX1" fmla="*/ 5924362 w 5924362"/>
              <a:gd name="connsiteY1" fmla="*/ 0 h 6855003"/>
              <a:gd name="connsiteX2" fmla="*/ 5924362 w 5924362"/>
              <a:gd name="connsiteY2" fmla="*/ 6855003 h 6855003"/>
              <a:gd name="connsiteX3" fmla="*/ 3042027 w 5924362"/>
              <a:gd name="connsiteY3" fmla="*/ 6855003 h 6855003"/>
              <a:gd name="connsiteX4" fmla="*/ 157362 w 5924362"/>
              <a:gd name="connsiteY4" fmla="*/ 1858374 h 6855003"/>
              <a:gd name="connsiteX5" fmla="*/ 157362 w 5924362"/>
              <a:gd name="connsiteY5" fmla="*/ 685201 h 685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362" h="6855003">
                <a:moveTo>
                  <a:pt x="553013" y="0"/>
                </a:moveTo>
                <a:lnTo>
                  <a:pt x="5924362" y="0"/>
                </a:lnTo>
                <a:lnTo>
                  <a:pt x="5924362" y="6855003"/>
                </a:lnTo>
                <a:lnTo>
                  <a:pt x="3042027" y="6855003"/>
                </a:lnTo>
                <a:lnTo>
                  <a:pt x="157362" y="1858374"/>
                </a:lnTo>
                <a:cubicBezTo>
                  <a:pt x="-52455" y="1495691"/>
                  <a:pt x="-52455" y="1048483"/>
                  <a:pt x="157362" y="685201"/>
                </a:cubicBezTo>
                <a:close/>
              </a:path>
            </a:pathLst>
          </a:custGeom>
          <a:solidFill>
            <a:srgbClr val="F8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641644"/>
            <a:ext cx="10963274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6" y="390843"/>
            <a:ext cx="10963274" cy="11551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95866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grå for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ECBF8DCC-FB63-4D58-9B50-F2B531B03E38}"/>
              </a:ext>
            </a:extLst>
          </p:cNvPr>
          <p:cNvSpPr/>
          <p:nvPr userDrawn="1"/>
        </p:nvSpPr>
        <p:spPr>
          <a:xfrm>
            <a:off x="6226878" y="-2"/>
            <a:ext cx="5965122" cy="6858000"/>
          </a:xfrm>
          <a:custGeom>
            <a:avLst/>
            <a:gdLst>
              <a:gd name="connsiteX0" fmla="*/ 3075991 w 5965122"/>
              <a:gd name="connsiteY0" fmla="*/ 0 h 6858000"/>
              <a:gd name="connsiteX1" fmla="*/ 5965122 w 5965122"/>
              <a:gd name="connsiteY1" fmla="*/ 0 h 6858000"/>
              <a:gd name="connsiteX2" fmla="*/ 5965122 w 5965122"/>
              <a:gd name="connsiteY2" fmla="*/ 6858000 h 6858000"/>
              <a:gd name="connsiteX3" fmla="*/ 518148 w 5965122"/>
              <a:gd name="connsiteY3" fmla="*/ 6858000 h 6858000"/>
              <a:gd name="connsiteX4" fmla="*/ 158806 w 5965122"/>
              <a:gd name="connsiteY4" fmla="*/ 6236123 h 6858000"/>
              <a:gd name="connsiteX5" fmla="*/ 158806 w 5965122"/>
              <a:gd name="connsiteY5" fmla="*/ 50521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5122" h="6858000">
                <a:moveTo>
                  <a:pt x="3075991" y="0"/>
                </a:moveTo>
                <a:lnTo>
                  <a:pt x="5965122" y="0"/>
                </a:lnTo>
                <a:lnTo>
                  <a:pt x="5965122" y="6858000"/>
                </a:lnTo>
                <a:lnTo>
                  <a:pt x="518148" y="6858000"/>
                </a:lnTo>
                <a:lnTo>
                  <a:pt x="158806" y="6236123"/>
                </a:lnTo>
                <a:cubicBezTo>
                  <a:pt x="-52936" y="5870111"/>
                  <a:pt x="-52936" y="5418797"/>
                  <a:pt x="158806" y="5052179"/>
                </a:cubicBezTo>
                <a:close/>
              </a:path>
            </a:pathLst>
          </a:custGeom>
          <a:solidFill>
            <a:srgbClr val="F8F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641644"/>
            <a:ext cx="10963274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6" y="390843"/>
            <a:ext cx="10963274" cy="11551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06848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6" y="1641644"/>
            <a:ext cx="5410200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2FCC97C6-354D-413F-A192-72EA85E9194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69026" y="1641644"/>
            <a:ext cx="5410201" cy="47115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06377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BABE1585-3B18-4B7F-921D-3BB159FF141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1186" y="1277939"/>
            <a:ext cx="10968038" cy="381000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0070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0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liggande dela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2022644"/>
            <a:ext cx="10968038" cy="191118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CB00D15-DD7B-4B54-91D3-D337FA71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BABE1585-3B18-4B7F-921D-3BB159FF141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1186" y="1658938"/>
            <a:ext cx="10968038" cy="363706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035000B-69F9-4A75-A329-0C541EBF4D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2775" y="4441994"/>
            <a:ext cx="10968038" cy="191118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C982BE2E-C89B-4463-B876-24BBA0B260D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1186" y="4078288"/>
            <a:ext cx="10968038" cy="363706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53631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68CE76-A157-4941-935A-ABDE1868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DB3F92-0CF5-43B1-BAE3-3A6D7FCB21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4362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9C5DFDB-7779-469D-BA41-051D3D57126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389858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D3794FA3-4A8B-448A-9B12-611821D9CC9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65354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15333BB8-BCC0-48B4-BCFF-48A16794A1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0850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E7878D3C-0590-4D33-A869-8A6FF404924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4362" y="2419262"/>
            <a:ext cx="2632076" cy="39339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8BDA2A3C-3DBD-41DA-9054-333D5FC5EEC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89313" y="2419262"/>
            <a:ext cx="2633662" cy="39339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2B6D9F59-64BE-441D-9262-EA69B92ACDC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65850" y="2419262"/>
            <a:ext cx="2633662" cy="39339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AEE606A2-8DEB-40CD-9DBB-BDDD6167951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942388" y="2419262"/>
            <a:ext cx="2633662" cy="39339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9605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jämförelse och 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>
            <a:extLst>
              <a:ext uri="{FF2B5EF4-FFF2-40B4-BE49-F238E27FC236}">
                <a16:creationId xmlns:a16="http://schemas.microsoft.com/office/drawing/2014/main" id="{2C4E5641-BAC3-4737-A62D-ABB2F1F5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856D1C09-1660-4BAD-8341-5ECF94C3B6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4362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0" name="Platshållare för text 4">
            <a:extLst>
              <a:ext uri="{FF2B5EF4-FFF2-40B4-BE49-F238E27FC236}">
                <a16:creationId xmlns:a16="http://schemas.microsoft.com/office/drawing/2014/main" id="{DDEA0BED-630B-4EF3-A77D-0941BD3CE3C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389858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04E03578-9FD0-455D-BA2F-5267F701CEA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65354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2" name="Platshållare för text 4">
            <a:extLst>
              <a:ext uri="{FF2B5EF4-FFF2-40B4-BE49-F238E27FC236}">
                <a16:creationId xmlns:a16="http://schemas.microsoft.com/office/drawing/2014/main" id="{25D19407-A893-4539-AD43-87CC6B7AD7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0850" y="1658938"/>
            <a:ext cx="2635200" cy="64738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3" name="Platshållare för innehåll 2">
            <a:extLst>
              <a:ext uri="{FF2B5EF4-FFF2-40B4-BE49-F238E27FC236}">
                <a16:creationId xmlns:a16="http://schemas.microsoft.com/office/drawing/2014/main" id="{CC962808-2355-4DDE-9F57-D6F36A4E008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4362" y="2419263"/>
            <a:ext cx="2632076" cy="15145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A4D67079-DC78-4429-B3A5-B4BC55DB09A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89313" y="2419263"/>
            <a:ext cx="2633662" cy="15145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5" name="Platshållare för innehåll 2">
            <a:extLst>
              <a:ext uri="{FF2B5EF4-FFF2-40B4-BE49-F238E27FC236}">
                <a16:creationId xmlns:a16="http://schemas.microsoft.com/office/drawing/2014/main" id="{AC435DDD-4FBA-40A8-BDA3-991704BBBA5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65850" y="2419263"/>
            <a:ext cx="2633662" cy="15145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6" name="Platshållare för innehåll 2">
            <a:extLst>
              <a:ext uri="{FF2B5EF4-FFF2-40B4-BE49-F238E27FC236}">
                <a16:creationId xmlns:a16="http://schemas.microsoft.com/office/drawing/2014/main" id="{8E0EA807-9CCA-4E52-8490-A309399BA05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942388" y="2419263"/>
            <a:ext cx="2633662" cy="15145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58AA9189-D769-482E-B8E1-C3CFB2BF80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4362" y="4078288"/>
            <a:ext cx="2635200" cy="22748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bild 27">
            <a:extLst>
              <a:ext uri="{FF2B5EF4-FFF2-40B4-BE49-F238E27FC236}">
                <a16:creationId xmlns:a16="http://schemas.microsoft.com/office/drawing/2014/main" id="{5EE4655D-A20C-49D6-A499-06B1C913121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89858" y="4078288"/>
            <a:ext cx="2635200" cy="22748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0" name="Platshållare för bild 27">
            <a:extLst>
              <a:ext uri="{FF2B5EF4-FFF2-40B4-BE49-F238E27FC236}">
                <a16:creationId xmlns:a16="http://schemas.microsoft.com/office/drawing/2014/main" id="{02F7E2DB-299D-4B54-91C2-9FB0904F567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65354" y="4078288"/>
            <a:ext cx="2635200" cy="22748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latshållare för bild 27">
            <a:extLst>
              <a:ext uri="{FF2B5EF4-FFF2-40B4-BE49-F238E27FC236}">
                <a16:creationId xmlns:a16="http://schemas.microsoft.com/office/drawing/2014/main" id="{BE30FF82-5C2B-49AF-88DA-7FF9650E500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0850" y="4078288"/>
            <a:ext cx="2635200" cy="22748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34471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C51E73-7198-4548-9EB1-4D417230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6" y="1277939"/>
            <a:ext cx="10968038" cy="381000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22099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64" y="1658937"/>
            <a:ext cx="5408612" cy="185102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364" y="3526936"/>
            <a:ext cx="5408612" cy="1634027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077B0B9F-E043-48A5-9995-F6F8B85229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6879" y="-1"/>
            <a:ext cx="5965122" cy="6858000"/>
          </a:xfrm>
          <a:custGeom>
            <a:avLst/>
            <a:gdLst>
              <a:gd name="connsiteX0" fmla="*/ 3075991 w 5965122"/>
              <a:gd name="connsiteY0" fmla="*/ 0 h 6858000"/>
              <a:gd name="connsiteX1" fmla="*/ 5965122 w 5965122"/>
              <a:gd name="connsiteY1" fmla="*/ 0 h 6858000"/>
              <a:gd name="connsiteX2" fmla="*/ 5965122 w 5965122"/>
              <a:gd name="connsiteY2" fmla="*/ 6858000 h 6858000"/>
              <a:gd name="connsiteX3" fmla="*/ 518148 w 5965122"/>
              <a:gd name="connsiteY3" fmla="*/ 6858000 h 6858000"/>
              <a:gd name="connsiteX4" fmla="*/ 158806 w 5965122"/>
              <a:gd name="connsiteY4" fmla="*/ 6236123 h 6858000"/>
              <a:gd name="connsiteX5" fmla="*/ 158806 w 5965122"/>
              <a:gd name="connsiteY5" fmla="*/ 50521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5122" h="6858000">
                <a:moveTo>
                  <a:pt x="3075991" y="0"/>
                </a:moveTo>
                <a:lnTo>
                  <a:pt x="5965122" y="0"/>
                </a:lnTo>
                <a:lnTo>
                  <a:pt x="5965122" y="6858000"/>
                </a:lnTo>
                <a:lnTo>
                  <a:pt x="518148" y="6858000"/>
                </a:lnTo>
                <a:lnTo>
                  <a:pt x="158806" y="6236123"/>
                </a:lnTo>
                <a:cubicBezTo>
                  <a:pt x="-52936" y="5870111"/>
                  <a:pt x="-52936" y="5418797"/>
                  <a:pt x="158806" y="505217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302964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0BC822-2747-4B14-B8C9-BD99DFD48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3487"/>
            <a:ext cx="5149850" cy="46085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A92A29D-537D-47DA-AAF3-09F07EC95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233487"/>
            <a:ext cx="5149850" cy="46085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44771F3-7006-4C0C-9B4A-9A60A57E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F68A79-2431-40A6-AD8E-7F3F13F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3D05-0292-43A0-90E6-D59AB8DAE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568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0" y="1542415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29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0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0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2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48"/>
            <a:ext cx="27432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BDE5B369-9AB7-DDB1-DC45-E02E003685C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979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56" r:id="rId2"/>
    <p:sldLayoutId id="2147483657" r:id="rId3"/>
    <p:sldLayoutId id="2147483696" r:id="rId4"/>
    <p:sldLayoutId id="2147483651" r:id="rId5"/>
    <p:sldLayoutId id="2147483695" r:id="rId6"/>
    <p:sldLayoutId id="2147483652" r:id="rId7"/>
    <p:sldLayoutId id="2147483698" r:id="rId8"/>
    <p:sldLayoutId id="2147483707" r:id="rId9"/>
    <p:sldLayoutId id="2147483697" r:id="rId10"/>
    <p:sldLayoutId id="2147483653" r:id="rId11"/>
    <p:sldLayoutId id="2147483704" r:id="rId12"/>
    <p:sldLayoutId id="2147483706" r:id="rId13"/>
    <p:sldLayoutId id="2147483680" r:id="rId14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5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1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2" y="1542416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31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1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2026-02-26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1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3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50"/>
            <a:ext cx="2743200" cy="365125"/>
          </a:xfrm>
          <a:prstGeom prst="rect">
            <a:avLst/>
          </a:prstGeom>
          <a:noFill/>
        </p:spPr>
        <p:txBody>
          <a:bodyPr wrap="square" lIns="27000" rtlCol="0" anchor="ctr" anchorCtr="0">
            <a:noAutofit/>
          </a:bodyPr>
          <a:lstStyle/>
          <a:p>
            <a:r>
              <a:rPr lang="sv-SE" sz="90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654A0735-3889-F423-24F0-0CC7FBE88C4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979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237996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699" r:id="rId3"/>
    <p:sldLayoutId id="2147483702" r:id="rId4"/>
    <p:sldLayoutId id="2147483703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16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125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94">
          <p15:clr>
            <a:srgbClr val="F26B43"/>
          </p15:clr>
        </p15:guide>
        <p15:guide id="4" orient="horz" pos="1480">
          <p15:clr>
            <a:srgbClr val="F26B43"/>
          </p15:clr>
        </p15:guide>
        <p15:guide id="5" pos="50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6" y="390843"/>
            <a:ext cx="10968038" cy="11551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641644"/>
            <a:ext cx="10968038" cy="47115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ABF0287B-AB37-46B7-A7D1-F9C9969690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6785" y="6508855"/>
            <a:ext cx="1267205" cy="24345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FD891F6-B2D6-F3DE-8747-7B4982A992A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979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91" r:id="rId3"/>
    <p:sldLayoutId id="2147483661" r:id="rId4"/>
    <p:sldLayoutId id="2147483660" r:id="rId5"/>
    <p:sldLayoutId id="2147483659" r:id="rId6"/>
    <p:sldLayoutId id="2147483662" r:id="rId7"/>
    <p:sldLayoutId id="2147483650" r:id="rId8"/>
    <p:sldLayoutId id="2147483664" r:id="rId9"/>
    <p:sldLayoutId id="2147483665" r:id="rId10"/>
    <p:sldLayoutId id="2147483669" r:id="rId11"/>
    <p:sldLayoutId id="2147483667" r:id="rId12"/>
    <p:sldLayoutId id="2147483668" r:id="rId13"/>
    <p:sldLayoutId id="2147483670" r:id="rId14"/>
    <p:sldLayoutId id="2147483671" r:id="rId15"/>
    <p:sldLayoutId id="2147483654" r:id="rId16"/>
    <p:sldLayoutId id="2147483666" r:id="rId17"/>
    <p:sldLayoutId id="2147483655" r:id="rId18"/>
    <p:sldLayoutId id="2147483663" r:id="rId19"/>
    <p:sldLayoutId id="2147483692" r:id="rId2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3200" indent="-203200" algn="l" defTabSz="914400" rtl="0" eaLnBrk="1" latinLnBrk="0" hangingPunct="1">
        <a:lnSpc>
          <a:spcPct val="90000"/>
        </a:lnSpc>
        <a:spcBef>
          <a:spcPts val="800"/>
        </a:spcBef>
        <a:spcAft>
          <a:spcPts val="200"/>
        </a:spcAft>
        <a:buSzPct val="110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73063" indent="-166688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SzPct val="60000"/>
        <a:buFont typeface="Arial" panose="020B0604020202020204" pitchFamily="34" charset="0"/>
        <a:buChar char="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9275" indent="-1587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SzPct val="60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717550" indent="-155575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SzPct val="60000"/>
        <a:buFont typeface="Arial" panose="020B0604020202020204" pitchFamily="34" charset="0"/>
        <a:buChar char="►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68363" indent="-138113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SzPct val="60000"/>
        <a:buFont typeface="Arial" panose="020B0604020202020204" pitchFamily="34" charset="0"/>
        <a:buChar char="►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C0000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C0000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C00000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C00000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7" userDrawn="1">
          <p15:clr>
            <a:srgbClr val="000000"/>
          </p15:clr>
        </p15:guide>
        <p15:guide id="2" pos="2045" userDrawn="1">
          <p15:clr>
            <a:srgbClr val="000000"/>
          </p15:clr>
        </p15:guide>
        <p15:guide id="3" pos="2136" userDrawn="1">
          <p15:clr>
            <a:srgbClr val="000000"/>
          </p15:clr>
        </p15:guide>
        <p15:guide id="4" pos="3794" userDrawn="1">
          <p15:clr>
            <a:srgbClr val="000000"/>
          </p15:clr>
        </p15:guide>
        <p15:guide id="5" pos="3885" userDrawn="1">
          <p15:clr>
            <a:srgbClr val="000000"/>
          </p15:clr>
        </p15:guide>
        <p15:guide id="6" pos="5543" userDrawn="1">
          <p15:clr>
            <a:srgbClr val="000000"/>
          </p15:clr>
        </p15:guide>
        <p15:guide id="7" pos="5634" userDrawn="1">
          <p15:clr>
            <a:srgbClr val="000000"/>
          </p15:clr>
        </p15:guide>
        <p15:guide id="8" pos="7292" userDrawn="1">
          <p15:clr>
            <a:srgbClr val="000000"/>
          </p15:clr>
        </p15:guide>
        <p15:guide id="9" orient="horz" pos="1045" userDrawn="1">
          <p15:clr>
            <a:srgbClr val="000000"/>
          </p15:clr>
        </p15:guide>
        <p15:guide id="10" orient="horz" pos="1716" userDrawn="1">
          <p15:clr>
            <a:srgbClr val="000000"/>
          </p15:clr>
        </p15:guide>
        <p15:guide id="11" orient="horz" pos="1807" userDrawn="1">
          <p15:clr>
            <a:srgbClr val="000000"/>
          </p15:clr>
        </p15:guide>
        <p15:guide id="12" orient="horz" pos="2478" userDrawn="1">
          <p15:clr>
            <a:srgbClr val="000000"/>
          </p15:clr>
        </p15:guide>
        <p15:guide id="13" orient="horz" pos="2569" userDrawn="1">
          <p15:clr>
            <a:srgbClr val="000000"/>
          </p15:clr>
        </p15:guide>
        <p15:guide id="14" orient="horz" pos="3240" userDrawn="1">
          <p15:clr>
            <a:srgbClr val="000000"/>
          </p15:clr>
        </p15:guide>
        <p15:guide id="15" orient="horz" pos="3331" userDrawn="1">
          <p15:clr>
            <a:srgbClr val="000000"/>
          </p15:clr>
        </p15:guide>
        <p15:guide id="16" orient="horz" pos="4002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38275" y="1578656"/>
            <a:ext cx="9829800" cy="691957"/>
          </a:xfrm>
        </p:spPr>
        <p:txBody>
          <a:bodyPr>
            <a:noAutofit/>
          </a:bodyPr>
          <a:lstStyle/>
          <a:p>
            <a:r>
              <a:rPr lang="sv-SE" dirty="0"/>
              <a:t>Prognos 2026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38276" y="2494304"/>
            <a:ext cx="9829799" cy="788400"/>
          </a:xfrm>
        </p:spPr>
        <p:txBody>
          <a:bodyPr>
            <a:noAutofit/>
          </a:bodyPr>
          <a:lstStyle/>
          <a:p>
            <a:r>
              <a:rPr lang="sv-SE" dirty="0"/>
              <a:t>2026-02-26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sz="900" b="0" dirty="0"/>
          </a:p>
        </p:txBody>
      </p:sp>
    </p:spTree>
    <p:extLst>
      <p:ext uri="{BB962C8B-B14F-4D97-AF65-F5344CB8AC3E}">
        <p14:creationId xmlns:p14="http://schemas.microsoft.com/office/powerpoint/2010/main" val="162415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10D185-C45A-D424-FDD1-33CE4D91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Fakulteter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15ACAB-6B18-2052-6360-828930C95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 dirty="0">
                <a:solidFill>
                  <a:srgbClr val="0070C0"/>
                </a:solidFill>
              </a:rPr>
              <a:t>GU anslag per fakultet </a:t>
            </a:r>
            <a:r>
              <a:rPr lang="sv-SE" sz="1800" dirty="0"/>
              <a:t>oförändrat mot budget (Bil 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    </a:t>
            </a:r>
            <a:r>
              <a:rPr lang="sv-SE" sz="1400" dirty="0"/>
              <a:t>Bokför produktion upp till maximalt takbelopp per institution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    Vid underproduktion anges beräknad produktion av HST,HPR.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    Eventuellt tillkommande utbyggnader i ändringsbudgetar</a:t>
            </a:r>
          </a:p>
          <a:p>
            <a:pPr marL="0" indent="0">
              <a:spcBef>
                <a:spcPts val="0"/>
              </a:spcBef>
              <a:buNone/>
            </a:pPr>
            <a:endParaRPr lang="sv-SE" sz="1600" dirty="0"/>
          </a:p>
          <a:p>
            <a:r>
              <a:rPr lang="sv-SE" sz="1800" dirty="0">
                <a:solidFill>
                  <a:srgbClr val="0070C0"/>
                </a:solidFill>
              </a:rPr>
              <a:t>FO anslag per fakultet </a:t>
            </a:r>
            <a:r>
              <a:rPr lang="sv-SE" sz="1800" dirty="0"/>
              <a:t>oförändrat mot budget (Bil 6)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r>
              <a:rPr lang="sv-SE" sz="1800" dirty="0">
                <a:solidFill>
                  <a:srgbClr val="0070C0"/>
                </a:solidFill>
              </a:rPr>
              <a:t>Särskilda anslag</a:t>
            </a:r>
            <a:r>
              <a:rPr lang="sv-SE" sz="1800" dirty="0"/>
              <a:t> (Bil 7)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/>
              <a:t>    </a:t>
            </a:r>
            <a:r>
              <a:rPr lang="sv-SE" sz="1600" dirty="0"/>
              <a:t>VFU lärar- och vårdutbildning och reviderats mot budget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5571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6423" y="934406"/>
            <a:ext cx="10550525" cy="652145"/>
          </a:xfrm>
        </p:spPr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Generella prognosvärden 2026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3237" y="1685522"/>
            <a:ext cx="11214777" cy="512225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							</a:t>
            </a:r>
            <a:r>
              <a:rPr lang="sv-SE" sz="2000" b="1" u="sng" dirty="0"/>
              <a:t>Prognos</a:t>
            </a:r>
            <a:r>
              <a:rPr lang="sv-SE" sz="2000" b="1" dirty="0"/>
              <a:t>				</a:t>
            </a:r>
            <a:r>
              <a:rPr lang="sv-SE" sz="2000" b="1" u="sng" dirty="0"/>
              <a:t>Budget</a:t>
            </a:r>
          </a:p>
          <a:p>
            <a:pPr marL="0" indent="0">
              <a:buNone/>
            </a:pPr>
            <a:r>
              <a:rPr lang="sv-SE" sz="2000" b="1" dirty="0"/>
              <a:t>LKP </a:t>
            </a:r>
            <a:r>
              <a:rPr lang="sv-SE" sz="1200" dirty="0"/>
              <a:t>inkl. snittökning för stegvis ökning	</a:t>
            </a:r>
            <a:r>
              <a:rPr lang="sv-SE" sz="2000" b="1" dirty="0"/>
              <a:t>		</a:t>
            </a:r>
            <a:r>
              <a:rPr lang="sv-SE" sz="2000" dirty="0"/>
              <a:t>61,76%</a:t>
            </a:r>
            <a:r>
              <a:rPr lang="sv-SE" sz="2000" dirty="0">
                <a:solidFill>
                  <a:srgbClr val="FF0000"/>
                </a:solidFill>
              </a:rPr>
              <a:t>				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61,6%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sv-SE" sz="2000" b="1" dirty="0"/>
              <a:t>Löneökning 251001- 260930			</a:t>
            </a:r>
            <a:r>
              <a:rPr lang="sv-SE" sz="2000" dirty="0"/>
              <a:t>3,4%	</a:t>
            </a:r>
            <a:r>
              <a:rPr lang="sv-SE" sz="2000" b="1" dirty="0"/>
              <a:t>				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3,4%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200" dirty="0"/>
              <a:t>Ingående månadslöner automatiskt uppräknade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200" dirty="0"/>
              <a:t>Månadslöner </a:t>
            </a:r>
            <a:r>
              <a:rPr lang="sv-SE" sz="1200" dirty="0" err="1"/>
              <a:t>regas</a:t>
            </a:r>
            <a:r>
              <a:rPr lang="sv-SE" sz="1200" dirty="0"/>
              <a:t> i nuvarande lönenivå</a:t>
            </a:r>
          </a:p>
          <a:p>
            <a:pPr marL="0" indent="0">
              <a:buNone/>
            </a:pPr>
            <a:r>
              <a:rPr lang="sv-SE" sz="2000" b="1" dirty="0"/>
              <a:t>Prel. löneökning 261001- 270930		</a:t>
            </a:r>
            <a:r>
              <a:rPr lang="sv-SE" sz="2000" dirty="0"/>
              <a:t>3%</a:t>
            </a:r>
            <a:r>
              <a:rPr lang="sv-SE" sz="2000" dirty="0">
                <a:solidFill>
                  <a:srgbClr val="FF0000"/>
                </a:solidFill>
              </a:rPr>
              <a:t>	</a:t>
            </a:r>
            <a:r>
              <a:rPr lang="sv-SE" sz="2000" b="1" dirty="0"/>
              <a:t>				</a:t>
            </a:r>
            <a:r>
              <a:rPr lang="sv-SE" sz="2000" dirty="0">
                <a:solidFill>
                  <a:schemeClr val="bg1">
                    <a:lumMod val="65000"/>
                  </a:schemeClr>
                </a:solidFill>
              </a:rPr>
              <a:t>3%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200" dirty="0"/>
              <a:t>Automatisk uppräkning på månadslön för </a:t>
            </a:r>
            <a:r>
              <a:rPr lang="sv-SE" sz="1200" b="1" dirty="0"/>
              <a:t>202610-202612</a:t>
            </a:r>
          </a:p>
          <a:p>
            <a:pPr marL="0" indent="0">
              <a:spcBef>
                <a:spcPts val="0"/>
              </a:spcBef>
              <a:buNone/>
            </a:pPr>
            <a:endParaRPr lang="sv-SE" sz="11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2000" b="1" dirty="0"/>
              <a:t>Kontorsprocent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					</a:t>
            </a:r>
            <a:r>
              <a:rPr lang="sv-SE" sz="2000" dirty="0"/>
              <a:t>2026 års %-satser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		2025 års %-satser</a:t>
            </a:r>
          </a:p>
          <a:p>
            <a:pPr marL="0" indent="0">
              <a:buNone/>
            </a:pP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v-SE" sz="2000" b="1" dirty="0"/>
              <a:t>OH-procent</a:t>
            </a:r>
            <a:r>
              <a:rPr lang="sv-SE" sz="2000" dirty="0"/>
              <a:t> </a:t>
            </a:r>
            <a:r>
              <a:rPr lang="sv-SE" sz="1400" dirty="0"/>
              <a:t>(snitt% utfall 4 </a:t>
            </a:r>
            <a:r>
              <a:rPr lang="sv-SE" sz="1400" dirty="0" err="1"/>
              <a:t>fg</a:t>
            </a:r>
            <a:r>
              <a:rPr lang="sv-SE" sz="1400" dirty="0"/>
              <a:t> år)</a:t>
            </a:r>
            <a:r>
              <a:rPr lang="sv-SE" sz="2000" dirty="0"/>
              <a:t>			2026 års %       			</a:t>
            </a:r>
            <a:r>
              <a:rPr lang="sv-SE" sz="2000" dirty="0">
                <a:solidFill>
                  <a:schemeClr val="bg1">
                    <a:lumMod val="65000"/>
                  </a:schemeClr>
                </a:solidFill>
              </a:rPr>
              <a:t>2026 års %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CC3300"/>
                </a:solidFill>
              </a:rPr>
              <a:t>										 </a:t>
            </a:r>
            <a:r>
              <a:rPr lang="sv-SE" sz="1400" dirty="0">
                <a:solidFill>
                  <a:srgbClr val="CC3300"/>
                </a:solidFill>
              </a:rPr>
              <a:t> 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899281" y="563120"/>
            <a:ext cx="7372351" cy="691200"/>
          </a:xfrm>
        </p:spPr>
        <p:txBody>
          <a:bodyPr/>
          <a:lstStyle/>
          <a:p>
            <a:r>
              <a:rPr lang="sv-SE" sz="2800" dirty="0"/>
              <a:t>Prognos löner och påslag </a:t>
            </a:r>
            <a:br>
              <a:rPr lang="sv-SE" sz="2800" dirty="0"/>
            </a:br>
            <a:r>
              <a:rPr lang="sv-SE" sz="2800" dirty="0"/>
              <a:t>Hypergene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2048357" y="1640343"/>
            <a:ext cx="1301841" cy="18715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Beslutad</a:t>
            </a:r>
          </a:p>
          <a:p>
            <a:pPr algn="ctr"/>
            <a:r>
              <a:rPr lang="sv-SE" b="1" dirty="0">
                <a:solidFill>
                  <a:schemeClr val="tx1"/>
                </a:solidFill>
              </a:rPr>
              <a:t>Budget 2026</a:t>
            </a:r>
          </a:p>
        </p:txBody>
      </p:sp>
      <p:sp>
        <p:nvSpPr>
          <p:cNvPr id="6" name="Högerpil 5"/>
          <p:cNvSpPr/>
          <p:nvPr/>
        </p:nvSpPr>
        <p:spPr>
          <a:xfrm>
            <a:off x="3350199" y="1340768"/>
            <a:ext cx="4757323" cy="2473140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Månadslön uppräknad </a:t>
            </a:r>
            <a:r>
              <a:rPr lang="sv-SE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3,4%</a:t>
            </a:r>
          </a:p>
          <a:p>
            <a:pPr algn="ctr"/>
            <a:endParaRPr lang="sv-SE" sz="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sv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o K periodiserade per mån, kv....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8194247" y="1528358"/>
            <a:ext cx="1755727" cy="49254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sv-SE" b="1" dirty="0">
                <a:solidFill>
                  <a:schemeClr val="tx1"/>
                </a:solidFill>
              </a:rPr>
              <a:t>Prognos 2025</a:t>
            </a:r>
          </a:p>
          <a:p>
            <a:pPr algn="ctr"/>
            <a:endParaRPr lang="sv-SE" sz="1400" b="1" dirty="0">
              <a:solidFill>
                <a:schemeClr val="tx1"/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Uppräkning månadslön </a:t>
            </a:r>
            <a:r>
              <a:rPr lang="sv-SE" sz="1400" b="1" dirty="0">
                <a:solidFill>
                  <a:srgbClr val="C00000"/>
                </a:solidFill>
              </a:rPr>
              <a:t>3%</a:t>
            </a:r>
          </a:p>
          <a:p>
            <a:pPr algn="ctr"/>
            <a:r>
              <a:rPr lang="sv-SE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okt, nov, dec</a:t>
            </a:r>
          </a:p>
          <a:p>
            <a:pPr algn="ctr"/>
            <a:endParaRPr lang="sv-SE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LKP </a:t>
            </a:r>
            <a:r>
              <a:rPr lang="sv-SE" sz="1400" b="1" dirty="0">
                <a:solidFill>
                  <a:srgbClr val="C00000"/>
                </a:solidFill>
              </a:rPr>
              <a:t>61,76%</a:t>
            </a:r>
          </a:p>
          <a:p>
            <a:pPr algn="ctr"/>
            <a:endParaRPr lang="sv-SE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rgbClr val="C00000"/>
                </a:solidFill>
              </a:rPr>
              <a:t>Beslutad Kontorsprocent 2026</a:t>
            </a:r>
          </a:p>
          <a:p>
            <a:pPr algn="ctr"/>
            <a:endParaRPr lang="sv-SE" sz="1400" b="1" dirty="0">
              <a:solidFill>
                <a:srgbClr val="C00000"/>
              </a:solidFill>
            </a:endParaRPr>
          </a:p>
          <a:p>
            <a:pPr algn="ctr"/>
            <a:r>
              <a:rPr lang="sv-SE" sz="1400" b="1" dirty="0">
                <a:solidFill>
                  <a:srgbClr val="C00000"/>
                </a:solidFill>
              </a:rPr>
              <a:t>Beslutad OH% </a:t>
            </a:r>
          </a:p>
          <a:p>
            <a:pPr algn="ctr"/>
            <a:endParaRPr lang="sv-SE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sv-SE" sz="14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sv-SE" sz="2200" b="1" dirty="0">
              <a:solidFill>
                <a:schemeClr val="tx1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80" y="4465992"/>
            <a:ext cx="1092367" cy="1535063"/>
          </a:xfrm>
          <a:prstGeom prst="rect">
            <a:avLst/>
          </a:prstGeom>
        </p:spPr>
      </p:pic>
      <p:sp>
        <p:nvSpPr>
          <p:cNvPr id="3" name="Högerpil 2"/>
          <p:cNvSpPr/>
          <p:nvPr/>
        </p:nvSpPr>
        <p:spPr>
          <a:xfrm>
            <a:off x="3434196" y="4293096"/>
            <a:ext cx="4673325" cy="2232248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C00000"/>
                </a:solidFill>
              </a:rPr>
              <a:t>Nyanställdas månadslön </a:t>
            </a:r>
            <a:r>
              <a:rPr lang="sv-SE" b="1" dirty="0" err="1">
                <a:solidFill>
                  <a:srgbClr val="C00000"/>
                </a:solidFill>
              </a:rPr>
              <a:t>regas</a:t>
            </a:r>
            <a:r>
              <a:rPr lang="sv-SE" b="1" dirty="0">
                <a:solidFill>
                  <a:srgbClr val="C00000"/>
                </a:solidFill>
              </a:rPr>
              <a:t> i</a:t>
            </a:r>
          </a:p>
          <a:p>
            <a:pPr algn="ctr"/>
            <a:r>
              <a:rPr lang="sv-SE" b="1" dirty="0">
                <a:solidFill>
                  <a:srgbClr val="C00000"/>
                </a:solidFill>
              </a:rPr>
              <a:t>2026 års lönenivå</a:t>
            </a:r>
          </a:p>
          <a:p>
            <a:pPr algn="ctr"/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sv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o K </a:t>
            </a:r>
            <a:r>
              <a:rPr lang="sv-S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regas</a:t>
            </a:r>
            <a:r>
              <a:rPr lang="sv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månad, kvartal </a:t>
            </a:r>
            <a:r>
              <a:rPr lang="sv-S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etc</a:t>
            </a:r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59" y="2936448"/>
            <a:ext cx="1022757" cy="8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5595" y="697591"/>
            <a:ext cx="10545930" cy="126521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sv-SE" sz="1600" dirty="0">
                <a:solidFill>
                  <a:srgbClr val="0070C0"/>
                </a:solidFill>
              </a:rPr>
              <a:t>Nya värden prognos jämfört med budget </a:t>
            </a:r>
            <a:r>
              <a:rPr lang="sv-SE" sz="1200" b="0" dirty="0">
                <a:solidFill>
                  <a:srgbClr val="0070C0"/>
                </a:solidFill>
              </a:rPr>
              <a:t>p g a: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strike="sngStrike" dirty="0">
                <a:solidFill>
                  <a:srgbClr val="0070C0"/>
                </a:solidFill>
              </a:rPr>
              <a:t>* Ny löneöknings% första RALS-perioden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* Ny LKP 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* Ny kontors%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* Ny lönesumma ger ny OH-kostnad trots samma OH%</a:t>
            </a:r>
            <a:br>
              <a:rPr lang="sv-SE" sz="1200" b="0" dirty="0">
                <a:solidFill>
                  <a:srgbClr val="0070C0"/>
                </a:solidFill>
              </a:rPr>
            </a:br>
            <a:endParaRPr lang="sv-SE" sz="1200" b="0" dirty="0">
              <a:solidFill>
                <a:srgbClr val="0070C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9200BC6-2554-4FAF-8154-29357B33C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80182"/>
            <a:ext cx="4743450" cy="677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06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1753" y="1382055"/>
            <a:ext cx="10465163" cy="432048"/>
          </a:xfrm>
        </p:spPr>
        <p:txBody>
          <a:bodyPr/>
          <a:lstStyle/>
          <a:p>
            <a:r>
              <a:rPr lang="sv-SE" sz="2200" dirty="0">
                <a:solidFill>
                  <a:srgbClr val="0070C0"/>
                </a:solidFill>
              </a:rPr>
              <a:t>Lokalkostnader </a:t>
            </a:r>
            <a:r>
              <a:rPr lang="sv-SE" sz="1400" b="0" dirty="0">
                <a:solidFill>
                  <a:srgbClr val="0070C0"/>
                </a:solidFill>
              </a:rPr>
              <a:t>(Bil 3a-b)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000298" y="1995474"/>
            <a:ext cx="10628074" cy="5351531"/>
          </a:xfrm>
        </p:spPr>
        <p:txBody>
          <a:bodyPr/>
          <a:lstStyle/>
          <a:p>
            <a:pPr>
              <a:buClrTx/>
            </a:pPr>
            <a:r>
              <a:rPr lang="sv-SE" dirty="0">
                <a:solidFill>
                  <a:srgbClr val="0070C0"/>
                </a:solidFill>
              </a:rPr>
              <a:t>Kontorskostnad </a:t>
            </a:r>
            <a:r>
              <a:rPr lang="sv-SE" sz="1400" dirty="0">
                <a:solidFill>
                  <a:srgbClr val="0070C0"/>
                </a:solidFill>
              </a:rPr>
              <a:t>(95012) </a:t>
            </a:r>
            <a:r>
              <a:rPr lang="sv-SE" dirty="0">
                <a:solidFill>
                  <a:srgbClr val="0070C0"/>
                </a:solidFill>
              </a:rPr>
              <a:t>beslutad % 2026 </a:t>
            </a:r>
            <a:endParaRPr lang="sv-SE" dirty="0"/>
          </a:p>
          <a:p>
            <a:pPr>
              <a:spcBef>
                <a:spcPts val="3000"/>
              </a:spcBef>
              <a:buClrTx/>
            </a:pPr>
            <a:r>
              <a:rPr lang="sv-SE" dirty="0">
                <a:solidFill>
                  <a:srgbClr val="0070C0"/>
                </a:solidFill>
              </a:rPr>
              <a:t>Övriga lokalkostnader </a:t>
            </a:r>
            <a:r>
              <a:rPr lang="sv-SE" sz="1400" dirty="0">
                <a:solidFill>
                  <a:srgbClr val="0070C0"/>
                </a:solidFill>
              </a:rPr>
              <a:t>(konto 95013,95018,95019)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/>
              <a:t>     </a:t>
            </a:r>
            <a:r>
              <a:rPr lang="sv-SE" sz="1600" dirty="0"/>
              <a:t>Revideras för nya prognosvärden kontor och speciallokaler  </a:t>
            </a:r>
            <a:r>
              <a:rPr lang="sv-SE" sz="1600" b="1" dirty="0">
                <a:solidFill>
                  <a:srgbClr val="0070C0"/>
                </a:solidFill>
                <a:highlight>
                  <a:srgbClr val="C0C0C0"/>
                </a:highlight>
              </a:rPr>
              <a:t>vecka 13 </a:t>
            </a:r>
            <a:r>
              <a:rPr lang="sv-SE" sz="1600" dirty="0"/>
              <a:t>efter debitering kvartal 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/>
              <a:t>      </a:t>
            </a:r>
            <a:r>
              <a:rPr lang="sv-SE" sz="1600" dirty="0" err="1"/>
              <a:t>Ev</a:t>
            </a:r>
            <a:r>
              <a:rPr lang="sv-SE" sz="1600" dirty="0"/>
              <a:t> övriga förändringar enligt ök med INFRA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/>
              <a:t>      alt. ök med fakultetsekonom som justerar på totalnivå.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/>
              <a:t>      Tänk på att avtalen med INFRA kan vara längre än när man anser att lokalen ej nyttjas.</a:t>
            </a:r>
            <a:r>
              <a:rPr lang="sv-SE" dirty="0"/>
              <a:t>	</a:t>
            </a:r>
          </a:p>
          <a:p>
            <a:pPr>
              <a:spcBef>
                <a:spcPts val="3000"/>
              </a:spcBef>
              <a:buClrTx/>
            </a:pPr>
            <a:r>
              <a:rPr lang="sv-SE" dirty="0">
                <a:solidFill>
                  <a:srgbClr val="0070C0"/>
                </a:solidFill>
              </a:rPr>
              <a:t>Totalnivå FÖRV, HUV och NMT slutjusterar </a:t>
            </a:r>
            <a:r>
              <a:rPr lang="sv-SE" dirty="0" err="1">
                <a:solidFill>
                  <a:srgbClr val="0070C0"/>
                </a:solidFill>
              </a:rPr>
              <a:t>ev</a:t>
            </a:r>
            <a:r>
              <a:rPr lang="sv-SE" dirty="0">
                <a:solidFill>
                  <a:srgbClr val="0070C0"/>
                </a:solidFill>
              </a:rPr>
              <a:t> differenser lokaler per totalnivå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/>
              <a:t>     </a:t>
            </a:r>
            <a:r>
              <a:rPr lang="sv-SE" sz="1600" dirty="0"/>
              <a:t>Kontoklass 9 för lokaler ska i budget och prognos, som i bokföring, bli noll totalt.</a:t>
            </a:r>
          </a:p>
          <a:p>
            <a:pPr marL="0" indent="0">
              <a:spcBef>
                <a:spcPts val="600"/>
              </a:spcBef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400" b="1" dirty="0"/>
              <a:t>	</a:t>
            </a:r>
            <a:endParaRPr lang="sv-SE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45660" y="1665346"/>
            <a:ext cx="11246340" cy="19160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70C0"/>
                </a:solidFill>
              </a:rPr>
              <a:t>Investeringsbudget 2026, beslutad</a:t>
            </a:r>
          </a:p>
          <a:p>
            <a:pPr lvl="0">
              <a:spcBef>
                <a:spcPts val="600"/>
              </a:spcBef>
            </a:pPr>
            <a:r>
              <a:rPr lang="sv-SE" sz="2000" b="0" dirty="0"/>
              <a:t>     </a:t>
            </a:r>
            <a:r>
              <a:rPr lang="sv-SE" sz="1600" b="0" dirty="0"/>
              <a:t>Totalt investeringsbehov bygger på aktuell låneram för 2026 (146 mkr)</a:t>
            </a:r>
          </a:p>
          <a:p>
            <a:pPr lvl="0">
              <a:spcBef>
                <a:spcPts val="600"/>
              </a:spcBef>
            </a:pPr>
            <a:r>
              <a:rPr lang="sv-SE" sz="1600" b="0" dirty="0"/>
              <a:t>      Eventuellt behov av </a:t>
            </a:r>
            <a:r>
              <a:rPr lang="sv-SE" sz="1600" b="0" dirty="0">
                <a:solidFill>
                  <a:srgbClr val="0070C0"/>
                </a:solidFill>
              </a:rPr>
              <a:t>justering investeringar för 2026 </a:t>
            </a:r>
            <a:r>
              <a:rPr lang="sv-SE" sz="1600" b="0" dirty="0"/>
              <a:t>kontaktas Anna-Karin/Thomas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70C0"/>
                </a:solidFill>
              </a:rPr>
              <a:t>Investeringsbudget 2025, utfall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sv-SE" sz="2000" dirty="0"/>
              <a:t>     </a:t>
            </a:r>
            <a:r>
              <a:rPr lang="sv-SE" sz="1600" b="0" dirty="0"/>
              <a:t>Prel. investeringar </a:t>
            </a:r>
            <a:r>
              <a:rPr lang="sv-SE" sz="1600" b="0" dirty="0" err="1"/>
              <a:t>regade</a:t>
            </a:r>
            <a:r>
              <a:rPr lang="sv-SE" sz="1600" b="0" dirty="0"/>
              <a:t> i budget för hösten 2025 kan justeras till utfall, vid behov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sv-SE" sz="1600" b="0" dirty="0">
                <a:solidFill>
                  <a:srgbClr val="0070C0"/>
                </a:solidFill>
              </a:rPr>
              <a:t>      </a:t>
            </a:r>
            <a:r>
              <a:rPr lang="sv-SE" sz="1600" b="0" dirty="0"/>
              <a:t>Ange aktuellt inköpsdatum under </a:t>
            </a:r>
            <a:r>
              <a:rPr lang="sv-SE" sz="1600" b="0" dirty="0">
                <a:solidFill>
                  <a:srgbClr val="0070C0"/>
                </a:solidFill>
              </a:rPr>
              <a:t>hösten 2025.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v-SE" sz="2000" b="0" dirty="0">
              <a:solidFill>
                <a:srgbClr val="0070C0"/>
              </a:solidFill>
              <a:cs typeface="Arial"/>
            </a:endParaRPr>
          </a:p>
          <a:p>
            <a:endParaRPr lang="sv-SE" sz="2000" b="0" dirty="0">
              <a:cs typeface="Arial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92038" y="783086"/>
            <a:ext cx="9829801" cy="691200"/>
          </a:xfrm>
        </p:spPr>
        <p:txBody>
          <a:bodyPr/>
          <a:lstStyle/>
          <a:p>
            <a:r>
              <a:rPr lang="sv-SE" sz="2200" dirty="0">
                <a:solidFill>
                  <a:srgbClr val="0070C0"/>
                </a:solidFill>
              </a:rPr>
              <a:t>Investeringar</a:t>
            </a:r>
          </a:p>
        </p:txBody>
      </p:sp>
    </p:spTree>
    <p:extLst>
      <p:ext uri="{BB962C8B-B14F-4D97-AF65-F5344CB8AC3E}">
        <p14:creationId xmlns:p14="http://schemas.microsoft.com/office/powerpoint/2010/main" val="325593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200" dirty="0">
                <a:solidFill>
                  <a:srgbClr val="0070C0"/>
                </a:solidFill>
              </a:rPr>
              <a:t>Prognos </a:t>
            </a:r>
            <a:r>
              <a:rPr lang="sv-SE" sz="2200" u="sng" dirty="0">
                <a:solidFill>
                  <a:srgbClr val="0070C0"/>
                </a:solidFill>
              </a:rPr>
              <a:t>årets intäkter </a:t>
            </a:r>
            <a:r>
              <a:rPr lang="sv-SE" sz="2200" dirty="0">
                <a:solidFill>
                  <a:srgbClr val="0070C0"/>
                </a:solidFill>
              </a:rPr>
              <a:t>inom Kommunsamverkan</a:t>
            </a:r>
            <a:br>
              <a:rPr lang="sv-SE" dirty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36697" y="1887476"/>
            <a:ext cx="10718606" cy="4162279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     </a:t>
            </a:r>
            <a:r>
              <a:rPr lang="sv-SE" dirty="0"/>
              <a:t>Sammanställ sidoordnat per institution/avdelning prognostiserade:</a:t>
            </a:r>
          </a:p>
          <a:p>
            <a:pPr marL="0" indent="0">
              <a:buNone/>
            </a:pPr>
            <a:r>
              <a:rPr lang="sv-SE" dirty="0"/>
              <a:t>     - </a:t>
            </a:r>
            <a:r>
              <a:rPr lang="sv-SE" b="1" dirty="0"/>
              <a:t>nya</a:t>
            </a:r>
            <a:r>
              <a:rPr lang="sv-SE" dirty="0"/>
              <a:t> kommunbidrag samt </a:t>
            </a:r>
            <a:r>
              <a:rPr lang="sv-SE" b="1" dirty="0"/>
              <a:t>nya</a:t>
            </a:r>
            <a:r>
              <a:rPr lang="sv-SE" dirty="0"/>
              <a:t> medel för rektors samfinansiering för året</a:t>
            </a:r>
          </a:p>
          <a:p>
            <a:pPr marL="0" indent="0">
              <a:buNone/>
            </a:pPr>
            <a:r>
              <a:rPr lang="sv-SE" dirty="0"/>
              <a:t>     Se separat fil för detta under </a:t>
            </a:r>
            <a:r>
              <a:rPr lang="sv-SE" i="1" dirty="0"/>
              <a:t>EKO/</a:t>
            </a:r>
            <a:r>
              <a:rPr lang="sv-SE" i="1" dirty="0" err="1"/>
              <a:t>eko_delat</a:t>
            </a:r>
            <a:r>
              <a:rPr lang="sv-SE" i="1" dirty="0"/>
              <a:t>/Budget- och Prognosunderlag</a:t>
            </a:r>
          </a:p>
          <a:p>
            <a:pPr marL="0" indent="0">
              <a:buNone/>
            </a:pPr>
            <a:r>
              <a:rPr lang="sv-SE" i="1" dirty="0"/>
              <a:t>     </a:t>
            </a:r>
            <a:r>
              <a:rPr lang="sv-SE" b="1" dirty="0">
                <a:solidFill>
                  <a:srgbClr val="0070C0"/>
                </a:solidFill>
              </a:rPr>
              <a:t>Deadline 22 april </a:t>
            </a:r>
          </a:p>
          <a:p>
            <a:pPr marL="0" indent="0">
              <a:buNone/>
            </a:pPr>
            <a:r>
              <a:rPr lang="sv-SE" sz="2400" b="1" dirty="0">
                <a:solidFill>
                  <a:srgbClr val="0070C0"/>
                </a:solidFill>
              </a:rPr>
              <a:t>   </a:t>
            </a:r>
          </a:p>
          <a:p>
            <a:pPr marL="0" indent="0">
              <a:buNone/>
            </a:pPr>
            <a:r>
              <a:rPr lang="sv-SE" sz="1600" dirty="0"/>
              <a:t>      Resterande delar mot avtal per år budgeteras eventuellt på övergripande projekt av fakultetsekonom.</a:t>
            </a:r>
          </a:p>
          <a:p>
            <a:pPr marL="0" indent="0">
              <a:buNone/>
            </a:pPr>
            <a:endParaRPr lang="sv-S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40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1861712"/>
            <a:ext cx="9829800" cy="2845459"/>
          </a:xfrm>
        </p:spPr>
        <p:txBody>
          <a:bodyPr/>
          <a:lstStyle/>
          <a:p>
            <a:endParaRPr lang="sv-SE" sz="2000" b="0" dirty="0"/>
          </a:p>
          <a:p>
            <a:r>
              <a:rPr lang="sv-SE" sz="1800" b="0" dirty="0">
                <a:solidFill>
                  <a:srgbClr val="0070C0"/>
                </a:solidFill>
                <a:highlight>
                  <a:srgbClr val="C0C0C0"/>
                </a:highlight>
              </a:rPr>
              <a:t>OBS! Ingen förändring mot NMT förutom IMD i prognos 2026</a:t>
            </a:r>
          </a:p>
          <a:p>
            <a:endParaRPr lang="sv-SE" sz="1800" b="0" dirty="0"/>
          </a:p>
          <a:p>
            <a:r>
              <a:rPr lang="sv-SE" sz="1800" b="0" dirty="0"/>
              <a:t>Övriga: Deadline ut- och inlån </a:t>
            </a:r>
            <a:r>
              <a:rPr lang="sv-SE" sz="1800" dirty="0">
                <a:solidFill>
                  <a:srgbClr val="0070C0"/>
                </a:solidFill>
              </a:rPr>
              <a:t>25 mars </a:t>
            </a:r>
            <a:r>
              <a:rPr lang="sv-SE" sz="1800" b="0" dirty="0"/>
              <a:t>– </a:t>
            </a:r>
            <a:r>
              <a:rPr lang="sv-SE" sz="1800" b="0" dirty="0">
                <a:solidFill>
                  <a:srgbClr val="0070C0"/>
                </a:solidFill>
              </a:rPr>
              <a:t>endast överenskomna ut- o inlån efter detta.</a:t>
            </a:r>
          </a:p>
          <a:p>
            <a:r>
              <a:rPr lang="sv-SE" sz="1800" b="0" dirty="0"/>
              <a:t>Överenskommelse mellan samtliga</a:t>
            </a:r>
          </a:p>
          <a:p>
            <a:r>
              <a:rPr lang="sv-SE" sz="1800" b="0" dirty="0"/>
              <a:t>Justeringar av lön etc. på hemvist för utlånad personal ger även förändring på inlånad avdelning</a:t>
            </a:r>
          </a:p>
          <a:p>
            <a:endParaRPr lang="sv-SE" sz="2000" b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523999" y="1564713"/>
            <a:ext cx="9829801" cy="691200"/>
          </a:xfrm>
        </p:spPr>
        <p:txBody>
          <a:bodyPr/>
          <a:lstStyle/>
          <a:p>
            <a:r>
              <a:rPr lang="sv-SE" sz="2200" dirty="0">
                <a:solidFill>
                  <a:srgbClr val="0070C0"/>
                </a:solidFill>
              </a:rPr>
              <a:t>Personalkostnader, ut- och inlån</a:t>
            </a:r>
          </a:p>
        </p:txBody>
      </p:sp>
    </p:spTree>
    <p:extLst>
      <p:ext uri="{BB962C8B-B14F-4D97-AF65-F5344CB8AC3E}">
        <p14:creationId xmlns:p14="http://schemas.microsoft.com/office/powerpoint/2010/main" val="68352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Övrigt  prognos</a:t>
            </a:r>
          </a:p>
        </p:txBody>
      </p:sp>
    </p:spTree>
    <p:extLst>
      <p:ext uri="{BB962C8B-B14F-4D97-AF65-F5344CB8AC3E}">
        <p14:creationId xmlns:p14="http://schemas.microsoft.com/office/powerpoint/2010/main" val="47637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2892" y="2255446"/>
            <a:ext cx="10737598" cy="788400"/>
          </a:xfrm>
        </p:spPr>
        <p:txBody>
          <a:bodyPr/>
          <a:lstStyle/>
          <a:p>
            <a:pPr lvl="0"/>
            <a:r>
              <a:rPr lang="sv-SE" sz="1800" dirty="0">
                <a:solidFill>
                  <a:srgbClr val="0070C0"/>
                </a:solidFill>
              </a:rPr>
              <a:t>Budget:   </a:t>
            </a:r>
            <a:r>
              <a:rPr lang="sv-SE" sz="1800" b="0" dirty="0"/>
              <a:t>Intäkter och kostnader kontoinmatade med </a:t>
            </a:r>
            <a:r>
              <a:rPr lang="sv-SE" sz="1800" b="0" dirty="0">
                <a:solidFill>
                  <a:srgbClr val="0070C0"/>
                </a:solidFill>
              </a:rPr>
              <a:t>helårsbelopp </a:t>
            </a:r>
            <a:r>
              <a:rPr lang="sv-SE" sz="1800" b="0" dirty="0"/>
              <a:t>som sedan periodiserats per månad, 	   kvartal etc. beroende på vilket konto som registrerats.</a:t>
            </a:r>
          </a:p>
          <a:p>
            <a:pPr lvl="0"/>
            <a:r>
              <a:rPr lang="sv-SE" sz="1800" b="0" dirty="0"/>
              <a:t>	   I prognos ligger indata av intäkter och kostnader därmed periodiserade. </a:t>
            </a:r>
            <a:endParaRPr lang="sv-SE" sz="1800" b="0" dirty="0">
              <a:solidFill>
                <a:srgbClr val="0070C0"/>
              </a:solidFill>
            </a:endParaRPr>
          </a:p>
          <a:p>
            <a:pPr lvl="0">
              <a:spcBef>
                <a:spcPts val="2400"/>
              </a:spcBef>
            </a:pPr>
            <a:r>
              <a:rPr lang="sv-SE" sz="1800" dirty="0">
                <a:solidFill>
                  <a:srgbClr val="0070C0"/>
                </a:solidFill>
              </a:rPr>
              <a:t>Prognos</a:t>
            </a:r>
            <a:r>
              <a:rPr lang="sv-SE" sz="1800" b="0" dirty="0">
                <a:solidFill>
                  <a:srgbClr val="0070C0"/>
                </a:solidFill>
              </a:rPr>
              <a:t>: Fördelade per månad, kvartal </a:t>
            </a:r>
            <a:r>
              <a:rPr lang="sv-SE" sz="1800" b="0" dirty="0" err="1"/>
              <a:t>etc</a:t>
            </a:r>
            <a:r>
              <a:rPr lang="sv-SE" sz="1800" b="0" dirty="0"/>
              <a:t> enligt aktuell periodiseringsnyckel.</a:t>
            </a:r>
          </a:p>
          <a:p>
            <a:pPr lvl="0">
              <a:spcBef>
                <a:spcPts val="600"/>
              </a:spcBef>
            </a:pPr>
            <a:r>
              <a:rPr lang="sv-SE" sz="2000" b="0" dirty="0"/>
              <a:t>	  </a:t>
            </a:r>
            <a:r>
              <a:rPr lang="sv-SE" sz="1800" b="0" dirty="0"/>
              <a:t>Eventuella justeringar eller nyregistreringar av intäkter och registreras därför i prognos med 	   belopp per månad, kvartal </a:t>
            </a:r>
            <a:r>
              <a:rPr lang="sv-SE" sz="1800" b="0" dirty="0" err="1"/>
              <a:t>etc</a:t>
            </a:r>
            <a:r>
              <a:rPr lang="sv-SE" sz="1800" b="0" dirty="0"/>
              <a:t>, </a:t>
            </a:r>
          </a:p>
          <a:p>
            <a:pPr lvl="0"/>
            <a:endParaRPr lang="sv-SE" sz="1800" b="0" dirty="0"/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062892" y="1492294"/>
            <a:ext cx="9829801" cy="691200"/>
          </a:xfrm>
        </p:spPr>
        <p:txBody>
          <a:bodyPr/>
          <a:lstStyle/>
          <a:p>
            <a:r>
              <a:rPr lang="sv-SE" sz="2200" dirty="0">
                <a:solidFill>
                  <a:srgbClr val="0070C0"/>
                </a:solidFill>
              </a:rPr>
              <a:t>Kontoinmatning prognos</a:t>
            </a:r>
          </a:p>
        </p:txBody>
      </p:sp>
    </p:spTree>
    <p:extLst>
      <p:ext uri="{BB962C8B-B14F-4D97-AF65-F5344CB8AC3E}">
        <p14:creationId xmlns:p14="http://schemas.microsoft.com/office/powerpoint/2010/main" val="103742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rgbClr val="0070C0"/>
                </a:solidFill>
              </a:rPr>
              <a:t>Agenda: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192945"/>
            <a:ext cx="10550525" cy="38369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Tx/>
            </a:pPr>
            <a:r>
              <a:rPr lang="sv-SE" dirty="0"/>
              <a:t>Aktuell övrig information</a:t>
            </a:r>
          </a:p>
          <a:p>
            <a:pPr>
              <a:buClrTx/>
            </a:pPr>
            <a:r>
              <a:rPr lang="sv-SE" dirty="0">
                <a:solidFill>
                  <a:srgbClr val="0070C0"/>
                </a:solidFill>
              </a:rPr>
              <a:t>Förenkla</a:t>
            </a:r>
          </a:p>
          <a:p>
            <a:pPr>
              <a:buClrTx/>
            </a:pPr>
            <a:r>
              <a:rPr lang="sv-SE" dirty="0"/>
              <a:t>Aktuellt inför prognos 2026</a:t>
            </a:r>
          </a:p>
          <a:p>
            <a:pPr>
              <a:buClrTx/>
            </a:pPr>
            <a:r>
              <a:rPr lang="sv-SE" dirty="0"/>
              <a:t>”</a:t>
            </a:r>
            <a:r>
              <a:rPr lang="sv-SE" dirty="0" err="1"/>
              <a:t>Rega</a:t>
            </a:r>
            <a:r>
              <a:rPr lang="sv-SE" dirty="0"/>
              <a:t>” prognos jämfört med budget</a:t>
            </a:r>
          </a:p>
          <a:p>
            <a:pPr>
              <a:buClrTx/>
            </a:pPr>
            <a:r>
              <a:rPr lang="sv-SE" dirty="0"/>
              <a:t>Extra genomgång vid behov  - Ex Excelimport av intäkter o kostnader</a:t>
            </a:r>
          </a:p>
          <a:p>
            <a:pPr>
              <a:buClrTx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5737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521240" y="349161"/>
            <a:ext cx="10344295" cy="4299034"/>
          </a:xfrm>
        </p:spPr>
        <p:txBody>
          <a:bodyPr/>
          <a:lstStyle/>
          <a:p>
            <a:endParaRPr lang="sv-SE"/>
          </a:p>
          <a:p>
            <a:pPr marL="0" indent="0">
              <a:buNone/>
            </a:pPr>
            <a:endParaRPr lang="sv-SE"/>
          </a:p>
          <a:p>
            <a:r>
              <a:rPr lang="sv-SE">
                <a:solidFill>
                  <a:srgbClr val="0070C0"/>
                </a:solidFill>
              </a:rPr>
              <a:t>Resultaträkningar</a:t>
            </a:r>
            <a:r>
              <a:rPr lang="sv-SE"/>
              <a:t> under </a:t>
            </a:r>
            <a:r>
              <a:rPr lang="sv-SE">
                <a:solidFill>
                  <a:srgbClr val="0070C0"/>
                </a:solidFill>
              </a:rPr>
              <a:t>uppgiftsdelen</a:t>
            </a:r>
            <a:r>
              <a:rPr lang="sv-SE"/>
              <a:t> i början av processen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pPr marL="0" indent="0">
              <a:buNone/>
            </a:pPr>
            <a:endParaRPr lang="sv-SE"/>
          </a:p>
          <a:p>
            <a:r>
              <a:rPr lang="sv-SE">
                <a:solidFill>
                  <a:srgbClr val="0070C0"/>
                </a:solidFill>
              </a:rPr>
              <a:t>Resultaträkningar</a:t>
            </a:r>
            <a:r>
              <a:rPr lang="sv-SE"/>
              <a:t> under Rapportdelen </a:t>
            </a:r>
            <a:r>
              <a:rPr lang="sv-SE">
                <a:solidFill>
                  <a:srgbClr val="0070C0"/>
                </a:solidFill>
              </a:rPr>
              <a:t>”Ekonomi” </a:t>
            </a:r>
            <a:r>
              <a:rPr lang="sv-SE"/>
              <a:t>efter körningar i slutet av processen</a:t>
            </a:r>
          </a:p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57" y="1790990"/>
            <a:ext cx="7286625" cy="173355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67" y="4932422"/>
            <a:ext cx="24669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17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>
                <a:solidFill>
                  <a:srgbClr val="0070C0"/>
                </a:solidFill>
              </a:rPr>
              <a:t>Spärrade projekt, ämnen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12285" y="1989139"/>
            <a:ext cx="10068330" cy="2808287"/>
          </a:xfrm>
        </p:spPr>
        <p:txBody>
          <a:bodyPr/>
          <a:lstStyle/>
          <a:p>
            <a:r>
              <a:rPr lang="sv-SE"/>
              <a:t>Budget kan ha registrerats på ämnen eller projekt som sedan avslutats och spärrats i UBW</a:t>
            </a:r>
          </a:p>
          <a:p>
            <a:pPr marL="0" indent="0">
              <a:buNone/>
            </a:pPr>
            <a:r>
              <a:rPr lang="sv-SE"/>
              <a:t>     	</a:t>
            </a:r>
          </a:p>
        </p:txBody>
      </p:sp>
    </p:spTree>
    <p:extLst>
      <p:ext uri="{BB962C8B-B14F-4D97-AF65-F5344CB8AC3E}">
        <p14:creationId xmlns:p14="http://schemas.microsoft.com/office/powerpoint/2010/main" val="375015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1261" y="362337"/>
            <a:ext cx="10461241" cy="4244911"/>
          </a:xfrm>
        </p:spPr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Slutavstämning – se bilaga 12-13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000" b="0" dirty="0">
                <a:solidFill>
                  <a:srgbClr val="0070C0"/>
                </a:solidFill>
              </a:rPr>
              <a:t>Analysera era </a:t>
            </a:r>
            <a:r>
              <a:rPr lang="sv-SE" sz="2000" dirty="0">
                <a:solidFill>
                  <a:srgbClr val="0070C0"/>
                </a:solidFill>
              </a:rPr>
              <a:t>Resultatmatriser</a:t>
            </a:r>
            <a:br>
              <a:rPr lang="sv-SE" sz="2000" b="0" dirty="0">
                <a:solidFill>
                  <a:srgbClr val="0070C0"/>
                </a:solidFill>
              </a:rPr>
            </a:br>
            <a:r>
              <a:rPr lang="sv-SE" sz="2000" b="0" dirty="0">
                <a:solidFill>
                  <a:srgbClr val="0070C0"/>
                </a:solidFill>
              </a:rPr>
              <a:t>Se även 1c. </a:t>
            </a:r>
            <a:r>
              <a:rPr lang="sv-SE" sz="2000" dirty="0">
                <a:solidFill>
                  <a:srgbClr val="0070C0"/>
                </a:solidFill>
              </a:rPr>
              <a:t>Resultaträkning (9-konton)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89" y="1854679"/>
            <a:ext cx="7989792" cy="44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41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b="1">
                <a:solidFill>
                  <a:srgbClr val="0070C0"/>
                </a:solidFill>
              </a:rPr>
              <a:t>Ytterligare prognosinformation tas separat vid behov</a:t>
            </a:r>
          </a:p>
        </p:txBody>
      </p:sp>
    </p:spTree>
    <p:extLst>
      <p:ext uri="{BB962C8B-B14F-4D97-AF65-F5344CB8AC3E}">
        <p14:creationId xmlns:p14="http://schemas.microsoft.com/office/powerpoint/2010/main" val="213758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32D32BB-5555-78D3-3073-3C9F89597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Excelinläsning</a:t>
            </a:r>
            <a:br>
              <a:rPr lang="sv-SE" dirty="0"/>
            </a:br>
            <a:r>
              <a:rPr lang="sv-SE" b="0" dirty="0"/>
              <a:t>- personal</a:t>
            </a:r>
            <a:br>
              <a:rPr lang="sv-SE" b="0" dirty="0"/>
            </a:br>
            <a:r>
              <a:rPr lang="sv-SE" b="0" dirty="0"/>
              <a:t>- övriga intäkter och kostnader</a:t>
            </a:r>
          </a:p>
        </p:txBody>
      </p:sp>
    </p:spTree>
    <p:extLst>
      <p:ext uri="{BB962C8B-B14F-4D97-AF65-F5344CB8AC3E}">
        <p14:creationId xmlns:p14="http://schemas.microsoft.com/office/powerpoint/2010/main" val="3544786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BB1F1-8F8E-D886-BCF7-57D91E876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64AFAAB-6648-7934-1F1D-9FC79C9F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300" y="3021178"/>
            <a:ext cx="7768987" cy="1382378"/>
          </a:xfrm>
        </p:spPr>
        <p:txBody>
          <a:bodyPr/>
          <a:lstStyle/>
          <a:p>
            <a:r>
              <a:rPr lang="da-DK" dirty="0"/>
              <a:t>Excelimport</a:t>
            </a:r>
            <a:br>
              <a:rPr lang="da-DK" dirty="0"/>
            </a:br>
            <a:r>
              <a:rPr lang="da-DK" dirty="0"/>
              <a:t>Uppgift för kontoinmatning</a:t>
            </a:r>
          </a:p>
        </p:txBody>
      </p:sp>
    </p:spTree>
    <p:extLst>
      <p:ext uri="{BB962C8B-B14F-4D97-AF65-F5344CB8AC3E}">
        <p14:creationId xmlns:p14="http://schemas.microsoft.com/office/powerpoint/2010/main" val="3128712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FC4CA-DBE1-AA5F-77BB-BC9218047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86E7177-AE1F-C3D0-6BD3-A003752E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688" y="207025"/>
            <a:ext cx="7912894" cy="652145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Excelimport kontoimatning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998C76F-ABB5-7C27-72BD-EDFE1F6FC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759159"/>
            <a:ext cx="9022312" cy="180591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CC0AEB8-53A5-8929-5FCB-DE7E1378B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735778"/>
            <a:ext cx="9022312" cy="18280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7041602-3FBD-6070-843D-1ACF55615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846547"/>
            <a:ext cx="9144000" cy="18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5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39B9E-DE52-FF0D-B1A8-A48332632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F87AA6-9989-AB6F-E37B-FF1071A1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553" y="748793"/>
            <a:ext cx="7912894" cy="652145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OBS! vid Excelimport i kontoinmatning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ACA0E6-3BCF-E1F1-6B85-482B4D7F9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553" y="1400937"/>
            <a:ext cx="7912894" cy="452958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EJ för personal och avskrivningar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EJ </a:t>
            </a:r>
            <a:r>
              <a:rPr lang="sv-SE" dirty="0" err="1">
                <a:solidFill>
                  <a:srgbClr val="0070C0"/>
                </a:solidFill>
              </a:rPr>
              <a:t>org</a:t>
            </a:r>
            <a:r>
              <a:rPr lang="sv-SE" dirty="0">
                <a:solidFill>
                  <a:srgbClr val="0070C0"/>
                </a:solidFill>
              </a:rPr>
              <a:t> nr </a:t>
            </a:r>
            <a:r>
              <a:rPr lang="sv-SE" dirty="0" err="1">
                <a:solidFill>
                  <a:srgbClr val="0070C0"/>
                </a:solidFill>
              </a:rPr>
              <a:t>regas</a:t>
            </a:r>
            <a:endParaRPr lang="sv-SE" dirty="0">
              <a:solidFill>
                <a:srgbClr val="0070C0"/>
              </a:solidFill>
            </a:endParaRPr>
          </a:p>
          <a:p>
            <a:r>
              <a:rPr lang="sv-SE" dirty="0"/>
              <a:t>Vilka</a:t>
            </a:r>
            <a:r>
              <a:rPr lang="sv-SE" dirty="0">
                <a:highlight>
                  <a:srgbClr val="FFFF00"/>
                </a:highlight>
              </a:rPr>
              <a:t> fält </a:t>
            </a:r>
            <a:r>
              <a:rPr lang="sv-SE" dirty="0"/>
              <a:t>ska </a:t>
            </a:r>
            <a:r>
              <a:rPr lang="sv-SE" dirty="0" err="1"/>
              <a:t>regas</a:t>
            </a:r>
            <a:r>
              <a:rPr lang="sv-SE" dirty="0"/>
              <a:t> ? Beror på i vilken flik inläsningen ska göras:</a:t>
            </a:r>
          </a:p>
          <a:p>
            <a:pPr marL="0" indent="0">
              <a:buNone/>
            </a:pPr>
            <a:r>
              <a:rPr lang="sv-SE" dirty="0"/>
              <a:t>    	-  </a:t>
            </a:r>
            <a:r>
              <a:rPr lang="sv-SE" dirty="0">
                <a:highlight>
                  <a:srgbClr val="FFFF00"/>
                </a:highlight>
              </a:rPr>
              <a:t>Konto, Verks, Projekt, Belopp</a:t>
            </a:r>
          </a:p>
          <a:p>
            <a:pPr marL="457200" lvl="1" indent="0">
              <a:buNone/>
            </a:pPr>
            <a:r>
              <a:rPr lang="sv-SE" dirty="0"/>
              <a:t>        - </a:t>
            </a:r>
            <a:r>
              <a:rPr lang="sv-SE" dirty="0">
                <a:highlight>
                  <a:srgbClr val="FFFF00"/>
                </a:highlight>
              </a:rPr>
              <a:t>Konto, Verks, Belopp</a:t>
            </a:r>
          </a:p>
          <a:p>
            <a:r>
              <a:rPr lang="sv-SE" dirty="0"/>
              <a:t> </a:t>
            </a:r>
            <a:r>
              <a:rPr lang="sv-SE" dirty="0">
                <a:highlight>
                  <a:srgbClr val="FFFF00"/>
                </a:highlight>
              </a:rPr>
              <a:t>Årsbelopp </a:t>
            </a:r>
            <a:r>
              <a:rPr lang="sv-SE" dirty="0"/>
              <a:t>i budget </a:t>
            </a:r>
          </a:p>
          <a:p>
            <a:r>
              <a:rPr lang="sv-SE" dirty="0">
                <a:highlight>
                  <a:srgbClr val="FFFF00"/>
                </a:highlight>
              </a:rPr>
              <a:t> Månadsbelopp</a:t>
            </a:r>
            <a:r>
              <a:rPr lang="sv-SE" dirty="0"/>
              <a:t> i prognos</a:t>
            </a:r>
          </a:p>
          <a:p>
            <a:r>
              <a:rPr lang="sv-SE" dirty="0"/>
              <a:t>Aktuella </a:t>
            </a:r>
            <a:r>
              <a:rPr lang="sv-SE" dirty="0">
                <a:highlight>
                  <a:srgbClr val="FFFF00"/>
                </a:highlight>
              </a:rPr>
              <a:t>budgetkonton</a:t>
            </a:r>
            <a:r>
              <a:rPr lang="sv-SE" dirty="0"/>
              <a:t> - Se budgetbilaga med konton att </a:t>
            </a:r>
            <a:r>
              <a:rPr lang="sv-SE" dirty="0" err="1"/>
              <a:t>rega</a:t>
            </a:r>
            <a:r>
              <a:rPr lang="sv-SE" dirty="0"/>
              <a:t> på</a:t>
            </a:r>
          </a:p>
          <a:p>
            <a:pPr>
              <a:spcBef>
                <a:spcPts val="2400"/>
              </a:spcBef>
            </a:pPr>
            <a:r>
              <a:rPr lang="sv-SE" dirty="0"/>
              <a:t>Avstäm </a:t>
            </a:r>
            <a:r>
              <a:rPr lang="sv-SE" dirty="0">
                <a:highlight>
                  <a:srgbClr val="FFFF00"/>
                </a:highlight>
              </a:rPr>
              <a:t>rätt belopp per kolumn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	Speciellt när mycket data redan finns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	Excelimport hamnar inte i slutet av tabellen</a:t>
            </a: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1784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A19B6-8D85-462D-430F-410DC7083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F3010C-38BD-2B74-327D-3C3DC941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842" y="-33418"/>
            <a:ext cx="7912894" cy="652145"/>
          </a:xfrm>
        </p:spPr>
        <p:txBody>
          <a:bodyPr/>
          <a:lstStyle/>
          <a:p>
            <a:r>
              <a:rPr lang="sv-SE" dirty="0"/>
              <a:t>Bilaga 14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B566949-8198-7F04-0B27-5E801E433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843" y="465399"/>
            <a:ext cx="7101737" cy="625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35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38FF7-01B5-B4F8-AD8F-6B4EE9B37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8CA24C-AFDB-18CF-2FD3-90231DC7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968" y="171379"/>
            <a:ext cx="7912894" cy="652145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Excelimport</a:t>
            </a:r>
            <a:br>
              <a:rPr lang="sv-SE" dirty="0">
                <a:solidFill>
                  <a:srgbClr val="FF0000"/>
                </a:solidFill>
              </a:rPr>
            </a:b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962FE2-9888-6AA9-4534-BF0A54CE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968" y="823524"/>
            <a:ext cx="8663196" cy="3836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sv-SE" dirty="0"/>
              <a:t>Bra att börja med </a:t>
            </a:r>
            <a:r>
              <a:rPr lang="sv-SE" dirty="0">
                <a:solidFill>
                  <a:srgbClr val="0070C0"/>
                </a:solidFill>
              </a:rPr>
              <a:t>Excelexport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av filen där fälten ingår </a:t>
            </a:r>
          </a:p>
          <a:p>
            <a:pPr marL="457200" indent="-457200">
              <a:buAutoNum type="arabicParenR"/>
            </a:pPr>
            <a:r>
              <a:rPr lang="sv-SE" dirty="0">
                <a:solidFill>
                  <a:srgbClr val="0070C0"/>
                </a:solidFill>
              </a:rPr>
              <a:t>Rubriker ingår ej i indatakolumner – se gulmarkering bild </a:t>
            </a:r>
            <a:r>
              <a:rPr lang="sv-SE" dirty="0">
                <a:solidFill>
                  <a:srgbClr val="0070C0"/>
                </a:solidFill>
                <a:highlight>
                  <a:srgbClr val="C0C0C0"/>
                </a:highlight>
              </a:rPr>
              <a:t>30-31</a:t>
            </a:r>
          </a:p>
          <a:p>
            <a:pPr marL="0" indent="0">
              <a:buNone/>
            </a:pPr>
            <a:r>
              <a:rPr lang="sv-SE" dirty="0"/>
              <a:t>2) Lägg in aktuella värden i Excelfil från Excelexport</a:t>
            </a:r>
          </a:p>
          <a:p>
            <a:pPr marL="0" indent="0">
              <a:buNone/>
            </a:pPr>
            <a:r>
              <a:rPr lang="sv-SE" dirty="0"/>
              <a:t>3) </a:t>
            </a:r>
            <a:r>
              <a:rPr lang="sv-SE" dirty="0">
                <a:solidFill>
                  <a:srgbClr val="0070C0"/>
                </a:solidFill>
              </a:rPr>
              <a:t>Klicka på Excelimport </a:t>
            </a:r>
            <a:r>
              <a:rPr lang="sv-SE" dirty="0"/>
              <a:t>i </a:t>
            </a:r>
            <a:r>
              <a:rPr lang="sv-SE" dirty="0" err="1"/>
              <a:t>Hypergenebilden</a:t>
            </a:r>
            <a:r>
              <a:rPr lang="sv-SE" dirty="0"/>
              <a:t> – ge ruta enligt nedan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4) </a:t>
            </a:r>
            <a:r>
              <a:rPr lang="sv-SE" dirty="0">
                <a:solidFill>
                  <a:srgbClr val="0070C0"/>
                </a:solidFill>
              </a:rPr>
              <a:t>Kopiera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aktuella belopp i aktuella kolumner (</a:t>
            </a:r>
            <a:r>
              <a:rPr lang="sv-SE" dirty="0" err="1"/>
              <a:t>Ctrl</a:t>
            </a:r>
            <a:r>
              <a:rPr lang="sv-SE" dirty="0"/>
              <a:t> +C)</a:t>
            </a:r>
          </a:p>
          <a:p>
            <a:pPr marL="0" indent="0">
              <a:buNone/>
            </a:pPr>
            <a:r>
              <a:rPr lang="sv-SE" dirty="0"/>
              <a:t>5) </a:t>
            </a:r>
            <a:r>
              <a:rPr lang="sv-SE" dirty="0">
                <a:solidFill>
                  <a:srgbClr val="0070C0"/>
                </a:solidFill>
              </a:rPr>
              <a:t>Klistra in </a:t>
            </a:r>
            <a:r>
              <a:rPr lang="sv-SE" dirty="0"/>
              <a:t>(</a:t>
            </a:r>
            <a:r>
              <a:rPr lang="sv-SE" dirty="0" err="1"/>
              <a:t>Ctrl+V</a:t>
            </a:r>
            <a:r>
              <a:rPr lang="sv-SE" dirty="0"/>
              <a:t>) i </a:t>
            </a:r>
            <a:r>
              <a:rPr lang="sv-SE" dirty="0" err="1"/>
              <a:t>Hypergenebilden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6) </a:t>
            </a:r>
            <a:r>
              <a:rPr lang="sv-SE" dirty="0">
                <a:solidFill>
                  <a:srgbClr val="0070C0"/>
                </a:solidFill>
              </a:rPr>
              <a:t>Avstäm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3CC18F0-BEE4-3548-4881-C9C2F71F8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728" y="2742005"/>
            <a:ext cx="7228435" cy="19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9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6363" y="1407608"/>
            <a:ext cx="10550525" cy="652145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Aktuell övrig information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6362" y="2059753"/>
            <a:ext cx="11445637" cy="43974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Tx/>
            </a:pPr>
            <a:r>
              <a:rPr lang="sv-SE" sz="1800" dirty="0">
                <a:solidFill>
                  <a:srgbClr val="0070C0"/>
                </a:solidFill>
              </a:rPr>
              <a:t>Projekt-</a:t>
            </a:r>
            <a:r>
              <a:rPr lang="sv-SE" sz="1800" dirty="0" err="1">
                <a:solidFill>
                  <a:srgbClr val="0070C0"/>
                </a:solidFill>
              </a:rPr>
              <a:t>IB´n</a:t>
            </a:r>
            <a:r>
              <a:rPr lang="sv-SE" sz="1800" dirty="0">
                <a:solidFill>
                  <a:srgbClr val="0070C0"/>
                </a:solidFill>
              </a:rPr>
              <a:t> 2026 </a:t>
            </a:r>
            <a:r>
              <a:rPr lang="sv-SE" sz="1800" dirty="0"/>
              <a:t>bokförda</a:t>
            </a:r>
          </a:p>
          <a:p>
            <a:pPr>
              <a:buClrTx/>
            </a:pPr>
            <a:r>
              <a:rPr lang="sv-SE" sz="1800" dirty="0">
                <a:solidFill>
                  <a:srgbClr val="0070C0"/>
                </a:solidFill>
              </a:rPr>
              <a:t>Prognosanvisningar och bilagor </a:t>
            </a:r>
            <a:r>
              <a:rPr lang="sv-SE" sz="1800" dirty="0"/>
              <a:t>läggs ut på medarbetarsidor</a:t>
            </a:r>
            <a:endParaRPr lang="sv-SE" sz="1800" dirty="0">
              <a:solidFill>
                <a:srgbClr val="0070C0"/>
              </a:solidFill>
              <a:cs typeface="Arial"/>
            </a:endParaRPr>
          </a:p>
          <a:p>
            <a:pPr>
              <a:buClrTx/>
            </a:pPr>
            <a:r>
              <a:rPr lang="sv-SE" sz="1800" dirty="0">
                <a:cs typeface="Arial"/>
              </a:rPr>
              <a:t>Preliminär</a:t>
            </a:r>
            <a:r>
              <a:rPr lang="sv-SE" sz="1800" dirty="0">
                <a:solidFill>
                  <a:srgbClr val="0070C0"/>
                </a:solidFill>
                <a:cs typeface="Arial"/>
              </a:rPr>
              <a:t> tidplan Budget 2027 </a:t>
            </a:r>
            <a:r>
              <a:rPr lang="sv-SE" sz="1800" dirty="0">
                <a:cs typeface="Arial"/>
              </a:rPr>
              <a:t>på medarbetarsidor</a:t>
            </a:r>
          </a:p>
          <a:p>
            <a:pPr marL="0" indent="0">
              <a:spcBef>
                <a:spcPts val="600"/>
              </a:spcBef>
              <a:buClrTx/>
              <a:buNone/>
            </a:pPr>
            <a:r>
              <a:rPr lang="sv-SE" sz="1800" dirty="0">
                <a:cs typeface="Arial"/>
              </a:rPr>
              <a:t>    Processas </a:t>
            </a:r>
            <a:r>
              <a:rPr lang="sv-SE" sz="1800" dirty="0" err="1">
                <a:cs typeface="Arial"/>
              </a:rPr>
              <a:t>fn</a:t>
            </a:r>
            <a:r>
              <a:rPr lang="sv-SE" sz="1800" dirty="0">
                <a:cs typeface="Arial"/>
              </a:rPr>
              <a:t> och kommer uppdateras</a:t>
            </a:r>
          </a:p>
          <a:p>
            <a:pPr marL="0" indent="0">
              <a:spcBef>
                <a:spcPts val="600"/>
              </a:spcBef>
              <a:buClrTx/>
              <a:buNone/>
            </a:pPr>
            <a:endParaRPr lang="sv-SE" sz="1800" dirty="0">
              <a:cs typeface="Arial"/>
            </a:endParaRPr>
          </a:p>
          <a:p>
            <a:pPr>
              <a:spcBef>
                <a:spcPts val="600"/>
              </a:spcBef>
              <a:buClrTx/>
            </a:pPr>
            <a:r>
              <a:rPr lang="sv-SE" sz="1800" dirty="0">
                <a:cs typeface="Arial"/>
              </a:rPr>
              <a:t>Finns</a:t>
            </a:r>
            <a:r>
              <a:rPr lang="sv-SE" sz="1800" dirty="0">
                <a:solidFill>
                  <a:srgbClr val="0070C0"/>
                </a:solidFill>
                <a:cs typeface="Arial"/>
              </a:rPr>
              <a:t> lathundar </a:t>
            </a:r>
            <a:r>
              <a:rPr lang="sv-SE" sz="1800" dirty="0">
                <a:cs typeface="Arial"/>
              </a:rPr>
              <a:t>för  budgetering investeringar,</a:t>
            </a:r>
          </a:p>
          <a:p>
            <a:pPr marL="0" indent="0">
              <a:spcBef>
                <a:spcPts val="600"/>
              </a:spcBef>
              <a:buClrTx/>
              <a:buNone/>
            </a:pPr>
            <a:r>
              <a:rPr lang="sv-SE" sz="1800" dirty="0">
                <a:cs typeface="Arial"/>
              </a:rPr>
              <a:t>    personal och konto under Hypergene.</a:t>
            </a:r>
          </a:p>
          <a:p>
            <a:pPr marL="0" indent="0">
              <a:buClrTx/>
              <a:buNone/>
            </a:pPr>
            <a:r>
              <a:rPr lang="sv-SE" sz="1800" dirty="0"/>
              <a:t>		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	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92020EF-EAAA-0757-C79E-9F82036C1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616" y="3269027"/>
            <a:ext cx="4214513" cy="3267715"/>
          </a:xfrm>
          <a:prstGeom prst="rect">
            <a:avLst/>
          </a:prstGeom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DCEBE89B-E20E-1935-FBE5-7947AB5A266E}"/>
              </a:ext>
            </a:extLst>
          </p:cNvPr>
          <p:cNvSpPr/>
          <p:nvPr/>
        </p:nvSpPr>
        <p:spPr>
          <a:xfrm>
            <a:off x="7129138" y="4258491"/>
            <a:ext cx="2420983" cy="968828"/>
          </a:xfrm>
          <a:prstGeom prst="roundRect">
            <a:avLst/>
          </a:prstGeom>
          <a:noFill/>
          <a:ln w="38100">
            <a:solidFill>
              <a:srgbClr val="33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784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E5375-B153-6EB2-73F0-FCC467F00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F0C9FD-FCCF-84F6-B3B5-530E5C5F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376" y="285009"/>
            <a:ext cx="8942465" cy="858015"/>
          </a:xfrm>
        </p:spPr>
        <p:txBody>
          <a:bodyPr/>
          <a:lstStyle/>
          <a:p>
            <a:br>
              <a:rPr lang="sv-SE" dirty="0">
                <a:solidFill>
                  <a:srgbClr val="0070C0"/>
                </a:solidFill>
              </a:rPr>
            </a:br>
            <a:r>
              <a:rPr lang="sv-SE" dirty="0">
                <a:solidFill>
                  <a:srgbClr val="0070C0"/>
                </a:solidFill>
              </a:rPr>
              <a:t>BUDGET- årsbelopp</a:t>
            </a:r>
            <a:br>
              <a:rPr lang="sv-SE" dirty="0">
                <a:solidFill>
                  <a:srgbClr val="0070C0"/>
                </a:solidFill>
                <a:highlight>
                  <a:srgbClr val="00FFFF"/>
                </a:highlight>
              </a:rPr>
            </a:br>
            <a:r>
              <a:rPr lang="sv-SE" b="0" dirty="0">
                <a:solidFill>
                  <a:srgbClr val="0070C0"/>
                </a:solidFill>
              </a:rPr>
              <a:t>1) Klicka </a:t>
            </a:r>
            <a:r>
              <a:rPr lang="sv-SE" dirty="0">
                <a:solidFill>
                  <a:srgbClr val="0070C0"/>
                </a:solidFill>
                <a:highlight>
                  <a:srgbClr val="FFFF00"/>
                </a:highlight>
              </a:rPr>
              <a:t>Excelimport</a:t>
            </a:r>
            <a:r>
              <a:rPr lang="sv-SE" b="0" dirty="0">
                <a:solidFill>
                  <a:srgbClr val="0070C0"/>
                </a:solidFill>
              </a:rPr>
              <a:t> i Hypergene</a:t>
            </a:r>
            <a:br>
              <a:rPr lang="sv-SE" dirty="0">
                <a:solidFill>
                  <a:srgbClr val="0070C0"/>
                </a:solidFill>
              </a:rPr>
            </a:br>
            <a:r>
              <a:rPr lang="sv-SE" b="0" dirty="0">
                <a:solidFill>
                  <a:srgbClr val="0070C0"/>
                </a:solidFill>
              </a:rPr>
              <a:t>2)</a:t>
            </a:r>
            <a:r>
              <a:rPr lang="sv-SE" b="0" dirty="0">
                <a:solidFill>
                  <a:srgbClr val="0070C0"/>
                </a:solidFill>
                <a:highlight>
                  <a:srgbClr val="FFFF00"/>
                </a:highlight>
              </a:rPr>
              <a:t> Kopiera </a:t>
            </a:r>
            <a:r>
              <a:rPr lang="sv-SE" b="0" dirty="0">
                <a:solidFill>
                  <a:srgbClr val="0070C0"/>
                </a:solidFill>
              </a:rPr>
              <a:t>(</a:t>
            </a:r>
            <a:r>
              <a:rPr lang="sv-SE" b="0" dirty="0" err="1">
                <a:solidFill>
                  <a:srgbClr val="0070C0"/>
                </a:solidFill>
              </a:rPr>
              <a:t>Ctrl+C</a:t>
            </a:r>
            <a:r>
              <a:rPr lang="sv-SE" b="0" dirty="0">
                <a:solidFill>
                  <a:srgbClr val="0070C0"/>
                </a:solidFill>
              </a:rPr>
              <a:t>) </a:t>
            </a:r>
            <a:r>
              <a:rPr lang="sv-SE" u="sng" dirty="0">
                <a:solidFill>
                  <a:srgbClr val="0070C0"/>
                </a:solidFill>
                <a:highlight>
                  <a:srgbClr val="FFFF00"/>
                </a:highlight>
              </a:rPr>
              <a:t>siffror</a:t>
            </a:r>
            <a:r>
              <a:rPr lang="sv-SE" b="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sv-SE" b="0" dirty="0">
                <a:solidFill>
                  <a:srgbClr val="0070C0"/>
                </a:solidFill>
              </a:rPr>
              <a:t>för:</a:t>
            </a:r>
            <a:br>
              <a:rPr lang="sv-SE" b="0" dirty="0">
                <a:solidFill>
                  <a:srgbClr val="0070C0"/>
                </a:solidFill>
              </a:rPr>
            </a:br>
            <a:r>
              <a:rPr lang="sv-SE" b="0" dirty="0">
                <a:solidFill>
                  <a:srgbClr val="0070C0"/>
                </a:solidFill>
              </a:rPr>
              <a:t>   - </a:t>
            </a:r>
            <a:r>
              <a:rPr lang="sv-SE" sz="1800" dirty="0">
                <a:solidFill>
                  <a:srgbClr val="0070C0"/>
                </a:solidFill>
              </a:rPr>
              <a:t>konto, verks, </a:t>
            </a:r>
            <a:r>
              <a:rPr lang="sv-SE" sz="1800" dirty="0" err="1">
                <a:solidFill>
                  <a:srgbClr val="0070C0"/>
                </a:solidFill>
              </a:rPr>
              <a:t>proj</a:t>
            </a:r>
            <a:r>
              <a:rPr lang="sv-SE" sz="1800" dirty="0">
                <a:solidFill>
                  <a:srgbClr val="0070C0"/>
                </a:solidFill>
              </a:rPr>
              <a:t>, årsbelopp</a:t>
            </a:r>
            <a:br>
              <a:rPr lang="sv-SE" sz="1800" dirty="0">
                <a:solidFill>
                  <a:srgbClr val="0070C0"/>
                </a:solidFill>
              </a:rPr>
            </a:br>
            <a:r>
              <a:rPr lang="sv-SE" sz="1800" dirty="0">
                <a:solidFill>
                  <a:srgbClr val="0070C0"/>
                </a:solidFill>
              </a:rPr>
              <a:t>    - </a:t>
            </a:r>
            <a:r>
              <a:rPr lang="sv-SE" sz="1800" b="0" dirty="0">
                <a:solidFill>
                  <a:srgbClr val="0070C0"/>
                </a:solidFill>
              </a:rPr>
              <a:t>alt.  </a:t>
            </a:r>
            <a:r>
              <a:rPr lang="sv-SE" sz="1800" dirty="0">
                <a:solidFill>
                  <a:srgbClr val="0070C0"/>
                </a:solidFill>
              </a:rPr>
              <a:t>konto, verks, årsbelopp</a:t>
            </a:r>
            <a:br>
              <a:rPr lang="sv-SE" dirty="0">
                <a:solidFill>
                  <a:srgbClr val="0070C0"/>
                </a:solidFill>
                <a:highlight>
                  <a:srgbClr val="FFFF00"/>
                </a:highlight>
              </a:rPr>
            </a:br>
            <a:br>
              <a:rPr lang="sv-SE" dirty="0">
                <a:solidFill>
                  <a:srgbClr val="0070C0"/>
                </a:solidFill>
                <a:highlight>
                  <a:srgbClr val="FFFF00"/>
                </a:highlight>
              </a:rPr>
            </a:br>
            <a:br>
              <a:rPr lang="sv-SE" dirty="0">
                <a:solidFill>
                  <a:srgbClr val="0070C0"/>
                </a:solidFill>
                <a:highlight>
                  <a:srgbClr val="FFFF00"/>
                </a:highlight>
              </a:rPr>
            </a:br>
            <a:br>
              <a:rPr lang="sv-SE" dirty="0">
                <a:solidFill>
                  <a:srgbClr val="0070C0"/>
                </a:solidFill>
                <a:highlight>
                  <a:srgbClr val="FFFF00"/>
                </a:highlight>
              </a:rPr>
            </a:br>
            <a:br>
              <a:rPr lang="sv-SE" dirty="0">
                <a:solidFill>
                  <a:srgbClr val="0070C0"/>
                </a:solidFill>
                <a:highlight>
                  <a:srgbClr val="FFFF00"/>
                </a:highlight>
              </a:rPr>
            </a:br>
            <a:br>
              <a:rPr lang="sv-SE" b="0" dirty="0">
                <a:solidFill>
                  <a:srgbClr val="0070C0"/>
                </a:solidFill>
              </a:rPr>
            </a:br>
            <a:r>
              <a:rPr lang="sv-SE" b="0" dirty="0">
                <a:solidFill>
                  <a:srgbClr val="0070C0"/>
                </a:solidFill>
              </a:rPr>
              <a:t>3) </a:t>
            </a:r>
            <a:r>
              <a:rPr lang="sv-SE" dirty="0">
                <a:solidFill>
                  <a:srgbClr val="0070C0"/>
                </a:solidFill>
              </a:rPr>
              <a:t>Hypergene</a:t>
            </a:r>
            <a:r>
              <a:rPr lang="sv-SE" b="0" dirty="0">
                <a:solidFill>
                  <a:srgbClr val="0070C0"/>
                </a:solidFill>
              </a:rPr>
              <a:t>: </a:t>
            </a:r>
            <a:r>
              <a:rPr lang="sv-SE" b="0" dirty="0">
                <a:solidFill>
                  <a:srgbClr val="0070C0"/>
                </a:solidFill>
                <a:highlight>
                  <a:srgbClr val="FFFF00"/>
                </a:highlight>
              </a:rPr>
              <a:t>klistra in </a:t>
            </a:r>
            <a:r>
              <a:rPr lang="sv-SE" b="0" dirty="0">
                <a:solidFill>
                  <a:srgbClr val="0070C0"/>
                </a:solidFill>
              </a:rPr>
              <a:t>(</a:t>
            </a:r>
            <a:r>
              <a:rPr lang="sv-SE" b="0" dirty="0" err="1">
                <a:solidFill>
                  <a:srgbClr val="0070C0"/>
                </a:solidFill>
              </a:rPr>
              <a:t>Ctrl+V</a:t>
            </a:r>
            <a:r>
              <a:rPr lang="sv-SE" b="0" dirty="0">
                <a:solidFill>
                  <a:srgbClr val="0070C0"/>
                </a:solidFill>
              </a:rPr>
              <a:t>)</a:t>
            </a:r>
            <a:br>
              <a:rPr lang="sv-SE" b="0" dirty="0">
                <a:solidFill>
                  <a:srgbClr val="0070C0"/>
                </a:solidFill>
              </a:rPr>
            </a:br>
            <a:r>
              <a:rPr lang="sv-SE" b="0" dirty="0">
                <a:solidFill>
                  <a:srgbClr val="0070C0"/>
                </a:solidFill>
              </a:rPr>
              <a:t>4) Avstäm</a:t>
            </a:r>
            <a:br>
              <a:rPr lang="sv-SE" b="0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b="0" dirty="0">
                <a:solidFill>
                  <a:srgbClr val="0070C0"/>
                </a:solidFill>
              </a:rPr>
            </a:br>
            <a:br>
              <a:rPr lang="sv-SE" b="0" dirty="0">
                <a:solidFill>
                  <a:srgbClr val="0070C0"/>
                </a:solidFill>
              </a:rPr>
            </a:br>
            <a:r>
              <a:rPr lang="sv-SE" b="0" dirty="0">
                <a:solidFill>
                  <a:srgbClr val="0070C0"/>
                </a:solidFill>
              </a:rPr>
              <a:t>					     </a:t>
            </a:r>
            <a:r>
              <a:rPr lang="sv-SE" dirty="0">
                <a:solidFill>
                  <a:srgbClr val="0070C0"/>
                </a:solidFill>
              </a:rPr>
              <a:t>  ”Inmatning”</a:t>
            </a:r>
            <a:br>
              <a:rPr lang="sv-SE" b="0" dirty="0">
                <a:solidFill>
                  <a:srgbClr val="0070C0"/>
                </a:solidFill>
              </a:rPr>
            </a:br>
            <a:r>
              <a:rPr lang="sv-SE" b="0" dirty="0">
                <a:solidFill>
                  <a:srgbClr val="0070C0"/>
                </a:solidFill>
              </a:rPr>
              <a:t>						   samt  i</a:t>
            </a:r>
            <a:br>
              <a:rPr lang="sv-SE" b="0" dirty="0">
                <a:solidFill>
                  <a:srgbClr val="0070C0"/>
                </a:solidFill>
              </a:rPr>
            </a:br>
            <a:r>
              <a:rPr lang="sv-SE" b="0" dirty="0">
                <a:solidFill>
                  <a:srgbClr val="0070C0"/>
                </a:solidFill>
              </a:rPr>
              <a:t>					    </a:t>
            </a:r>
            <a:r>
              <a:rPr lang="sv-SE" dirty="0">
                <a:solidFill>
                  <a:srgbClr val="0070C0"/>
                </a:solidFill>
              </a:rPr>
              <a:t>”Inmatning per projekt”</a:t>
            </a:r>
            <a:br>
              <a:rPr lang="sv-SE" dirty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7BEC8CB-734D-65CE-023D-CD7E0F8A3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1" y="2638521"/>
            <a:ext cx="4203865" cy="379121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8D5BF67-74DC-E96E-0345-D67B8C8FA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42" y="3429001"/>
            <a:ext cx="25717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49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BDC6B-F6ED-BEEB-9A57-03DA4448E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F3D816-43D8-68C8-96A9-2FF71507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532" y="273507"/>
            <a:ext cx="8942465" cy="858015"/>
          </a:xfrm>
        </p:spPr>
        <p:txBody>
          <a:bodyPr/>
          <a:lstStyle/>
          <a:p>
            <a:br>
              <a:rPr lang="sv-SE" dirty="0">
                <a:solidFill>
                  <a:srgbClr val="0070C0"/>
                </a:solidFill>
              </a:rPr>
            </a:br>
            <a:r>
              <a:rPr lang="sv-SE" dirty="0">
                <a:solidFill>
                  <a:srgbClr val="0070C0"/>
                </a:solidFill>
              </a:rPr>
              <a:t>PROGNOS- månadsbelopp</a:t>
            </a:r>
            <a:br>
              <a:rPr lang="sv-SE" dirty="0">
                <a:solidFill>
                  <a:srgbClr val="0070C0"/>
                </a:solidFill>
                <a:highlight>
                  <a:srgbClr val="00FFFF"/>
                </a:highlight>
              </a:rPr>
            </a:br>
            <a:r>
              <a:rPr lang="sv-SE" b="0" dirty="0">
                <a:solidFill>
                  <a:srgbClr val="0070C0"/>
                </a:solidFill>
              </a:rPr>
              <a:t>1) Klicka </a:t>
            </a:r>
            <a:r>
              <a:rPr lang="sv-SE" b="0" dirty="0">
                <a:solidFill>
                  <a:srgbClr val="0070C0"/>
                </a:solidFill>
                <a:highlight>
                  <a:srgbClr val="FFFF00"/>
                </a:highlight>
              </a:rPr>
              <a:t>Excelimport</a:t>
            </a:r>
            <a:r>
              <a:rPr lang="sv-SE" b="0" dirty="0">
                <a:solidFill>
                  <a:srgbClr val="0070C0"/>
                </a:solidFill>
              </a:rPr>
              <a:t> i Hypergene</a:t>
            </a:r>
            <a:br>
              <a:rPr lang="sv-SE" dirty="0">
                <a:solidFill>
                  <a:srgbClr val="0070C0"/>
                </a:solidFill>
              </a:rPr>
            </a:br>
            <a:r>
              <a:rPr lang="sv-SE" b="0" dirty="0">
                <a:solidFill>
                  <a:srgbClr val="0070C0"/>
                </a:solidFill>
              </a:rPr>
              <a:t>1) </a:t>
            </a:r>
            <a:r>
              <a:rPr lang="sv-SE" dirty="0">
                <a:solidFill>
                  <a:srgbClr val="0070C0"/>
                </a:solidFill>
              </a:rPr>
              <a:t>Excel:</a:t>
            </a:r>
            <a:r>
              <a:rPr lang="sv-SE" b="0" dirty="0">
                <a:solidFill>
                  <a:srgbClr val="0070C0"/>
                </a:solidFill>
              </a:rPr>
              <a:t> </a:t>
            </a:r>
            <a:r>
              <a:rPr lang="sv-SE" b="0" dirty="0">
                <a:solidFill>
                  <a:srgbClr val="0070C0"/>
                </a:solidFill>
                <a:highlight>
                  <a:srgbClr val="FFFF00"/>
                </a:highlight>
              </a:rPr>
              <a:t>kopiera</a:t>
            </a:r>
            <a:r>
              <a:rPr lang="sv-SE" b="0" dirty="0">
                <a:solidFill>
                  <a:srgbClr val="0070C0"/>
                </a:solidFill>
              </a:rPr>
              <a:t>  (</a:t>
            </a:r>
            <a:r>
              <a:rPr lang="sv-SE" b="0" dirty="0" err="1">
                <a:solidFill>
                  <a:srgbClr val="0070C0"/>
                </a:solidFill>
              </a:rPr>
              <a:t>Ctrl+C</a:t>
            </a:r>
            <a:r>
              <a:rPr lang="sv-SE" b="0" dirty="0">
                <a:solidFill>
                  <a:srgbClr val="0070C0"/>
                </a:solidFill>
              </a:rPr>
              <a:t>) </a:t>
            </a:r>
            <a:r>
              <a:rPr lang="sv-SE" u="sng" dirty="0">
                <a:solidFill>
                  <a:srgbClr val="0070C0"/>
                </a:solidFill>
                <a:highlight>
                  <a:srgbClr val="FFFF00"/>
                </a:highlight>
              </a:rPr>
              <a:t>siffror</a:t>
            </a:r>
            <a:r>
              <a:rPr lang="sv-SE" b="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sv-SE" b="0" dirty="0">
                <a:solidFill>
                  <a:srgbClr val="0070C0"/>
                </a:solidFill>
              </a:rPr>
              <a:t>för:</a:t>
            </a:r>
            <a:br>
              <a:rPr lang="sv-SE" b="0" dirty="0">
                <a:solidFill>
                  <a:srgbClr val="0070C0"/>
                </a:solidFill>
                <a:highlight>
                  <a:srgbClr val="FFFF00"/>
                </a:highlight>
              </a:rPr>
            </a:br>
            <a:r>
              <a:rPr lang="sv-SE" b="0" dirty="0">
                <a:solidFill>
                  <a:srgbClr val="0070C0"/>
                </a:solidFill>
              </a:rPr>
              <a:t>    - </a:t>
            </a:r>
            <a:r>
              <a:rPr lang="sv-SE" sz="1800" dirty="0">
                <a:solidFill>
                  <a:srgbClr val="0070C0"/>
                </a:solidFill>
              </a:rPr>
              <a:t>konto, verks, </a:t>
            </a:r>
            <a:r>
              <a:rPr lang="sv-SE" sz="1800" dirty="0" err="1">
                <a:solidFill>
                  <a:srgbClr val="0070C0"/>
                </a:solidFill>
              </a:rPr>
              <a:t>proj</a:t>
            </a:r>
            <a:r>
              <a:rPr lang="sv-SE" sz="1800" dirty="0">
                <a:solidFill>
                  <a:srgbClr val="0070C0"/>
                </a:solidFill>
              </a:rPr>
              <a:t>, månadsbelopp</a:t>
            </a:r>
            <a:br>
              <a:rPr lang="sv-SE" sz="1800" dirty="0">
                <a:solidFill>
                  <a:srgbClr val="0070C0"/>
                </a:solidFill>
              </a:rPr>
            </a:br>
            <a:r>
              <a:rPr lang="sv-SE" sz="1800" dirty="0">
                <a:solidFill>
                  <a:srgbClr val="0070C0"/>
                </a:solidFill>
              </a:rPr>
              <a:t>     </a:t>
            </a:r>
            <a:r>
              <a:rPr lang="sv-SE" sz="1800" b="0" dirty="0">
                <a:solidFill>
                  <a:srgbClr val="0070C0"/>
                </a:solidFill>
              </a:rPr>
              <a:t>- alt. </a:t>
            </a:r>
            <a:r>
              <a:rPr lang="sv-SE" sz="1800" dirty="0">
                <a:solidFill>
                  <a:srgbClr val="0070C0"/>
                </a:solidFill>
              </a:rPr>
              <a:t>konto, verks, månadsbelopp</a:t>
            </a:r>
            <a:br>
              <a:rPr lang="sv-SE" dirty="0">
                <a:solidFill>
                  <a:srgbClr val="0070C0"/>
                </a:solidFill>
                <a:highlight>
                  <a:srgbClr val="FFFF00"/>
                </a:highlight>
              </a:rPr>
            </a:br>
            <a:br>
              <a:rPr lang="sv-SE" dirty="0">
                <a:solidFill>
                  <a:srgbClr val="0070C0"/>
                </a:solidFill>
                <a:highlight>
                  <a:srgbClr val="FFFF00"/>
                </a:highlight>
              </a:rPr>
            </a:br>
            <a:br>
              <a:rPr lang="sv-SE" dirty="0">
                <a:solidFill>
                  <a:srgbClr val="0070C0"/>
                </a:solidFill>
                <a:highlight>
                  <a:srgbClr val="FFFF00"/>
                </a:highlight>
              </a:rPr>
            </a:br>
            <a:br>
              <a:rPr lang="sv-SE" dirty="0">
                <a:solidFill>
                  <a:srgbClr val="0070C0"/>
                </a:solidFill>
                <a:highlight>
                  <a:srgbClr val="FFFF00"/>
                </a:highlight>
              </a:rPr>
            </a:br>
            <a:br>
              <a:rPr lang="sv-SE" dirty="0">
                <a:solidFill>
                  <a:srgbClr val="0070C0"/>
                </a:solidFill>
                <a:highlight>
                  <a:srgbClr val="FFFF00"/>
                </a:highlight>
              </a:rPr>
            </a:br>
            <a:br>
              <a:rPr lang="sv-SE" b="0" dirty="0">
                <a:solidFill>
                  <a:srgbClr val="0070C0"/>
                </a:solidFill>
              </a:rPr>
            </a:br>
            <a:r>
              <a:rPr lang="sv-SE" b="0" dirty="0">
                <a:solidFill>
                  <a:srgbClr val="0070C0"/>
                </a:solidFill>
              </a:rPr>
              <a:t>2) </a:t>
            </a:r>
            <a:r>
              <a:rPr lang="sv-SE" dirty="0">
                <a:solidFill>
                  <a:srgbClr val="0070C0"/>
                </a:solidFill>
              </a:rPr>
              <a:t>Hypergene</a:t>
            </a:r>
            <a:r>
              <a:rPr lang="sv-SE" b="0" dirty="0">
                <a:solidFill>
                  <a:srgbClr val="0070C0"/>
                </a:solidFill>
              </a:rPr>
              <a:t>: </a:t>
            </a:r>
            <a:r>
              <a:rPr lang="sv-SE" b="0" dirty="0">
                <a:solidFill>
                  <a:srgbClr val="0070C0"/>
                </a:solidFill>
                <a:highlight>
                  <a:srgbClr val="FFFF00"/>
                </a:highlight>
              </a:rPr>
              <a:t>klistra in </a:t>
            </a:r>
            <a:r>
              <a:rPr lang="sv-SE" b="0" dirty="0">
                <a:solidFill>
                  <a:srgbClr val="0070C0"/>
                </a:solidFill>
              </a:rPr>
              <a:t>(</a:t>
            </a:r>
            <a:r>
              <a:rPr lang="sv-SE" b="0" dirty="0" err="1">
                <a:solidFill>
                  <a:srgbClr val="0070C0"/>
                </a:solidFill>
              </a:rPr>
              <a:t>Ctrl+V</a:t>
            </a:r>
            <a:r>
              <a:rPr lang="sv-SE" b="0" dirty="0">
                <a:solidFill>
                  <a:srgbClr val="0070C0"/>
                </a:solidFill>
              </a:rPr>
              <a:t>)</a:t>
            </a:r>
            <a:br>
              <a:rPr lang="sv-SE" b="0" dirty="0">
                <a:solidFill>
                  <a:srgbClr val="0070C0"/>
                </a:solidFill>
              </a:rPr>
            </a:br>
            <a:r>
              <a:rPr lang="sv-SE" b="0" dirty="0">
                <a:solidFill>
                  <a:srgbClr val="0070C0"/>
                </a:solidFill>
              </a:rPr>
              <a:t>3) Avstäm					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3646B58-DAE3-246E-02FA-1D6FD6E3E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1936" y="2644974"/>
            <a:ext cx="3691364" cy="332902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AF43E6C-6EE2-F39D-B17E-097180B29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39" y="3099810"/>
            <a:ext cx="25717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27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BDA5A-EA01-63EF-F0FD-563A0B9F6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98FDEC-58A1-D8CA-83B4-BD7551B4E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472"/>
            <a:ext cx="9144000" cy="6210063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Excelimport i valet ”Inmatning och jämförelse”</a:t>
            </a:r>
            <a:br>
              <a:rPr lang="sv-SE" dirty="0">
                <a:solidFill>
                  <a:srgbClr val="0070C0"/>
                </a:solidFill>
              </a:rPr>
            </a:br>
            <a:r>
              <a:rPr lang="sv-SE" b="0" dirty="0">
                <a:solidFill>
                  <a:srgbClr val="0070C0"/>
                </a:solidFill>
              </a:rPr>
              <a:t>Belopp placerat i kontonummerordning</a:t>
            </a:r>
            <a:br>
              <a:rPr lang="sv-SE" dirty="0">
                <a:solidFill>
                  <a:srgbClr val="FF0000"/>
                </a:solidFill>
              </a:rPr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>
                <a:solidFill>
                  <a:srgbClr val="FF0000"/>
                </a:solidFill>
              </a:rPr>
            </a:br>
            <a:r>
              <a:rPr lang="sv-SE" sz="1800" b="0" dirty="0">
                <a:solidFill>
                  <a:srgbClr val="FF0000"/>
                </a:solidFill>
                <a:highlight>
                  <a:srgbClr val="FFFF00"/>
                </a:highlight>
              </a:rPr>
              <a:t>OBS! Gulmarkerade rubriker nedan manuellt inskriven</a:t>
            </a:r>
            <a:br>
              <a:rPr lang="sv-SE" sz="1800" b="0" dirty="0">
                <a:highlight>
                  <a:srgbClr val="FFFF00"/>
                </a:highlight>
              </a:rPr>
            </a:br>
            <a:endParaRPr lang="sv-SE" sz="1800" b="0" dirty="0">
              <a:highlight>
                <a:srgbClr val="FFFF00"/>
              </a:highlight>
            </a:endParaRP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5BF5AF12-404B-BF25-F4AC-A71DBFF85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100" y="3429000"/>
            <a:ext cx="7181850" cy="36957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17D85CB-B678-C5C9-88B2-AFB2758C9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102088"/>
            <a:ext cx="6231467" cy="1416746"/>
          </a:xfrm>
          <a:prstGeom prst="rect">
            <a:avLst/>
          </a:prstGeom>
        </p:spPr>
      </p:pic>
      <p:sp>
        <p:nvSpPr>
          <p:cNvPr id="3" name="Pil: vänster 2">
            <a:extLst>
              <a:ext uri="{FF2B5EF4-FFF2-40B4-BE49-F238E27FC236}">
                <a16:creationId xmlns:a16="http://schemas.microsoft.com/office/drawing/2014/main" id="{61E5EF0E-CF0F-7B8C-9367-1AB8D80F4DBC}"/>
              </a:ext>
            </a:extLst>
          </p:cNvPr>
          <p:cNvSpPr/>
          <p:nvPr/>
        </p:nvSpPr>
        <p:spPr>
          <a:xfrm>
            <a:off x="7248688" y="3980712"/>
            <a:ext cx="2345424" cy="5381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047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A732567-DDD6-965F-B2E7-96AB3787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Excelimport personal</a:t>
            </a:r>
          </a:p>
        </p:txBody>
      </p:sp>
    </p:spTree>
    <p:extLst>
      <p:ext uri="{BB962C8B-B14F-4D97-AF65-F5344CB8AC3E}">
        <p14:creationId xmlns:p14="http://schemas.microsoft.com/office/powerpoint/2010/main" val="1820718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4C270-A043-3310-F399-2B1A4B781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F33AFF-9F44-AA38-552F-D6AEE511D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099" y="1540802"/>
            <a:ext cx="8109548" cy="4294391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Excelimport för eventuell revidering av konteringar samt omfattning på inläst personal på aktuell hemvist</a:t>
            </a: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r>
              <a:rPr lang="sv-SE" b="0" dirty="0"/>
              <a:t>Excelimport görs i </a:t>
            </a:r>
            <a:r>
              <a:rPr lang="sv-SE" dirty="0">
                <a:solidFill>
                  <a:srgbClr val="0070C0"/>
                </a:solidFill>
              </a:rPr>
              <a:t>budget </a:t>
            </a:r>
            <a:r>
              <a:rPr lang="sv-SE" b="0" dirty="0"/>
              <a:t>enligt deadline</a:t>
            </a: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r>
              <a:rPr lang="sv-SE" b="0" dirty="0"/>
              <a:t>I prognos är aktuell budget startvärde och Excelimport görs i </a:t>
            </a:r>
            <a:r>
              <a:rPr lang="sv-SE" dirty="0">
                <a:solidFill>
                  <a:srgbClr val="0070C0"/>
                </a:solidFill>
              </a:rPr>
              <a:t>prognos</a:t>
            </a:r>
            <a:r>
              <a:rPr lang="sv-SE" b="0" dirty="0"/>
              <a:t> enligt deadline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F92D187-309F-A2DE-A219-7677FFD72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438" y="3000375"/>
            <a:ext cx="71056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86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B46EF-321E-B0D7-0E81-8A599D57E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58BABB-34C0-1876-2053-136A104C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C47F9B3-963B-34E6-0CAA-05415FEDAFD9}"/>
              </a:ext>
            </a:extLst>
          </p:cNvPr>
          <p:cNvSpPr/>
          <p:nvPr/>
        </p:nvSpPr>
        <p:spPr>
          <a:xfrm>
            <a:off x="8557847" y="3001108"/>
            <a:ext cx="1187939" cy="20320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D40D0AF3-C653-B20C-B20E-6F2680EA005F}"/>
              </a:ext>
            </a:extLst>
          </p:cNvPr>
          <p:cNvSpPr/>
          <p:nvPr/>
        </p:nvSpPr>
        <p:spPr>
          <a:xfrm>
            <a:off x="7033847" y="3001108"/>
            <a:ext cx="422031" cy="2032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1526E83-E075-114C-50DE-3218C7B36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877" y="3204308"/>
            <a:ext cx="642624" cy="122092"/>
          </a:xfrm>
          <a:prstGeom prst="rect">
            <a:avLst/>
          </a:prstGeom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498DCFC-D00D-DF6B-361A-C257605F9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5201" y="1100096"/>
            <a:ext cx="8627095" cy="519688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5DA84091-F5D1-E436-1049-F8CF6924DAEB}"/>
              </a:ext>
            </a:extLst>
          </p:cNvPr>
          <p:cNvSpPr/>
          <p:nvPr/>
        </p:nvSpPr>
        <p:spPr>
          <a:xfrm>
            <a:off x="2049600" y="3398400"/>
            <a:ext cx="626400" cy="74880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2302C3A1-B265-0517-53BD-40F254075DC5}"/>
              </a:ext>
            </a:extLst>
          </p:cNvPr>
          <p:cNvCxnSpPr/>
          <p:nvPr/>
        </p:nvCxnSpPr>
        <p:spPr>
          <a:xfrm>
            <a:off x="2438400" y="4199688"/>
            <a:ext cx="0" cy="3897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5A9A0332-82D5-317C-DDD5-76E3CEFD61C5}"/>
              </a:ext>
            </a:extLst>
          </p:cNvPr>
          <p:cNvSpPr/>
          <p:nvPr/>
        </p:nvSpPr>
        <p:spPr>
          <a:xfrm>
            <a:off x="2049600" y="4589424"/>
            <a:ext cx="1022400" cy="136497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sv-SE" sz="800" b="1" dirty="0">
                <a:solidFill>
                  <a:schemeClr val="bg1">
                    <a:lumMod val="65000"/>
                  </a:schemeClr>
                </a:solidFill>
              </a:rPr>
              <a:t>NYHET </a:t>
            </a:r>
          </a:p>
          <a:p>
            <a:pPr algn="ctr"/>
            <a:r>
              <a:rPr lang="sv-SE" sz="800" b="1" dirty="0">
                <a:solidFill>
                  <a:schemeClr val="bg1">
                    <a:lumMod val="65000"/>
                  </a:schemeClr>
                </a:solidFill>
              </a:rPr>
              <a:t>Namn framgår efter personnr här och i Excelexport.</a:t>
            </a:r>
          </a:p>
          <a:p>
            <a:pPr algn="ctr"/>
            <a:r>
              <a:rPr lang="sv-SE" sz="800" b="1" dirty="0">
                <a:solidFill>
                  <a:schemeClr val="bg1">
                    <a:lumMod val="65000"/>
                  </a:schemeClr>
                </a:solidFill>
              </a:rPr>
              <a:t>Indata från </a:t>
            </a:r>
            <a:r>
              <a:rPr lang="sv-SE" sz="800" b="1" dirty="0" err="1">
                <a:solidFill>
                  <a:schemeClr val="bg1">
                    <a:lumMod val="65000"/>
                  </a:schemeClr>
                </a:solidFill>
              </a:rPr>
              <a:t>Retendo</a:t>
            </a:r>
            <a:r>
              <a:rPr lang="sv-SE" sz="800" b="1" dirty="0">
                <a:solidFill>
                  <a:schemeClr val="bg1">
                    <a:lumMod val="65000"/>
                  </a:schemeClr>
                </a:solidFill>
              </a:rPr>
              <a:t> fungerar som tidigare </a:t>
            </a:r>
            <a:r>
              <a:rPr lang="sv-SE" sz="800" b="1" dirty="0" err="1">
                <a:solidFill>
                  <a:schemeClr val="bg1">
                    <a:lumMod val="65000"/>
                  </a:schemeClr>
                </a:solidFill>
              </a:rPr>
              <a:t>exkl</a:t>
            </a:r>
            <a:r>
              <a:rPr lang="sv-SE" sz="800" b="1" dirty="0">
                <a:solidFill>
                  <a:schemeClr val="bg1">
                    <a:lumMod val="65000"/>
                  </a:schemeClr>
                </a:solidFill>
              </a:rPr>
              <a:t> namn!</a:t>
            </a:r>
          </a:p>
          <a:p>
            <a:pPr algn="ctr"/>
            <a:endParaRPr lang="sv-SE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31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CEEFD-B761-F7FD-54B6-929FC476A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33D09E-07FE-0DE7-299E-1252C513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9439CECF-F856-E5D2-FB64-CAF4EF1B92A7}"/>
              </a:ext>
            </a:extLst>
          </p:cNvPr>
          <p:cNvSpPr/>
          <p:nvPr/>
        </p:nvSpPr>
        <p:spPr>
          <a:xfrm>
            <a:off x="5285428" y="3756023"/>
            <a:ext cx="867507" cy="29800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1AAF362-054A-D118-383C-9D582E08A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76" y="796360"/>
            <a:ext cx="6467625" cy="32124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CBD3702-B0B9-8A0F-6978-1A252E8E8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018" y="2484028"/>
            <a:ext cx="704634" cy="26423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08DA9E0-A0AD-5941-E279-7A9942E66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714" y="4871803"/>
            <a:ext cx="577656" cy="28785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843CC60-29B7-7299-8DB8-F1C7EB66B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114" y="5206628"/>
            <a:ext cx="589257" cy="3867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85207B9-4506-1F9B-3692-CC3DD2095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338" y="4348800"/>
            <a:ext cx="583225" cy="99140"/>
          </a:xfrm>
          <a:prstGeom prst="rect">
            <a:avLst/>
          </a:prstGeom>
        </p:spPr>
      </p:pic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5DDA272-27C0-E7B2-C483-A98722772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797591" y="1346845"/>
            <a:ext cx="8710686" cy="5414372"/>
          </a:xfrm>
          <a:prstGeom prst="rect">
            <a:avLst/>
          </a:prstGeom>
        </p:spPr>
      </p:pic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CE626C46-DAA6-DD9F-4A98-C75CCB6CBAB3}"/>
              </a:ext>
            </a:extLst>
          </p:cNvPr>
          <p:cNvCxnSpPr/>
          <p:nvPr/>
        </p:nvCxnSpPr>
        <p:spPr>
          <a:xfrm>
            <a:off x="2330400" y="5680800"/>
            <a:ext cx="0" cy="2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ktangel med rundade hörn 12">
            <a:extLst>
              <a:ext uri="{FF2B5EF4-FFF2-40B4-BE49-F238E27FC236}">
                <a16:creationId xmlns:a16="http://schemas.microsoft.com/office/drawing/2014/main" id="{5C2EC7A4-D269-F60E-482F-CCB47E5D7FA8}"/>
              </a:ext>
            </a:extLst>
          </p:cNvPr>
          <p:cNvSpPr/>
          <p:nvPr/>
        </p:nvSpPr>
        <p:spPr>
          <a:xfrm>
            <a:off x="1797592" y="5932801"/>
            <a:ext cx="1504809" cy="46052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 dirty="0">
                <a:solidFill>
                  <a:srgbClr val="FF9900"/>
                </a:solidFill>
              </a:rPr>
              <a:t>NYHET! Namn ingår  här i Hypergene, men </a:t>
            </a:r>
            <a:r>
              <a:rPr lang="sv-SE" sz="700" dirty="0" err="1">
                <a:solidFill>
                  <a:srgbClr val="FF9900"/>
                </a:solidFill>
              </a:rPr>
              <a:t>Retendofil</a:t>
            </a:r>
            <a:r>
              <a:rPr lang="sv-SE" sz="700" dirty="0">
                <a:solidFill>
                  <a:srgbClr val="FF9900"/>
                </a:solidFill>
              </a:rPr>
              <a:t> kan läsas in som tidigare </a:t>
            </a:r>
            <a:r>
              <a:rPr lang="sv-SE" sz="700" dirty="0" err="1">
                <a:solidFill>
                  <a:srgbClr val="FF9900"/>
                </a:solidFill>
              </a:rPr>
              <a:t>exkl</a:t>
            </a:r>
            <a:r>
              <a:rPr lang="sv-SE" sz="700" dirty="0">
                <a:solidFill>
                  <a:srgbClr val="FF9900"/>
                </a:solidFill>
              </a:rPr>
              <a:t> namn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4B96A99-25B5-222B-51B2-4E1E7407BBA4}"/>
              </a:ext>
            </a:extLst>
          </p:cNvPr>
          <p:cNvSpPr/>
          <p:nvPr/>
        </p:nvSpPr>
        <p:spPr>
          <a:xfrm>
            <a:off x="1797591" y="1346845"/>
            <a:ext cx="8710686" cy="19486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9121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A943A-B953-80B2-48A2-116CEE703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C62A9B-D605-C9DC-0BDA-2FAE3AA5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660" y="1219940"/>
            <a:ext cx="8221602" cy="18979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solidFill>
                  <a:srgbClr val="FF9900"/>
                </a:solidFill>
              </a:rPr>
              <a:t>Separat kontrollflik för avstämning konteringsprocent</a:t>
            </a:r>
            <a:br>
              <a:rPr lang="sv-SE" dirty="0">
                <a:solidFill>
                  <a:srgbClr val="FF9900"/>
                </a:solidFill>
              </a:rPr>
            </a:br>
            <a:r>
              <a:rPr lang="sv-SE" sz="1600" b="0" dirty="0">
                <a:solidFill>
                  <a:srgbClr val="FF9900"/>
                </a:solidFill>
              </a:rPr>
              <a:t>Ingen avstämningsdel i Importfliken som i kontoinmatningen därav sep flik</a:t>
            </a:r>
            <a:br>
              <a:rPr lang="sv-SE" sz="1600" b="0" dirty="0">
                <a:solidFill>
                  <a:srgbClr val="FF9900"/>
                </a:solidFill>
              </a:rPr>
            </a:br>
            <a:br>
              <a:rPr lang="sv-SE" sz="1600" b="0" dirty="0">
                <a:solidFill>
                  <a:srgbClr val="FF990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Felkontering nedan: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- felkonterad person &gt;100%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- Nyanställd 22 inlagd med lön januari och tjänsteomfattning i januari men ingen kontering januari utan istället i februari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CCC0975-DA62-66E6-4663-A15B5A201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078" y="2786847"/>
            <a:ext cx="8131846" cy="347944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5C6532F5-47E1-343E-69C3-EA3AFF670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079" y="4138457"/>
            <a:ext cx="809937" cy="1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8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CC4E9-8F80-10A5-312F-17CCB60C3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B4D476-356F-D7FA-2B29-E4AC2B31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294" y="93896"/>
            <a:ext cx="7912894" cy="14647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solidFill>
                  <a:srgbClr val="FF9900"/>
                </a:solidFill>
              </a:rPr>
              <a:t>OBS! </a:t>
            </a:r>
            <a:br>
              <a:rPr lang="sv-SE" dirty="0">
                <a:solidFill>
                  <a:srgbClr val="FF9900"/>
                </a:solidFill>
              </a:rPr>
            </a:br>
            <a:r>
              <a:rPr lang="sv-SE" dirty="0">
                <a:solidFill>
                  <a:srgbClr val="FF9900"/>
                </a:solidFill>
              </a:rPr>
              <a:t>Excelimport kontering personal endast för personal</a:t>
            </a:r>
            <a:br>
              <a:rPr lang="sv-SE" dirty="0">
                <a:solidFill>
                  <a:srgbClr val="FF9900"/>
                </a:solidFill>
              </a:rPr>
            </a:br>
            <a:r>
              <a:rPr lang="sv-SE" dirty="0">
                <a:solidFill>
                  <a:srgbClr val="FF9900"/>
                </a:solidFill>
              </a:rPr>
              <a:t>med </a:t>
            </a:r>
            <a:r>
              <a:rPr lang="sv-SE" dirty="0">
                <a:solidFill>
                  <a:srgbClr val="FF0000"/>
                </a:solidFill>
              </a:rPr>
              <a:t>hemvist</a:t>
            </a:r>
            <a:r>
              <a:rPr lang="sv-SE" dirty="0">
                <a:solidFill>
                  <a:srgbClr val="FF9900"/>
                </a:solidFill>
              </a:rPr>
              <a:t> på avdelningen – </a:t>
            </a:r>
            <a:r>
              <a:rPr lang="sv-SE" dirty="0">
                <a:solidFill>
                  <a:srgbClr val="FF0000"/>
                </a:solidFill>
              </a:rPr>
              <a:t>inte ut- och inlån</a:t>
            </a:r>
            <a:br>
              <a:rPr lang="sv-SE" dirty="0"/>
            </a:br>
            <a:r>
              <a:rPr lang="sv-SE" dirty="0"/>
              <a:t> </a:t>
            </a:r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D61F7258-7E84-51D8-003F-629FED3E2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215" y="2106119"/>
            <a:ext cx="8661623" cy="464221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78C05D8-AEDC-DEF2-23FF-41807634A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979" y="1558623"/>
            <a:ext cx="7310025" cy="3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88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DEE2A-8A54-31E1-A089-8629948AA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0E5434-3980-F100-720E-717EFD4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685800">
              <a:defRPr/>
            </a:pPr>
            <a:r>
              <a:rPr lang="sv-SE" sz="675">
                <a:solidFill>
                  <a:srgbClr val="707070">
                    <a:tint val="75000"/>
                  </a:srgbClr>
                </a:solidFill>
                <a:latin typeface="Arial"/>
              </a:rPr>
              <a:t>ENABLING BETTER PERFORMANCE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8609969-DF11-AEF1-3383-221EA30E9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260" y="1141932"/>
            <a:ext cx="8056665" cy="5038073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733FD04F-19E1-6DC9-8A6A-90526679D483}"/>
              </a:ext>
            </a:extLst>
          </p:cNvPr>
          <p:cNvSpPr/>
          <p:nvPr/>
        </p:nvSpPr>
        <p:spPr>
          <a:xfrm>
            <a:off x="5478585" y="2852615"/>
            <a:ext cx="1438030" cy="20320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0ABA8F2-9A33-8EA3-61A9-64498DD7F1B7}"/>
              </a:ext>
            </a:extLst>
          </p:cNvPr>
          <p:cNvSpPr/>
          <p:nvPr/>
        </p:nvSpPr>
        <p:spPr>
          <a:xfrm>
            <a:off x="5478586" y="3090748"/>
            <a:ext cx="4423507" cy="195385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897787A-8CFB-6A37-0E60-26F20ED28EA8}"/>
              </a:ext>
            </a:extLst>
          </p:cNvPr>
          <p:cNvSpPr/>
          <p:nvPr/>
        </p:nvSpPr>
        <p:spPr>
          <a:xfrm>
            <a:off x="5478585" y="3329354"/>
            <a:ext cx="3063630" cy="17975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738095-07FE-F34F-FE69-10725181A3E5}"/>
              </a:ext>
            </a:extLst>
          </p:cNvPr>
          <p:cNvSpPr/>
          <p:nvPr/>
        </p:nvSpPr>
        <p:spPr>
          <a:xfrm>
            <a:off x="2334883" y="1992703"/>
            <a:ext cx="7382717" cy="188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070C0"/>
                </a:solidFill>
              </a:rPr>
              <a:t>Inled med att ta säkerhetskopia på startvärden via Excelexport</a:t>
            </a:r>
          </a:p>
        </p:txBody>
      </p:sp>
    </p:spTree>
    <p:extLst>
      <p:ext uri="{BB962C8B-B14F-4D97-AF65-F5344CB8AC3E}">
        <p14:creationId xmlns:p14="http://schemas.microsoft.com/office/powerpoint/2010/main" val="372391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 2026</a:t>
            </a:r>
          </a:p>
        </p:txBody>
      </p:sp>
    </p:spTree>
    <p:extLst>
      <p:ext uri="{BB962C8B-B14F-4D97-AF65-F5344CB8AC3E}">
        <p14:creationId xmlns:p14="http://schemas.microsoft.com/office/powerpoint/2010/main" val="2425512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Utvärdering </a:t>
            </a:r>
            <a:r>
              <a:rPr lang="sv-SE"/>
              <a:t>budgetarbete 2026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006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B89C5-41C9-519E-5452-285CFE331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52ACD0-5ADD-C3FF-E144-EDB486BB8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03" y="708354"/>
            <a:ext cx="7912894" cy="9908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solidFill>
                  <a:srgbClr val="0070C0"/>
                </a:solidFill>
              </a:rPr>
              <a:t>Förenkla budgetering där det är möjligt</a:t>
            </a:r>
            <a:br>
              <a:rPr lang="sv-SE" dirty="0"/>
            </a:br>
            <a:r>
              <a:rPr lang="sv-SE" sz="1800" b="0" dirty="0"/>
              <a:t> </a:t>
            </a:r>
            <a:endParaRPr lang="sv-SE" sz="1800" b="0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AFDB1B-997F-3490-0003-EA26EC82C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617" y="1215159"/>
            <a:ext cx="8936765" cy="4934487"/>
          </a:xfrm>
        </p:spPr>
        <p:txBody>
          <a:bodyPr/>
          <a:lstStyle/>
          <a:p>
            <a:r>
              <a:rPr lang="sv-SE" sz="1400" b="1" dirty="0">
                <a:solidFill>
                  <a:srgbClr val="0070C0"/>
                </a:solidFill>
              </a:rPr>
              <a:t>Nollning externfinansierad verksamhet </a:t>
            </a:r>
            <a:r>
              <a:rPr lang="sv-SE" sz="1400" dirty="0">
                <a:solidFill>
                  <a:srgbClr val="0070C0"/>
                </a:solidFill>
              </a:rPr>
              <a:t>kan göras samlat på ett projekt per verksamhet</a:t>
            </a:r>
            <a:endParaRPr lang="sv-SE" sz="1400" b="1" dirty="0">
              <a:solidFill>
                <a:srgbClr val="0070C0"/>
              </a:solidFill>
            </a:endParaRPr>
          </a:p>
          <a:p>
            <a:r>
              <a:rPr lang="sv-SE" sz="1400" b="1" dirty="0">
                <a:solidFill>
                  <a:srgbClr val="0070C0"/>
                </a:solidFill>
              </a:rPr>
              <a:t>Investeringar </a:t>
            </a:r>
            <a:r>
              <a:rPr lang="sv-SE" sz="1400" dirty="0">
                <a:solidFill>
                  <a:srgbClr val="0070C0"/>
                </a:solidFill>
              </a:rPr>
              <a:t>kan summeras på per prel. inköpsdatum och samma anläggningskod </a:t>
            </a:r>
          </a:p>
          <a:p>
            <a:r>
              <a:rPr lang="sv-SE" sz="1400" b="1" dirty="0">
                <a:solidFill>
                  <a:srgbClr val="0070C0"/>
                </a:solidFill>
              </a:rPr>
              <a:t>Övrig drift, </a:t>
            </a:r>
            <a:r>
              <a:rPr lang="sv-SE" sz="1400" b="1" u="sng" dirty="0">
                <a:solidFill>
                  <a:srgbClr val="0070C0"/>
                </a:solidFill>
              </a:rPr>
              <a:t>exkl.</a:t>
            </a:r>
            <a:r>
              <a:rPr lang="sv-SE" sz="1400" b="1" dirty="0">
                <a:solidFill>
                  <a:srgbClr val="0070C0"/>
                </a:solidFill>
              </a:rPr>
              <a:t> konsulter </a:t>
            </a:r>
            <a:r>
              <a:rPr lang="sv-SE" sz="1400" dirty="0">
                <a:solidFill>
                  <a:srgbClr val="0070C0"/>
                </a:solidFill>
              </a:rPr>
              <a:t>kan summeras på ett konto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sv-SE" sz="1400" b="1" dirty="0">
                <a:solidFill>
                  <a:srgbClr val="0070C0"/>
                </a:solidFill>
              </a:rPr>
              <a:t>Ännu ej beslutade/kända projekt - </a:t>
            </a:r>
            <a:r>
              <a:rPr lang="sv-SE" sz="1400" dirty="0">
                <a:solidFill>
                  <a:srgbClr val="0070C0"/>
                </a:solidFill>
              </a:rPr>
              <a:t>Kan summeras 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b="1" dirty="0"/>
              <a:t>Vissa behov övergripande nivå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b="1" dirty="0"/>
              <a:t> </a:t>
            </a:r>
            <a:r>
              <a:rPr lang="sv-SE" sz="1400" dirty="0">
                <a:solidFill>
                  <a:srgbClr val="0070C0"/>
                </a:solidFill>
              </a:rPr>
              <a:t>	</a:t>
            </a:r>
            <a:endParaRPr lang="sv-SE" sz="1400" dirty="0"/>
          </a:p>
          <a:p>
            <a:pPr>
              <a:spcBef>
                <a:spcPts val="0"/>
              </a:spcBef>
            </a:pPr>
            <a:r>
              <a:rPr lang="sv-SE" sz="1400" b="1" dirty="0"/>
              <a:t>Lönekostnader </a:t>
            </a:r>
            <a:r>
              <a:rPr lang="sv-SE" sz="1400" dirty="0"/>
              <a:t>redovisas olika 4-konton för </a:t>
            </a:r>
            <a:r>
              <a:rPr lang="sv-SE" sz="1400" b="1" dirty="0"/>
              <a:t>påslag OH och kontor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     </a:t>
            </a:r>
            <a:r>
              <a:rPr lang="sv-SE" sz="1400" dirty="0"/>
              <a:t>Nyanställda kan summeras per konton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pPr>
              <a:spcBef>
                <a:spcPts val="0"/>
              </a:spcBef>
            </a:pPr>
            <a:r>
              <a:rPr lang="sv-SE" sz="1400" b="1" dirty="0"/>
              <a:t>Konsulter </a:t>
            </a:r>
            <a:r>
              <a:rPr lang="sv-SE" sz="1400" b="1" u="sng" dirty="0" err="1"/>
              <a:t>exkl</a:t>
            </a:r>
            <a:r>
              <a:rPr lang="sv-SE" sz="1400" b="1" dirty="0"/>
              <a:t> lärosäten </a:t>
            </a:r>
            <a:r>
              <a:rPr lang="sv-SE" sz="1400" dirty="0"/>
              <a:t>(570B) - Redovisas för </a:t>
            </a:r>
            <a:r>
              <a:rPr lang="sv-SE" sz="1400" b="1" dirty="0"/>
              <a:t>OH-påslag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sv-SE" sz="1400" b="1" dirty="0"/>
              <a:t>Lokalkostnader</a:t>
            </a:r>
            <a:r>
              <a:rPr lang="sv-SE" sz="1400" dirty="0">
                <a:solidFill>
                  <a:srgbClr val="0070C0"/>
                </a:solidFill>
              </a:rPr>
              <a:t> </a:t>
            </a:r>
            <a:r>
              <a:rPr lang="sv-SE" sz="1400" dirty="0" err="1"/>
              <a:t>exkl</a:t>
            </a:r>
            <a:r>
              <a:rPr lang="sv-SE" sz="1400" dirty="0"/>
              <a:t> kontor särskiljs i kontofält 1</a:t>
            </a:r>
          </a:p>
          <a:p>
            <a:pPr>
              <a:spcBef>
                <a:spcPts val="0"/>
              </a:spcBef>
            </a:pPr>
            <a:endParaRPr lang="sv-SE" sz="14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sv-SE" sz="1400" b="1" dirty="0"/>
              <a:t>Samfinansiering </a:t>
            </a:r>
            <a:r>
              <a:rPr lang="sv-SE" sz="1400" dirty="0"/>
              <a:t>9308*/9408* enligt avtal samt 9309*/9409* inom avtal.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     Olika interna finansiärer därav olika konton</a:t>
            </a:r>
            <a:r>
              <a:rPr lang="sv-SE" sz="1400" b="1" dirty="0">
                <a:solidFill>
                  <a:srgbClr val="0070C0"/>
                </a:solidFill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b="1" dirty="0">
              <a:highlight>
                <a:srgbClr val="00FFFF"/>
              </a:highlight>
            </a:endParaRPr>
          </a:p>
          <a:p>
            <a:pPr>
              <a:spcBef>
                <a:spcPts val="0"/>
              </a:spcBef>
            </a:pPr>
            <a:r>
              <a:rPr lang="sv-SE" sz="1400" b="1" dirty="0"/>
              <a:t>Projekt på verksamhet 810 och 900 kan inte summeras då </a:t>
            </a:r>
            <a:r>
              <a:rPr lang="sv-SE" sz="1400" dirty="0"/>
              <a:t>de har olika fördelningstrigger till UTB/FO</a:t>
            </a:r>
          </a:p>
          <a:p>
            <a:pPr marL="457200" lvl="1" indent="0">
              <a:spcBef>
                <a:spcPts val="0"/>
              </a:spcBef>
              <a:buNone/>
            </a:pPr>
            <a:endParaRPr lang="sv-SE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sz="2800"/>
            </a:br>
            <a:endParaRPr lang="sv-SE" sz="280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200" b="1" dirty="0">
                <a:solidFill>
                  <a:srgbClr val="0070C0"/>
                </a:solidFill>
              </a:rPr>
              <a:t>Avstäm rätt uppgifter för: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</a:rPr>
              <a:t>- </a:t>
            </a:r>
            <a:r>
              <a:rPr lang="sv-SE" sz="1800" dirty="0">
                <a:solidFill>
                  <a:srgbClr val="0070C0"/>
                </a:solidFill>
              </a:rPr>
              <a:t>Avdelningsekonomer</a:t>
            </a:r>
          </a:p>
          <a:p>
            <a:pPr marL="0" indent="0">
              <a:buNone/>
            </a:pPr>
            <a:r>
              <a:rPr lang="sv-SE" sz="1800" dirty="0">
                <a:solidFill>
                  <a:srgbClr val="0070C0"/>
                </a:solidFill>
              </a:rPr>
              <a:t>- Avdelningschefer/prefekter</a:t>
            </a:r>
          </a:p>
          <a:p>
            <a:pPr marL="0" indent="0">
              <a:spcBef>
                <a:spcPts val="600"/>
              </a:spcBef>
              <a:buNone/>
            </a:pPr>
            <a:endParaRPr lang="sv-SE" sz="1600" dirty="0"/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/>
              <a:t>Meddela Ingrid/Bea om ytterligare justeringar ska göra</a:t>
            </a:r>
          </a:p>
          <a:p>
            <a:pPr marL="0" indent="0">
              <a:spcBef>
                <a:spcPts val="600"/>
              </a:spcBef>
              <a:buNone/>
            </a:pPr>
            <a:endParaRPr lang="sv-SE" sz="1600" dirty="0"/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>
                <a:solidFill>
                  <a:srgbClr val="C00000"/>
                </a:solidFill>
              </a:rPr>
              <a:t>Ni som har många uppgifter, meddela om några uppgifter bara ska godkännas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A627F3-FABB-8340-A26A-EB64ECB5A3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200" b="1" dirty="0">
                <a:solidFill>
                  <a:srgbClr val="0070C0"/>
                </a:solidFill>
              </a:rPr>
              <a:t>Ekonomers godkännande totalnivåer</a:t>
            </a:r>
          </a:p>
          <a:p>
            <a:pPr marL="0" indent="0">
              <a:buNone/>
            </a:pPr>
            <a:r>
              <a:rPr lang="sv-SE" sz="1800" dirty="0"/>
              <a:t>Exempel:</a:t>
            </a:r>
          </a:p>
        </p:txBody>
      </p:sp>
      <p:pic>
        <p:nvPicPr>
          <p:cNvPr id="8" name="Bildobjekt 7" descr="En bild som visar text, skärmbild, Teckensnitt, linje&#10;&#10;AI-genererat innehåll kan vara felaktigt.">
            <a:extLst>
              <a:ext uri="{FF2B5EF4-FFF2-40B4-BE49-F238E27FC236}">
                <a16:creationId xmlns:a16="http://schemas.microsoft.com/office/drawing/2014/main" id="{E6464373-2C65-9E95-B5C4-5621BE225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811" y="2862183"/>
            <a:ext cx="3314754" cy="1590547"/>
          </a:xfrm>
          <a:prstGeom prst="rect">
            <a:avLst/>
          </a:prstGeom>
        </p:spPr>
      </p:pic>
      <p:pic>
        <p:nvPicPr>
          <p:cNvPr id="10" name="Bildobjekt 9" descr="En bild som visar text, skärmbild, Teckensnitt, linje&#10;&#10;AI-genererat innehåll kan vara felaktigt.">
            <a:extLst>
              <a:ext uri="{FF2B5EF4-FFF2-40B4-BE49-F238E27FC236}">
                <a16:creationId xmlns:a16="http://schemas.microsoft.com/office/drawing/2014/main" id="{5FD4FC03-285E-B2AB-88D4-D6BB97E91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39" y="5001371"/>
            <a:ext cx="3706152" cy="121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0A6E1BC-AB13-F08E-6B99-AD494095C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50525" cy="652145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5173C5F-E25F-2D24-120F-E470A8C92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335"/>
            <a:ext cx="12192000" cy="47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8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6096" y="770207"/>
            <a:ext cx="10332119" cy="1037734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sv-SE" sz="2400" dirty="0"/>
              <a:t>Årsöversikt</a:t>
            </a: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r>
              <a:rPr lang="sv-SE" sz="1400" dirty="0"/>
              <a:t>År 2026	       									         													</a:t>
            </a:r>
            <a:br>
              <a:rPr lang="sv-SE" sz="2400" dirty="0">
                <a:solidFill>
                  <a:srgbClr val="0070C0"/>
                </a:solidFill>
              </a:rPr>
            </a:br>
            <a:br>
              <a:rPr lang="sv-SE" sz="2400" dirty="0">
                <a:solidFill>
                  <a:srgbClr val="0070C0"/>
                </a:solidFill>
              </a:rPr>
            </a:br>
            <a:br>
              <a:rPr lang="sv-SE" sz="2400" dirty="0">
                <a:solidFill>
                  <a:srgbClr val="0070C0"/>
                </a:solidFill>
              </a:rPr>
            </a:br>
            <a:r>
              <a:rPr lang="sv-SE" sz="2400" dirty="0">
                <a:solidFill>
                  <a:srgbClr val="0070C0"/>
                </a:solidFill>
              </a:rPr>
              <a:t>	</a:t>
            </a:r>
            <a:br>
              <a:rPr lang="sv-SE" sz="2400" dirty="0">
                <a:solidFill>
                  <a:srgbClr val="0070C0"/>
                </a:solidFill>
              </a:rPr>
            </a:br>
            <a:br>
              <a:rPr lang="sv-SE" sz="2400" dirty="0"/>
            </a:br>
            <a:r>
              <a:rPr lang="sv-SE" dirty="0">
                <a:solidFill>
                  <a:schemeClr val="accent1"/>
                </a:solidFill>
              </a:rPr>
              <a:t>	</a:t>
            </a: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r>
              <a:rPr lang="sv-SE" dirty="0"/>
              <a:t>							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>
                <a:solidFill>
                  <a:srgbClr val="C00000"/>
                </a:solidFill>
              </a:rPr>
            </a:br>
            <a:br>
              <a:rPr lang="sv-SE" dirty="0"/>
            </a:br>
            <a:br>
              <a:rPr lang="sv-SE" sz="1500" dirty="0"/>
            </a:br>
            <a:br>
              <a:rPr lang="sv-SE" dirty="0">
                <a:solidFill>
                  <a:srgbClr val="C00000"/>
                </a:solidFill>
              </a:rPr>
            </a:br>
            <a:br>
              <a:rPr lang="sv-SE" dirty="0">
                <a:solidFill>
                  <a:srgbClr val="C00000"/>
                </a:solidFill>
              </a:rPr>
            </a:br>
            <a:endParaRPr lang="sv-SE" dirty="0">
              <a:solidFill>
                <a:srgbClr val="C00000"/>
              </a:solidFill>
            </a:endParaRPr>
          </a:p>
        </p:txBody>
      </p:sp>
      <p:graphicFrame>
        <p:nvGraphicFramePr>
          <p:cNvPr id="4" name="Platshållare för innehåll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208682"/>
              </p:ext>
            </p:extLst>
          </p:nvPr>
        </p:nvGraphicFramePr>
        <p:xfrm>
          <a:off x="1831753" y="1513519"/>
          <a:ext cx="10355386" cy="1036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2193779" y="3141128"/>
            <a:ext cx="1128908" cy="5078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Budgetunderlag </a:t>
            </a:r>
            <a:r>
              <a:rPr lang="sv-SE" sz="900">
                <a:solidFill>
                  <a:prstClr val="black"/>
                </a:solidFill>
                <a:latin typeface="Arial"/>
              </a:rPr>
              <a:t>år -1, år 0, år 1-3</a:t>
            </a:r>
          </a:p>
          <a:p>
            <a:pPr defTabSz="685800"/>
            <a:endParaRPr lang="sv-SE" sz="9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7721014" y="2438467"/>
            <a:ext cx="1669110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endParaRPr lang="sv-SE" sz="900" b="1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Höständrings budget 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2026</a:t>
            </a:r>
          </a:p>
          <a:p>
            <a:pPr defTabSz="685800"/>
            <a:r>
              <a:rPr lang="sv-SE" sz="900" b="1" dirty="0" err="1">
                <a:solidFill>
                  <a:prstClr val="black"/>
                </a:solidFill>
                <a:latin typeface="Arial"/>
              </a:rPr>
              <a:t>Budgetprop</a:t>
            </a:r>
            <a:r>
              <a:rPr lang="sv-SE" sz="900" b="1" dirty="0">
                <a:solidFill>
                  <a:prstClr val="black"/>
                </a:solidFill>
                <a:latin typeface="Arial"/>
              </a:rPr>
              <a:t>. 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2027 + år 2-4</a:t>
            </a:r>
          </a:p>
        </p:txBody>
      </p:sp>
      <p:cxnSp>
        <p:nvCxnSpPr>
          <p:cNvPr id="35" name="Rak pil 34"/>
          <p:cNvCxnSpPr/>
          <p:nvPr/>
        </p:nvCxnSpPr>
        <p:spPr>
          <a:xfrm flipH="1" flipV="1">
            <a:off x="8677574" y="2236993"/>
            <a:ext cx="794" cy="174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ktangel 28"/>
          <p:cNvSpPr/>
          <p:nvPr/>
        </p:nvSpPr>
        <p:spPr>
          <a:xfrm>
            <a:off x="4227039" y="2460186"/>
            <a:ext cx="1906328" cy="4665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750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900" b="1" dirty="0" err="1">
                <a:solidFill>
                  <a:prstClr val="black"/>
                </a:solidFill>
                <a:latin typeface="Arial"/>
              </a:rPr>
              <a:t>Vårändringsbudget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 2026	Beslut</a:t>
            </a:r>
          </a:p>
          <a:p>
            <a:pPr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Vårproposition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 2027 –	Beslut</a:t>
            </a:r>
          </a:p>
        </p:txBody>
      </p:sp>
      <p:sp>
        <p:nvSpPr>
          <p:cNvPr id="115" name="V-form 114"/>
          <p:cNvSpPr/>
          <p:nvPr/>
        </p:nvSpPr>
        <p:spPr>
          <a:xfrm>
            <a:off x="8304325" y="3208606"/>
            <a:ext cx="2676482" cy="419024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Budget år 2027 upprättas och beslutas</a:t>
            </a:r>
          </a:p>
        </p:txBody>
      </p:sp>
      <p:sp>
        <p:nvSpPr>
          <p:cNvPr id="116" name="V-form 115"/>
          <p:cNvSpPr/>
          <p:nvPr/>
        </p:nvSpPr>
        <p:spPr>
          <a:xfrm>
            <a:off x="3364855" y="4330688"/>
            <a:ext cx="2726448" cy="423167"/>
          </a:xfrm>
          <a:prstGeom prst="chevr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Prognos år 2026</a:t>
            </a:r>
          </a:p>
        </p:txBody>
      </p:sp>
      <p:sp>
        <p:nvSpPr>
          <p:cNvPr id="117" name="Rektangel 116"/>
          <p:cNvSpPr/>
          <p:nvPr/>
        </p:nvSpPr>
        <p:spPr>
          <a:xfrm>
            <a:off x="10408837" y="2448221"/>
            <a:ext cx="973866" cy="478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Reglerings-brev</a:t>
            </a:r>
            <a:r>
              <a:rPr lang="sv-SE" sz="90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algn="ctr" defTabSz="685800"/>
            <a:r>
              <a:rPr lang="sv-SE" sz="900" dirty="0">
                <a:solidFill>
                  <a:prstClr val="black"/>
                </a:solidFill>
                <a:latin typeface="Arial"/>
              </a:rPr>
              <a:t>Beslut år 2027</a:t>
            </a:r>
          </a:p>
        </p:txBody>
      </p:sp>
      <p:cxnSp>
        <p:nvCxnSpPr>
          <p:cNvPr id="123" name="Rak pil 122"/>
          <p:cNvCxnSpPr/>
          <p:nvPr/>
        </p:nvCxnSpPr>
        <p:spPr>
          <a:xfrm flipV="1">
            <a:off x="10864517" y="2203554"/>
            <a:ext cx="0" cy="208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V-form 126"/>
          <p:cNvSpPr/>
          <p:nvPr/>
        </p:nvSpPr>
        <p:spPr>
          <a:xfrm>
            <a:off x="9722878" y="3604902"/>
            <a:ext cx="1273364" cy="44561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VP år 2027</a:t>
            </a:r>
          </a:p>
        </p:txBody>
      </p:sp>
      <p:cxnSp>
        <p:nvCxnSpPr>
          <p:cNvPr id="130" name="Rak pil 129"/>
          <p:cNvCxnSpPr>
            <a:cxnSpLocks/>
          </p:cNvCxnSpPr>
          <p:nvPr/>
        </p:nvCxnSpPr>
        <p:spPr>
          <a:xfrm flipH="1" flipV="1">
            <a:off x="4519325" y="2233182"/>
            <a:ext cx="5111" cy="21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 flipV="1">
            <a:off x="6091303" y="2247026"/>
            <a:ext cx="5111" cy="188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 flipV="1">
            <a:off x="3323589" y="2822615"/>
            <a:ext cx="903450" cy="339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V-form 30"/>
          <p:cNvSpPr/>
          <p:nvPr/>
        </p:nvSpPr>
        <p:spPr>
          <a:xfrm>
            <a:off x="3805295" y="5260202"/>
            <a:ext cx="1122999" cy="441775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5" name="V-form 4"/>
          <p:cNvSpPr/>
          <p:nvPr/>
        </p:nvSpPr>
        <p:spPr>
          <a:xfrm>
            <a:off x="3373071" y="3153748"/>
            <a:ext cx="2252475" cy="495211"/>
          </a:xfrm>
          <a:prstGeom prst="chevr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 err="1">
                <a:solidFill>
                  <a:prstClr val="black"/>
                </a:solidFill>
                <a:latin typeface="Arial"/>
              </a:rPr>
              <a:t>Planeringsförutsättn</a:t>
            </a:r>
            <a:r>
              <a:rPr lang="sv-SE" sz="900" b="1" dirty="0">
                <a:solidFill>
                  <a:prstClr val="black"/>
                </a:solidFill>
                <a:latin typeface="Arial"/>
              </a:rPr>
              <a:t>. </a:t>
            </a:r>
          </a:p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PREL anslag År 2027-2029</a:t>
            </a:r>
          </a:p>
        </p:txBody>
      </p:sp>
      <p:sp>
        <p:nvSpPr>
          <p:cNvPr id="9" name="Rektangel 8"/>
          <p:cNvSpPr/>
          <p:nvPr/>
        </p:nvSpPr>
        <p:spPr>
          <a:xfrm>
            <a:off x="499720" y="2410758"/>
            <a:ext cx="1042850" cy="5016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sv-SE" sz="135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Regering/</a:t>
            </a:r>
          </a:p>
          <a:p>
            <a:pPr algn="ctr" defTabSz="685800"/>
            <a:r>
              <a:rPr lang="sv-SE" sz="135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Riksdag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87232" y="4330688"/>
            <a:ext cx="1045158" cy="437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sv-SE" sz="135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Miun</a:t>
            </a:r>
            <a:endParaRPr lang="sv-SE" sz="135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9" name="V-form 38"/>
          <p:cNvSpPr/>
          <p:nvPr/>
        </p:nvSpPr>
        <p:spPr>
          <a:xfrm>
            <a:off x="6158000" y="5271816"/>
            <a:ext cx="1183786" cy="441775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0" name="V-form 39"/>
          <p:cNvSpPr/>
          <p:nvPr/>
        </p:nvSpPr>
        <p:spPr>
          <a:xfrm>
            <a:off x="8391722" y="5271816"/>
            <a:ext cx="1127527" cy="441775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1" name="V-form 40"/>
          <p:cNvSpPr/>
          <p:nvPr/>
        </p:nvSpPr>
        <p:spPr>
          <a:xfrm>
            <a:off x="10095746" y="5260202"/>
            <a:ext cx="1938080" cy="69550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 b="1">
                <a:solidFill>
                  <a:prstClr val="black"/>
                </a:solidFill>
                <a:latin typeface="Arial"/>
              </a:rPr>
              <a:t>.</a:t>
            </a:r>
          </a:p>
          <a:p>
            <a:pPr algn="ctr" defTabSz="685800"/>
            <a:r>
              <a:rPr lang="sv-SE" sz="900" b="1" err="1">
                <a:solidFill>
                  <a:prstClr val="black"/>
                </a:solidFill>
                <a:latin typeface="Arial"/>
              </a:rPr>
              <a:t>Årsredov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42" name="V-form 41"/>
          <p:cNvSpPr/>
          <p:nvPr/>
        </p:nvSpPr>
        <p:spPr>
          <a:xfrm>
            <a:off x="2384328" y="5846404"/>
            <a:ext cx="474365" cy="109304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525" err="1">
                <a:solidFill>
                  <a:prstClr val="black"/>
                </a:solidFill>
                <a:latin typeface="Arial"/>
              </a:rPr>
              <a:t>Uppf</a:t>
            </a:r>
            <a:endParaRPr lang="sv-SE" sz="525">
              <a:solidFill>
                <a:prstClr val="black"/>
              </a:solidFill>
              <a:latin typeface="Arial"/>
            </a:endParaRPr>
          </a:p>
          <a:p>
            <a:pPr algn="ctr" defTabSz="685800"/>
            <a:endParaRPr lang="sv-SE" sz="525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V-form 43"/>
          <p:cNvSpPr/>
          <p:nvPr/>
        </p:nvSpPr>
        <p:spPr>
          <a:xfrm>
            <a:off x="3284814" y="5845303"/>
            <a:ext cx="244211" cy="100576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3583" y="5845303"/>
            <a:ext cx="260627" cy="105572"/>
          </a:xfrm>
          <a:prstGeom prst="rect">
            <a:avLst/>
          </a:prstGeom>
        </p:spPr>
      </p:pic>
      <p:sp>
        <p:nvSpPr>
          <p:cNvPr id="45" name="V-form 44"/>
          <p:cNvSpPr/>
          <p:nvPr/>
        </p:nvSpPr>
        <p:spPr>
          <a:xfrm>
            <a:off x="4796348" y="5842481"/>
            <a:ext cx="244211" cy="10622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6" name="V-form 45"/>
          <p:cNvSpPr/>
          <p:nvPr/>
        </p:nvSpPr>
        <p:spPr>
          <a:xfrm>
            <a:off x="5625547" y="5860648"/>
            <a:ext cx="244211" cy="105572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V-form 46"/>
          <p:cNvSpPr/>
          <p:nvPr/>
        </p:nvSpPr>
        <p:spPr>
          <a:xfrm flipV="1">
            <a:off x="6465336" y="5845380"/>
            <a:ext cx="274074" cy="105573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V-form 47"/>
          <p:cNvSpPr/>
          <p:nvPr/>
        </p:nvSpPr>
        <p:spPr>
          <a:xfrm>
            <a:off x="7410973" y="5839659"/>
            <a:ext cx="244211" cy="10622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0" name="V-form 49"/>
          <p:cNvSpPr/>
          <p:nvPr/>
        </p:nvSpPr>
        <p:spPr>
          <a:xfrm>
            <a:off x="8187322" y="5860648"/>
            <a:ext cx="244211" cy="10622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1" name="V-form 50"/>
          <p:cNvSpPr/>
          <p:nvPr/>
        </p:nvSpPr>
        <p:spPr>
          <a:xfrm>
            <a:off x="9086190" y="5860648"/>
            <a:ext cx="244211" cy="1143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V-form 51"/>
          <p:cNvSpPr/>
          <p:nvPr/>
        </p:nvSpPr>
        <p:spPr>
          <a:xfrm flipV="1">
            <a:off x="9782678" y="5875821"/>
            <a:ext cx="242920" cy="105674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sv-SE" sz="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Vänster klammerparentes 2"/>
          <p:cNvSpPr/>
          <p:nvPr/>
        </p:nvSpPr>
        <p:spPr>
          <a:xfrm>
            <a:off x="1766096" y="3080291"/>
            <a:ext cx="257158" cy="2885929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  <a:latin typeface="Arial"/>
            </a:endParaRPr>
          </a:p>
        </p:txBody>
      </p:sp>
      <p:sp>
        <p:nvSpPr>
          <p:cNvPr id="34" name="V-form 33"/>
          <p:cNvSpPr/>
          <p:nvPr/>
        </p:nvSpPr>
        <p:spPr>
          <a:xfrm>
            <a:off x="1958682" y="5271817"/>
            <a:ext cx="1563817" cy="441775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>
                <a:solidFill>
                  <a:prstClr val="black"/>
                </a:solidFill>
                <a:latin typeface="Arial"/>
              </a:rPr>
              <a:t>Bokslut, </a:t>
            </a:r>
            <a:r>
              <a:rPr lang="sv-SE" sz="900" b="1" err="1">
                <a:solidFill>
                  <a:prstClr val="black"/>
                </a:solidFill>
                <a:latin typeface="Arial"/>
              </a:rPr>
              <a:t>Uppföljn</a:t>
            </a:r>
            <a:r>
              <a:rPr lang="sv-SE" sz="900" b="1">
                <a:solidFill>
                  <a:prstClr val="black"/>
                </a:solidFill>
                <a:latin typeface="Arial"/>
              </a:rPr>
              <a:t>.</a:t>
            </a:r>
          </a:p>
          <a:p>
            <a:pPr algn="ctr" defTabSz="685800"/>
            <a:r>
              <a:rPr lang="sv-SE" sz="900" b="1" err="1">
                <a:solidFill>
                  <a:prstClr val="black"/>
                </a:solidFill>
                <a:latin typeface="Arial"/>
              </a:rPr>
              <a:t>Årsredov</a:t>
            </a:r>
            <a:r>
              <a:rPr lang="sv-SE" sz="90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7" name="V-form 126">
            <a:extLst>
              <a:ext uri="{FF2B5EF4-FFF2-40B4-BE49-F238E27FC236}">
                <a16:creationId xmlns:a16="http://schemas.microsoft.com/office/drawing/2014/main" id="{305B7E60-2BBD-AB1C-E49D-9764CDEC9B7C}"/>
              </a:ext>
            </a:extLst>
          </p:cNvPr>
          <p:cNvSpPr/>
          <p:nvPr/>
        </p:nvSpPr>
        <p:spPr>
          <a:xfrm>
            <a:off x="9728032" y="4050236"/>
            <a:ext cx="2459107" cy="44561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sv-SE" sz="900" b="1" dirty="0">
                <a:solidFill>
                  <a:prstClr val="black"/>
                </a:solidFill>
                <a:latin typeface="Arial"/>
              </a:rPr>
              <a:t>Aktivitetsplan år 2027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37BD8096-699C-93C3-83C5-900161B96744}"/>
              </a:ext>
            </a:extLst>
          </p:cNvPr>
          <p:cNvSpPr/>
          <p:nvPr/>
        </p:nvSpPr>
        <p:spPr>
          <a:xfrm>
            <a:off x="3284814" y="2460185"/>
            <a:ext cx="3449485" cy="229366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17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74F79E-301D-4DF4-A9C8-1011C107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7" y="1375374"/>
            <a:ext cx="10550525" cy="652145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Universitetsgemensam nivå inkl. förvaltning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2EAD36-FC5A-41D1-A65D-F3CE96166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99" y="1924152"/>
            <a:ext cx="10942638" cy="4452794"/>
          </a:xfrm>
        </p:spPr>
        <p:txBody>
          <a:bodyPr/>
          <a:lstStyle/>
          <a:p>
            <a:pPr>
              <a:buClrTx/>
            </a:pPr>
            <a:r>
              <a:rPr lang="sv-SE" sz="1800" dirty="0">
                <a:solidFill>
                  <a:srgbClr val="0070C0"/>
                </a:solidFill>
              </a:rPr>
              <a:t>Universitetsgemensam ram </a:t>
            </a:r>
            <a:r>
              <a:rPr lang="sv-SE" sz="1800" dirty="0"/>
              <a:t>samt ram per avdelning </a:t>
            </a:r>
            <a:r>
              <a:rPr lang="sv-SE" sz="1400" dirty="0"/>
              <a:t>(Bil 8)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sv-SE" dirty="0">
                <a:solidFill>
                  <a:srgbClr val="0070C0"/>
                </a:solidFill>
              </a:rPr>
              <a:t>   </a:t>
            </a:r>
            <a:r>
              <a:rPr lang="sv-SE" dirty="0"/>
              <a:t> </a:t>
            </a:r>
            <a:r>
              <a:rPr lang="sv-SE" sz="1600" dirty="0" err="1"/>
              <a:t>Fn</a:t>
            </a:r>
            <a:r>
              <a:rPr lang="sv-SE" sz="1600" dirty="0"/>
              <a:t> enligt Budget 2026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sv-SE" sz="1600" dirty="0"/>
              <a:t>     Revideringar kan ske under process</a:t>
            </a:r>
            <a:r>
              <a:rPr lang="sv-SE" dirty="0"/>
              <a:t>	</a:t>
            </a:r>
          </a:p>
          <a:p>
            <a:pPr marL="0" indent="0">
              <a:spcBef>
                <a:spcPts val="600"/>
              </a:spcBef>
              <a:buClrTx/>
              <a:buNone/>
            </a:pPr>
            <a:r>
              <a:rPr lang="sv-SE" dirty="0"/>
              <a:t>	</a:t>
            </a:r>
          </a:p>
          <a:p>
            <a:pPr>
              <a:spcBef>
                <a:spcPts val="600"/>
              </a:spcBef>
              <a:buClrTx/>
            </a:pPr>
            <a:r>
              <a:rPr lang="sv-SE" sz="1800" dirty="0">
                <a:solidFill>
                  <a:srgbClr val="0070C0"/>
                </a:solidFill>
              </a:rPr>
              <a:t>INFRA delad i FAS och DOS (</a:t>
            </a:r>
            <a:r>
              <a:rPr lang="sv-SE" sz="1800" dirty="0" err="1">
                <a:solidFill>
                  <a:srgbClr val="0070C0"/>
                </a:solidFill>
              </a:rPr>
              <a:t>fd</a:t>
            </a:r>
            <a:r>
              <a:rPr lang="sv-SE" sz="1800" dirty="0">
                <a:solidFill>
                  <a:srgbClr val="0070C0"/>
                </a:solidFill>
              </a:rPr>
              <a:t> IT)</a:t>
            </a:r>
            <a:r>
              <a:rPr lang="sv-SE" sz="1800" dirty="0"/>
              <a:t> </a:t>
            </a:r>
          </a:p>
          <a:p>
            <a:pPr marL="0" indent="0">
              <a:spcBef>
                <a:spcPts val="600"/>
              </a:spcBef>
              <a:buClrTx/>
              <a:buNone/>
            </a:pPr>
            <a:r>
              <a:rPr lang="sv-SE" dirty="0"/>
              <a:t>   </a:t>
            </a:r>
            <a:r>
              <a:rPr lang="sv-SE" sz="1600" dirty="0"/>
              <a:t>Prognos laddad med personals hemvist enligt budget 2026</a:t>
            </a:r>
          </a:p>
          <a:p>
            <a:pPr marL="0" indent="0">
              <a:spcBef>
                <a:spcPts val="600"/>
              </a:spcBef>
              <a:buClrTx/>
              <a:buNone/>
            </a:pPr>
            <a:r>
              <a:rPr lang="sv-SE" sz="1600" dirty="0"/>
              <a:t>    Viss personal ligger kvar på DOS </a:t>
            </a:r>
            <a:r>
              <a:rPr lang="sv-SE" sz="1600" dirty="0" err="1"/>
              <a:t>org</a:t>
            </a:r>
            <a:r>
              <a:rPr lang="sv-SE" sz="1600" dirty="0"/>
              <a:t> 9351 och lånas ut till FAS </a:t>
            </a:r>
            <a:r>
              <a:rPr lang="sv-SE" sz="1600" dirty="0" err="1"/>
              <a:t>org</a:t>
            </a:r>
            <a:r>
              <a:rPr lang="sv-SE" sz="1600" dirty="0"/>
              <a:t> 93632-93633</a:t>
            </a:r>
          </a:p>
          <a:p>
            <a:pPr marL="0" indent="0">
              <a:spcBef>
                <a:spcPts val="600"/>
              </a:spcBef>
              <a:buClrTx/>
              <a:buNone/>
            </a:pPr>
            <a:r>
              <a:rPr lang="sv-SE" sz="1600" dirty="0"/>
              <a:t>    Viss personal ligger på FAS </a:t>
            </a:r>
            <a:r>
              <a:rPr lang="sv-SE" sz="1600" dirty="0" err="1"/>
              <a:t>org</a:t>
            </a:r>
            <a:r>
              <a:rPr lang="sv-SE" sz="1600" dirty="0"/>
              <a:t> 9365 FAS och lånas ut till DOS </a:t>
            </a:r>
            <a:r>
              <a:rPr lang="sv-SE" sz="1600" dirty="0" err="1"/>
              <a:t>org</a:t>
            </a:r>
            <a:r>
              <a:rPr lang="sv-SE" sz="1600" dirty="0"/>
              <a:t> 935XX</a:t>
            </a:r>
          </a:p>
          <a:p>
            <a:pPr marL="0" indent="0">
              <a:spcBef>
                <a:spcPts val="600"/>
              </a:spcBef>
              <a:buClrTx/>
              <a:buNone/>
            </a:pPr>
            <a:endParaRPr lang="sv-SE" sz="1600" dirty="0"/>
          </a:p>
          <a:p>
            <a:pPr>
              <a:buClrTx/>
            </a:pPr>
            <a:r>
              <a:rPr lang="sv-SE" sz="1800" dirty="0">
                <a:solidFill>
                  <a:srgbClr val="0070C0"/>
                </a:solidFill>
              </a:rPr>
              <a:t>Särskilda anslag </a:t>
            </a:r>
            <a:r>
              <a:rPr lang="sv-SE" sz="1800" dirty="0"/>
              <a:t>(bil 7)</a:t>
            </a:r>
          </a:p>
          <a:p>
            <a:pPr marL="0" indent="0">
              <a:spcBef>
                <a:spcPts val="600"/>
              </a:spcBef>
              <a:buClrTx/>
              <a:buNone/>
            </a:pPr>
            <a:r>
              <a:rPr lang="sv-SE" dirty="0">
                <a:solidFill>
                  <a:srgbClr val="0070C0"/>
                </a:solidFill>
              </a:rPr>
              <a:t>   </a:t>
            </a:r>
            <a:r>
              <a:rPr lang="sv-SE" sz="1600" dirty="0"/>
              <a:t>Studenthälsa</a:t>
            </a:r>
            <a:r>
              <a:rPr lang="sv-SE" sz="1600" dirty="0">
                <a:solidFill>
                  <a:srgbClr val="0070C0"/>
                </a:solidFill>
              </a:rPr>
              <a:t> </a:t>
            </a:r>
            <a:r>
              <a:rPr lang="sv-SE" sz="1600" dirty="0"/>
              <a:t>ökat 550 tkr (avser UB)</a:t>
            </a:r>
          </a:p>
          <a:p>
            <a:pPr marL="0" indent="0">
              <a:spcBef>
                <a:spcPts val="600"/>
              </a:spcBef>
              <a:buClrTx/>
              <a:buNone/>
            </a:pPr>
            <a:r>
              <a:rPr lang="sv-SE" sz="1600" dirty="0"/>
              <a:t>    UB-chef informerades i dec</a:t>
            </a:r>
          </a:p>
          <a:p>
            <a:pPr marL="0" indent="0">
              <a:buClrTx/>
              <a:buNone/>
            </a:pPr>
            <a:r>
              <a:rPr lang="sv-SE" dirty="0">
                <a:solidFill>
                  <a:srgbClr val="0070C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3285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un 16.9.potx" id="{C61BB7D9-BBAB-43CF-A8C6-54EC9D1D6368}" vid="{BC82BA5E-E059-4EB3-8CC4-73E58988101B}"/>
    </a:ext>
  </a:extLst>
</a:theme>
</file>

<file path=ppt/theme/theme2.xml><?xml version="1.0" encoding="utf-8"?>
<a:theme xmlns:a="http://schemas.openxmlformats.org/drawingml/2006/main" name="1_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un 16.9.potx" id="{C61BB7D9-BBAB-43CF-A8C6-54EC9D1D6368}" vid="{BC82BA5E-E059-4EB3-8CC4-73E58988101B}"/>
    </a:ext>
  </a:extLst>
</a:theme>
</file>

<file path=ppt/theme/theme3.xml><?xml version="1.0" encoding="utf-8"?>
<a:theme xmlns:a="http://schemas.openxmlformats.org/drawingml/2006/main" name="Hypergene">
  <a:themeElements>
    <a:clrScheme name="Hypergene">
      <a:dk1>
        <a:srgbClr val="000000"/>
      </a:dk1>
      <a:lt1>
        <a:sysClr val="window" lastClr="FFFFFF"/>
      </a:lt1>
      <a:dk2>
        <a:srgbClr val="2C1C09"/>
      </a:dk2>
      <a:lt2>
        <a:srgbClr val="F8F8F8"/>
      </a:lt2>
      <a:accent1>
        <a:srgbClr val="C3D498"/>
      </a:accent1>
      <a:accent2>
        <a:srgbClr val="DDB199"/>
      </a:accent2>
      <a:accent3>
        <a:srgbClr val="98BFD8"/>
      </a:accent3>
      <a:accent4>
        <a:srgbClr val="98D1CB"/>
      </a:accent4>
      <a:accent5>
        <a:srgbClr val="E2D193"/>
      </a:accent5>
      <a:accent6>
        <a:srgbClr val="F18700"/>
      </a:accent6>
      <a:hlink>
        <a:srgbClr val="F18700"/>
      </a:hlink>
      <a:folHlink>
        <a:srgbClr val="F18700"/>
      </a:folHlink>
    </a:clrScheme>
    <a:fontScheme name="Hypergene ny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44000" tIns="144000" rIns="144000" bIns="144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custClrLst>
    <a:custClr name="Mörkgrön">
      <a:srgbClr val="404D22"/>
    </a:custClr>
    <a:custClr name="Rödbrun">
      <a:srgbClr val="4F2610"/>
    </a:custClr>
    <a:custClr name="Marinblå">
      <a:srgbClr val="203B4D"/>
    </a:custClr>
    <a:custClr name="Maringrön">
      <a:srgbClr val="015046"/>
    </a:custClr>
    <a:custClr name="Guldbrun">
      <a:srgbClr val="4B3F1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run">
      <a:srgbClr val="2C1C09"/>
    </a:custClr>
    <a:custClr name="Brun 80%">
      <a:srgbClr val="56493E"/>
    </a:custClr>
    <a:custClr name="Brun 60%">
      <a:srgbClr val="7F766E"/>
    </a:custClr>
    <a:custClr name="Brun 40%">
      <a:srgbClr val="ACA49E"/>
    </a:custClr>
    <a:custClr name="Brun 20%">
      <a:srgbClr val="D5D2D0"/>
    </a:custClr>
    <a:custClr name="Brun 10%">
      <a:srgbClr val="EAE7E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Hypergene_mall_fasta bilder.potx" id="{E1D8EF8E-A6AE-4123-869F-13180DF07535}" vid="{B8974BB7-E4FD-427D-BDB8-827B0946A6A4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93778FFEFCC842A1305BF332A002CB" ma:contentTypeVersion="4" ma:contentTypeDescription="Skapa ett nytt dokument." ma:contentTypeScope="" ma:versionID="205f2788cfc558a02e3912c25c2f33f1">
  <xsd:schema xmlns:xsd="http://www.w3.org/2001/XMLSchema" xmlns:xs="http://www.w3.org/2001/XMLSchema" xmlns:p="http://schemas.microsoft.com/office/2006/metadata/properties" xmlns:ns2="02849efb-ee2c-4346-97f3-f500bbfa2ec1" targetNamespace="http://schemas.microsoft.com/office/2006/metadata/properties" ma:root="true" ma:fieldsID="377dd2b35b045e808dbeb1fb83367f8a" ns2:_="">
    <xsd:import namespace="02849efb-ee2c-4346-97f3-f500bbfa2e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49efb-ee2c-4346-97f3-f500bbfa2e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593A25-C09C-4AE7-96A1-88C9E4A33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849efb-ee2c-4346-97f3-f500bbfa2e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F3BE94-6987-4A09-8D95-AEEA125D8D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773CCA-9E45-46FC-850B-381BB39DE053}">
  <ds:schemaRefs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02849efb-ee2c-4346-97f3-f500bbfa2ec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</TotalTime>
  <Words>1756</Words>
  <Application>Microsoft Office PowerPoint</Application>
  <PresentationFormat>Bredbild</PresentationFormat>
  <Paragraphs>258</Paragraphs>
  <Slides>40</Slides>
  <Notes>5</Notes>
  <HiddenSlides>3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40</vt:i4>
      </vt:variant>
    </vt:vector>
  </HeadingPairs>
  <TitlesOfParts>
    <vt:vector size="48" baseType="lpstr">
      <vt:lpstr>Arial</vt:lpstr>
      <vt:lpstr>Avenir Next LT Pro</vt:lpstr>
      <vt:lpstr>Calibri</vt:lpstr>
      <vt:lpstr>Times New Roman</vt:lpstr>
      <vt:lpstr>Wingdings</vt:lpstr>
      <vt:lpstr>Office-tema</vt:lpstr>
      <vt:lpstr>1_Office-tema</vt:lpstr>
      <vt:lpstr>Hypergene</vt:lpstr>
      <vt:lpstr>Prognos 2026 </vt:lpstr>
      <vt:lpstr>Agenda:</vt:lpstr>
      <vt:lpstr>Aktuell övrig information</vt:lpstr>
      <vt:lpstr>Prognos 2026</vt:lpstr>
      <vt:lpstr>Förenkla budgetering där det är möjligt  </vt:lpstr>
      <vt:lpstr> </vt:lpstr>
      <vt:lpstr>PowerPoint-presentation</vt:lpstr>
      <vt:lpstr>Årsöversikt   År 2026                                                                         </vt:lpstr>
      <vt:lpstr>Universitetsgemensam nivå inkl. förvaltning</vt:lpstr>
      <vt:lpstr>Fakulteter</vt:lpstr>
      <vt:lpstr>Generella prognosvärden 2026</vt:lpstr>
      <vt:lpstr>Prognos löner och påslag  Hypergene</vt:lpstr>
      <vt:lpstr>Nya värden prognos jämfört med budget p g a: * Ny löneöknings% första RALS-perioden * Ny LKP  * Ny kontors% * Ny lönesumma ger ny OH-kostnad trots samma OH% </vt:lpstr>
      <vt:lpstr>Lokalkostnader (Bil 3a-b) </vt:lpstr>
      <vt:lpstr>Investeringar</vt:lpstr>
      <vt:lpstr>Prognos årets intäkter inom Kommunsamverkan </vt:lpstr>
      <vt:lpstr>Personalkostnader, ut- och inlån</vt:lpstr>
      <vt:lpstr>Övrigt  prognos</vt:lpstr>
      <vt:lpstr>Kontoinmatning prognos</vt:lpstr>
      <vt:lpstr>PowerPoint-presentation</vt:lpstr>
      <vt:lpstr>Spärrade projekt, ämnen</vt:lpstr>
      <vt:lpstr>Slutavstämning – se bilaga 12-13 Analysera era Resultatmatriser Se även 1c. Resultaträkning (9-konton)</vt:lpstr>
      <vt:lpstr>PowerPoint-presentation</vt:lpstr>
      <vt:lpstr>Excelinläsning - personal - övriga intäkter och kostnader</vt:lpstr>
      <vt:lpstr>Excelimport Uppgift för kontoinmatning</vt:lpstr>
      <vt:lpstr>Excelimport kontoimatning</vt:lpstr>
      <vt:lpstr>OBS! vid Excelimport i kontoinmatning</vt:lpstr>
      <vt:lpstr>Bilaga 14</vt:lpstr>
      <vt:lpstr>Excelimport </vt:lpstr>
      <vt:lpstr> BUDGET- årsbelopp 1) Klicka Excelimport i Hypergene 2) Kopiera (Ctrl+C) siffror för:    - konto, verks, proj, årsbelopp     - alt.  konto, verks, årsbelopp      3) Hypergene: klistra in (Ctrl+V) 4) Avstäm                ”Inmatning”          samt  i          ”Inmatning per projekt” </vt:lpstr>
      <vt:lpstr> PROGNOS- månadsbelopp 1) Klicka Excelimport i Hypergene 1) Excel: kopiera  (Ctrl+C) siffror för:     - konto, verks, proj, månadsbelopp      - alt. konto, verks, månadsbelopp      2) Hypergene: klistra in (Ctrl+V) 3) Avstäm     </vt:lpstr>
      <vt:lpstr>Excelimport i valet ”Inmatning och jämförelse” Belopp placerat i kontonummerordning     OBS! Gulmarkerade rubriker nedan manuellt inskriven </vt:lpstr>
      <vt:lpstr>Excelimport personal</vt:lpstr>
      <vt:lpstr>Excelimport för eventuell revidering av konteringar samt omfattning på inläst personal på aktuell hemvist     Excelimport görs i budget enligt deadline  I prognos är aktuell budget startvärde och Excelimport görs i prognos enligt deadline</vt:lpstr>
      <vt:lpstr>PowerPoint-presentation</vt:lpstr>
      <vt:lpstr>PowerPoint-presentation</vt:lpstr>
      <vt:lpstr>Separat kontrollflik för avstämning konteringsprocent Ingen avstämningsdel i Importfliken som i kontoinmatningen därav sep flik  Felkontering nedan: - felkonterad person &gt;100% - Nyanställd 22 inlagd med lön januari och tjänsteomfattning i januari men ingen kontering januari utan istället i februari</vt:lpstr>
      <vt:lpstr>OBS!  Excelimport kontering personal endast för personal med hemvist på avdelningen – inte ut- och inlån  </vt:lpstr>
      <vt:lpstr>PowerPoint-presentation</vt:lpstr>
      <vt:lpstr>Utvärdering budgetarbete 2026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Jesper Ek</dc:creator>
  <cp:lastModifiedBy>Ingrid Hallberg</cp:lastModifiedBy>
  <cp:revision>5</cp:revision>
  <cp:lastPrinted>2015-05-26T13:42:18Z</cp:lastPrinted>
  <dcterms:created xsi:type="dcterms:W3CDTF">2015-04-23T14:32:50Z</dcterms:created>
  <dcterms:modified xsi:type="dcterms:W3CDTF">2026-02-26T11:01:52Z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0x0101009693778FFEFCC842A1305BF332A002CB</vt:lpwstr>
  </property>
  <property fmtid="{D5CDD505-2E9C-101B-9397-08002B2CF9AE}" pid="3" name="MSIP_Label_e7a9e035-fc31-4a12-9147-f5d37fc656b3_Enabled">
    <vt:lpwstr>true</vt:lpwstr>
  </property>
  <property fmtid="{D5CDD505-2E9C-101B-9397-08002B2CF9AE}" pid="4" name="MSIP_Label_e7a9e035-fc31-4a12-9147-f5d37fc656b3_SetDate">
    <vt:lpwstr>2025-06-23T08:52:40Z</vt:lpwstr>
  </property>
  <property fmtid="{D5CDD505-2E9C-101B-9397-08002B2CF9AE}" pid="5" name="MSIP_Label_e7a9e035-fc31-4a12-9147-f5d37fc656b3_Method">
    <vt:lpwstr>Standard</vt:lpwstr>
  </property>
  <property fmtid="{D5CDD505-2E9C-101B-9397-08002B2CF9AE}" pid="6" name="MSIP_Label_e7a9e035-fc31-4a12-9147-f5d37fc656b3_Name">
    <vt:lpwstr>Begränsad delning</vt:lpwstr>
  </property>
  <property fmtid="{D5CDD505-2E9C-101B-9397-08002B2CF9AE}" pid="7" name="MSIP_Label_e7a9e035-fc31-4a12-9147-f5d37fc656b3_SiteId">
    <vt:lpwstr>8234e57a-f0d7-4e7d-bac5-8f1a2c565e73</vt:lpwstr>
  </property>
  <property fmtid="{D5CDD505-2E9C-101B-9397-08002B2CF9AE}" pid="8" name="MSIP_Label_e7a9e035-fc31-4a12-9147-f5d37fc656b3_ActionId">
    <vt:lpwstr>dc317873-883c-48ae-82a4-78a03691072d</vt:lpwstr>
  </property>
  <property fmtid="{D5CDD505-2E9C-101B-9397-08002B2CF9AE}" pid="9" name="MSIP_Label_e7a9e035-fc31-4a12-9147-f5d37fc656b3_ContentBits">
    <vt:lpwstr>1</vt:lpwstr>
  </property>
  <property fmtid="{D5CDD505-2E9C-101B-9397-08002B2CF9AE}" pid="10" name="MSIP_Label_e7a9e035-fc31-4a12-9147-f5d37fc656b3_Tag">
    <vt:lpwstr>10, 3, 0, 2</vt:lpwstr>
  </property>
  <property fmtid="{D5CDD505-2E9C-101B-9397-08002B2CF9AE}" pid="11" name="ClassificationContentMarkingHeaderLocations">
    <vt:lpwstr>Office-tema:11\1_Office-tema:11\Hypergene:5</vt:lpwstr>
  </property>
  <property fmtid="{D5CDD505-2E9C-101B-9397-08002B2CF9AE}" pid="12" name="ClassificationContentMarkingHeaderText">
    <vt:lpwstr>Begränsad delning</vt:lpwstr>
  </property>
</Properties>
</file>