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50"/>
  </p:notesMasterIdLst>
  <p:sldIdLst>
    <p:sldId id="330" r:id="rId6"/>
    <p:sldId id="258" r:id="rId7"/>
    <p:sldId id="311" r:id="rId8"/>
    <p:sldId id="426" r:id="rId9"/>
    <p:sldId id="382" r:id="rId10"/>
    <p:sldId id="440" r:id="rId11"/>
    <p:sldId id="358" r:id="rId12"/>
    <p:sldId id="312" r:id="rId13"/>
    <p:sldId id="378" r:id="rId14"/>
    <p:sldId id="823" r:id="rId15"/>
    <p:sldId id="321" r:id="rId16"/>
    <p:sldId id="267" r:id="rId17"/>
    <p:sldId id="820" r:id="rId18"/>
    <p:sldId id="436" r:id="rId19"/>
    <p:sldId id="359" r:id="rId20"/>
    <p:sldId id="427" r:id="rId21"/>
    <p:sldId id="668" r:id="rId22"/>
    <p:sldId id="819" r:id="rId23"/>
    <p:sldId id="821" r:id="rId24"/>
    <p:sldId id="437" r:id="rId25"/>
    <p:sldId id="419" r:id="rId26"/>
    <p:sldId id="422" r:id="rId27"/>
    <p:sldId id="364" r:id="rId28"/>
    <p:sldId id="429" r:id="rId29"/>
    <p:sldId id="430" r:id="rId30"/>
    <p:sldId id="380" r:id="rId31"/>
    <p:sldId id="306" r:id="rId32"/>
    <p:sldId id="270" r:id="rId33"/>
    <p:sldId id="296" r:id="rId34"/>
    <p:sldId id="297" r:id="rId35"/>
    <p:sldId id="362" r:id="rId36"/>
    <p:sldId id="299" r:id="rId37"/>
    <p:sldId id="348" r:id="rId38"/>
    <p:sldId id="298" r:id="rId39"/>
    <p:sldId id="334" r:id="rId40"/>
    <p:sldId id="336" r:id="rId41"/>
    <p:sldId id="337" r:id="rId42"/>
    <p:sldId id="347" r:id="rId43"/>
    <p:sldId id="363" r:id="rId44"/>
    <p:sldId id="335" r:id="rId45"/>
    <p:sldId id="381" r:id="rId46"/>
    <p:sldId id="301" r:id="rId47"/>
    <p:sldId id="302" r:id="rId48"/>
    <p:sldId id="300" r:id="rId4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DD680"/>
    <a:srgbClr val="AFCD65"/>
    <a:srgbClr val="A4D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A72B63-2718-4EA0-A42A-D4DB90AD6E7C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2" custLinFactNeighborX="83326" custLinFactNeighborY="-850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2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2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2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2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2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A72B63-2718-4EA0-A42A-D4DB90AD6E7C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2" custLinFactNeighborX="83326" custLinFactNeighborY="-850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2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2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2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2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2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65929" y="47781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Jan</a:t>
          </a:r>
        </a:p>
      </dsp:txBody>
      <dsp:txXfrm>
        <a:off x="216818" y="477819"/>
        <a:ext cx="452668" cy="301778"/>
      </dsp:txXfrm>
    </dsp:sp>
    <dsp:sp modelId="{1D9D9E96-3B3E-45C1-A5B7-40F2DA8BDBFB}">
      <dsp:nvSpPr>
        <dsp:cNvPr id="0" name=""/>
        <dsp:cNvSpPr/>
      </dsp:nvSpPr>
      <dsp:spPr>
        <a:xfrm>
          <a:off x="705029" y="478700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Feb</a:t>
          </a:r>
        </a:p>
      </dsp:txBody>
      <dsp:txXfrm>
        <a:off x="855918" y="478700"/>
        <a:ext cx="452668" cy="301778"/>
      </dsp:txXfrm>
    </dsp:sp>
    <dsp:sp modelId="{0BD3D456-073F-40E5-B679-7F1ACD224276}">
      <dsp:nvSpPr>
        <dsp:cNvPr id="0" name=""/>
        <dsp:cNvSpPr/>
      </dsp:nvSpPr>
      <dsp:spPr>
        <a:xfrm>
          <a:off x="1361068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Mar</a:t>
          </a:r>
        </a:p>
      </dsp:txBody>
      <dsp:txXfrm>
        <a:off x="1511957" y="480384"/>
        <a:ext cx="452668" cy="301778"/>
      </dsp:txXfrm>
    </dsp:sp>
    <dsp:sp modelId="{A31EECC0-6854-4875-8126-C27EFFDF83BD}">
      <dsp:nvSpPr>
        <dsp:cNvPr id="0" name=""/>
        <dsp:cNvSpPr/>
      </dsp:nvSpPr>
      <dsp:spPr>
        <a:xfrm>
          <a:off x="2040070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Apr</a:t>
          </a:r>
        </a:p>
      </dsp:txBody>
      <dsp:txXfrm>
        <a:off x="2190959" y="480384"/>
        <a:ext cx="452668" cy="301778"/>
      </dsp:txXfrm>
    </dsp:sp>
    <dsp:sp modelId="{402CBC50-2FCA-4BE1-9E19-4859AFB25B87}">
      <dsp:nvSpPr>
        <dsp:cNvPr id="0" name=""/>
        <dsp:cNvSpPr/>
      </dsp:nvSpPr>
      <dsp:spPr>
        <a:xfrm>
          <a:off x="2719073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Maj</a:t>
          </a:r>
        </a:p>
      </dsp:txBody>
      <dsp:txXfrm>
        <a:off x="2869962" y="480384"/>
        <a:ext cx="452668" cy="301778"/>
      </dsp:txXfrm>
    </dsp:sp>
    <dsp:sp modelId="{467DEE1A-7BDE-4484-9635-45C0AD8E0037}">
      <dsp:nvSpPr>
        <dsp:cNvPr id="0" name=""/>
        <dsp:cNvSpPr/>
      </dsp:nvSpPr>
      <dsp:spPr>
        <a:xfrm>
          <a:off x="3398075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Jun</a:t>
          </a:r>
        </a:p>
      </dsp:txBody>
      <dsp:txXfrm>
        <a:off x="3548964" y="480384"/>
        <a:ext cx="452668" cy="301778"/>
      </dsp:txXfrm>
    </dsp:sp>
    <dsp:sp modelId="{C648EDB5-78C1-4AD3-83CD-44F2FCD9F213}">
      <dsp:nvSpPr>
        <dsp:cNvPr id="0" name=""/>
        <dsp:cNvSpPr/>
      </dsp:nvSpPr>
      <dsp:spPr>
        <a:xfrm>
          <a:off x="4059932" y="47188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Jul</a:t>
          </a:r>
        </a:p>
      </dsp:txBody>
      <dsp:txXfrm>
        <a:off x="4210821" y="471889"/>
        <a:ext cx="452668" cy="301778"/>
      </dsp:txXfrm>
    </dsp:sp>
    <dsp:sp modelId="{45CDB537-F9CF-4890-A6FB-9809B2D59623}">
      <dsp:nvSpPr>
        <dsp:cNvPr id="0" name=""/>
        <dsp:cNvSpPr/>
      </dsp:nvSpPr>
      <dsp:spPr>
        <a:xfrm>
          <a:off x="4733202" y="490608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Aug</a:t>
          </a:r>
        </a:p>
      </dsp:txBody>
      <dsp:txXfrm>
        <a:off x="4884091" y="490608"/>
        <a:ext cx="452668" cy="301778"/>
      </dsp:txXfrm>
    </dsp:sp>
    <dsp:sp modelId="{93CA771E-370F-4D1D-B69C-3DA09D899D4C}">
      <dsp:nvSpPr>
        <dsp:cNvPr id="0" name=""/>
        <dsp:cNvSpPr/>
      </dsp:nvSpPr>
      <dsp:spPr>
        <a:xfrm>
          <a:off x="5435082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Sep</a:t>
          </a:r>
        </a:p>
      </dsp:txBody>
      <dsp:txXfrm>
        <a:off x="5585971" y="480384"/>
        <a:ext cx="452668" cy="301778"/>
      </dsp:txXfrm>
    </dsp:sp>
    <dsp:sp modelId="{8C168A3C-6D60-4EFB-88E0-DAA433C748CF}">
      <dsp:nvSpPr>
        <dsp:cNvPr id="0" name=""/>
        <dsp:cNvSpPr/>
      </dsp:nvSpPr>
      <dsp:spPr>
        <a:xfrm>
          <a:off x="6114084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Okt</a:t>
          </a:r>
        </a:p>
      </dsp:txBody>
      <dsp:txXfrm>
        <a:off x="6264973" y="480384"/>
        <a:ext cx="452668" cy="301778"/>
      </dsp:txXfrm>
    </dsp:sp>
    <dsp:sp modelId="{B0DC62F6-8AA2-4E72-B2EF-BEE6F43CB233}">
      <dsp:nvSpPr>
        <dsp:cNvPr id="0" name=""/>
        <dsp:cNvSpPr/>
      </dsp:nvSpPr>
      <dsp:spPr>
        <a:xfrm>
          <a:off x="6761302" y="473446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Nov</a:t>
          </a:r>
        </a:p>
      </dsp:txBody>
      <dsp:txXfrm>
        <a:off x="6912191" y="473446"/>
        <a:ext cx="452668" cy="301778"/>
      </dsp:txXfrm>
    </dsp:sp>
    <dsp:sp modelId="{A5BCE5C5-44F9-4061-BC40-2D2D47AC9EEA}">
      <dsp:nvSpPr>
        <dsp:cNvPr id="0" name=""/>
        <dsp:cNvSpPr/>
      </dsp:nvSpPr>
      <dsp:spPr>
        <a:xfrm>
          <a:off x="7402080" y="474068"/>
          <a:ext cx="754446" cy="314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Dec</a:t>
          </a:r>
        </a:p>
      </dsp:txBody>
      <dsp:txXfrm>
        <a:off x="7559322" y="474068"/>
        <a:ext cx="439963" cy="31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65929" y="47781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Jan</a:t>
          </a:r>
        </a:p>
      </dsp:txBody>
      <dsp:txXfrm>
        <a:off x="216818" y="477819"/>
        <a:ext cx="452668" cy="301778"/>
      </dsp:txXfrm>
    </dsp:sp>
    <dsp:sp modelId="{1D9D9E96-3B3E-45C1-A5B7-40F2DA8BDBFB}">
      <dsp:nvSpPr>
        <dsp:cNvPr id="0" name=""/>
        <dsp:cNvSpPr/>
      </dsp:nvSpPr>
      <dsp:spPr>
        <a:xfrm>
          <a:off x="705029" y="478700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Feb</a:t>
          </a:r>
        </a:p>
      </dsp:txBody>
      <dsp:txXfrm>
        <a:off x="855918" y="478700"/>
        <a:ext cx="452668" cy="301778"/>
      </dsp:txXfrm>
    </dsp:sp>
    <dsp:sp modelId="{0BD3D456-073F-40E5-B679-7F1ACD224276}">
      <dsp:nvSpPr>
        <dsp:cNvPr id="0" name=""/>
        <dsp:cNvSpPr/>
      </dsp:nvSpPr>
      <dsp:spPr>
        <a:xfrm>
          <a:off x="1361068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Mar</a:t>
          </a:r>
        </a:p>
      </dsp:txBody>
      <dsp:txXfrm>
        <a:off x="1511957" y="480384"/>
        <a:ext cx="452668" cy="301778"/>
      </dsp:txXfrm>
    </dsp:sp>
    <dsp:sp modelId="{A31EECC0-6854-4875-8126-C27EFFDF83BD}">
      <dsp:nvSpPr>
        <dsp:cNvPr id="0" name=""/>
        <dsp:cNvSpPr/>
      </dsp:nvSpPr>
      <dsp:spPr>
        <a:xfrm>
          <a:off x="2040070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Apr</a:t>
          </a:r>
        </a:p>
      </dsp:txBody>
      <dsp:txXfrm>
        <a:off x="2190959" y="480384"/>
        <a:ext cx="452668" cy="301778"/>
      </dsp:txXfrm>
    </dsp:sp>
    <dsp:sp modelId="{402CBC50-2FCA-4BE1-9E19-4859AFB25B87}">
      <dsp:nvSpPr>
        <dsp:cNvPr id="0" name=""/>
        <dsp:cNvSpPr/>
      </dsp:nvSpPr>
      <dsp:spPr>
        <a:xfrm>
          <a:off x="2719073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Maj</a:t>
          </a:r>
        </a:p>
      </dsp:txBody>
      <dsp:txXfrm>
        <a:off x="2869962" y="480384"/>
        <a:ext cx="452668" cy="301778"/>
      </dsp:txXfrm>
    </dsp:sp>
    <dsp:sp modelId="{467DEE1A-7BDE-4484-9635-45C0AD8E0037}">
      <dsp:nvSpPr>
        <dsp:cNvPr id="0" name=""/>
        <dsp:cNvSpPr/>
      </dsp:nvSpPr>
      <dsp:spPr>
        <a:xfrm>
          <a:off x="3398075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Jun</a:t>
          </a:r>
        </a:p>
      </dsp:txBody>
      <dsp:txXfrm>
        <a:off x="3548964" y="480384"/>
        <a:ext cx="452668" cy="301778"/>
      </dsp:txXfrm>
    </dsp:sp>
    <dsp:sp modelId="{C648EDB5-78C1-4AD3-83CD-44F2FCD9F213}">
      <dsp:nvSpPr>
        <dsp:cNvPr id="0" name=""/>
        <dsp:cNvSpPr/>
      </dsp:nvSpPr>
      <dsp:spPr>
        <a:xfrm>
          <a:off x="4059932" y="471889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Jul</a:t>
          </a:r>
        </a:p>
      </dsp:txBody>
      <dsp:txXfrm>
        <a:off x="4210821" y="471889"/>
        <a:ext cx="452668" cy="301778"/>
      </dsp:txXfrm>
    </dsp:sp>
    <dsp:sp modelId="{45CDB537-F9CF-4890-A6FB-9809B2D59623}">
      <dsp:nvSpPr>
        <dsp:cNvPr id="0" name=""/>
        <dsp:cNvSpPr/>
      </dsp:nvSpPr>
      <dsp:spPr>
        <a:xfrm>
          <a:off x="4733202" y="490608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Aug</a:t>
          </a:r>
        </a:p>
      </dsp:txBody>
      <dsp:txXfrm>
        <a:off x="4884091" y="490608"/>
        <a:ext cx="452668" cy="301778"/>
      </dsp:txXfrm>
    </dsp:sp>
    <dsp:sp modelId="{93CA771E-370F-4D1D-B69C-3DA09D899D4C}">
      <dsp:nvSpPr>
        <dsp:cNvPr id="0" name=""/>
        <dsp:cNvSpPr/>
      </dsp:nvSpPr>
      <dsp:spPr>
        <a:xfrm>
          <a:off x="5435082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Sep</a:t>
          </a:r>
        </a:p>
      </dsp:txBody>
      <dsp:txXfrm>
        <a:off x="5585971" y="480384"/>
        <a:ext cx="452668" cy="301778"/>
      </dsp:txXfrm>
    </dsp:sp>
    <dsp:sp modelId="{8C168A3C-6D60-4EFB-88E0-DAA433C748CF}">
      <dsp:nvSpPr>
        <dsp:cNvPr id="0" name=""/>
        <dsp:cNvSpPr/>
      </dsp:nvSpPr>
      <dsp:spPr>
        <a:xfrm>
          <a:off x="6114084" y="480384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Okt</a:t>
          </a:r>
        </a:p>
      </dsp:txBody>
      <dsp:txXfrm>
        <a:off x="6264973" y="480384"/>
        <a:ext cx="452668" cy="301778"/>
      </dsp:txXfrm>
    </dsp:sp>
    <dsp:sp modelId="{B0DC62F6-8AA2-4E72-B2EF-BEE6F43CB233}">
      <dsp:nvSpPr>
        <dsp:cNvPr id="0" name=""/>
        <dsp:cNvSpPr/>
      </dsp:nvSpPr>
      <dsp:spPr>
        <a:xfrm>
          <a:off x="6761302" y="473446"/>
          <a:ext cx="754446" cy="301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Nov</a:t>
          </a:r>
        </a:p>
      </dsp:txBody>
      <dsp:txXfrm>
        <a:off x="6912191" y="473446"/>
        <a:ext cx="452668" cy="301778"/>
      </dsp:txXfrm>
    </dsp:sp>
    <dsp:sp modelId="{A5BCE5C5-44F9-4061-BC40-2D2D47AC9EEA}">
      <dsp:nvSpPr>
        <dsp:cNvPr id="0" name=""/>
        <dsp:cNvSpPr/>
      </dsp:nvSpPr>
      <dsp:spPr>
        <a:xfrm>
          <a:off x="7402080" y="474068"/>
          <a:ext cx="754446" cy="314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Dec</a:t>
          </a:r>
        </a:p>
      </dsp:txBody>
      <dsp:txXfrm>
        <a:off x="7559322" y="474068"/>
        <a:ext cx="439963" cy="31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37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Budgetprop</a:t>
            </a:r>
            <a:r>
              <a:rPr lang="sv-SE"/>
              <a:t> 20/9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2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15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14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71C9-A0F7-A1C8-5456-4A30D566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B087275-8338-62D1-11EC-C0B737BB2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CC52272-281D-16F1-CA08-68E370DE1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Fortsatt mål att inte öka OH%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D4DBC5-A480-E925-490A-7294F7447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35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Utöver ordinarie verksamhets- och ekonomi-styrning baserat </a:t>
            </a:r>
            <a:r>
              <a:rPr lang="sv-SE" err="1"/>
              <a:t>bl</a:t>
            </a:r>
            <a:r>
              <a:rPr lang="sv-SE"/>
              <a:t> a på uppdrag och regelverk</a:t>
            </a:r>
          </a:p>
          <a:p>
            <a:r>
              <a:rPr lang="sv-SE"/>
              <a:t>Hur väl uppfylls detta 2023, 2024?</a:t>
            </a:r>
          </a:p>
          <a:p>
            <a:r>
              <a:rPr lang="sv-SE"/>
              <a:t>Jag summerar mer ekonomisk utveckling. Verksamhetsuppföljning avrapporteras vid övriga dialoger.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9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74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23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9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7939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33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42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555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81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317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847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180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88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81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81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3EAABB8A-CB28-89E8-BB4E-18D1F9D978D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60000"/>
            <a:ext cx="117381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650E1EC2-0C3E-AE84-D7FB-E46645DCBC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88468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iun.se/medarbetare/gemensamt/Ekonomifragor/budget-och-prognos/anvisningar-budgetprogno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92835" y="1049031"/>
            <a:ext cx="7138357" cy="1513014"/>
          </a:xfrm>
        </p:spPr>
        <p:txBody>
          <a:bodyPr/>
          <a:lstStyle/>
          <a:p>
            <a:r>
              <a:rPr lang="da-DK" sz="3200"/>
              <a:t>Budgetupptakt</a:t>
            </a:r>
            <a:br>
              <a:rPr lang="da-DK" sz="3200"/>
            </a:br>
            <a:r>
              <a:rPr lang="da-DK" sz="3200"/>
              <a:t>2025-09-04</a:t>
            </a:r>
            <a:br>
              <a:rPr lang="da-DK" sz="3200"/>
            </a:br>
            <a:br>
              <a:rPr lang="da-DK" sz="1000">
                <a:solidFill>
                  <a:srgbClr val="FF0000"/>
                </a:solidFill>
              </a:rPr>
            </a:br>
            <a:br>
              <a:rPr lang="da-DK" sz="1000">
                <a:solidFill>
                  <a:srgbClr val="FF0000"/>
                </a:solidFill>
              </a:rPr>
            </a:br>
            <a:r>
              <a:rPr lang="da-DK" sz="3200">
                <a:solidFill>
                  <a:srgbClr val="0070C0"/>
                </a:solidFill>
              </a:rPr>
              <a:t>	</a:t>
            </a:r>
            <a:br>
              <a:rPr lang="da-DK"/>
            </a:br>
            <a:endParaRPr lang="da-DK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92835" y="2122098"/>
            <a:ext cx="7372350" cy="1009099"/>
          </a:xfrm>
        </p:spPr>
        <p:txBody>
          <a:bodyPr/>
          <a:lstStyle/>
          <a:p>
            <a:r>
              <a:rPr lang="sv-SE" dirty="0"/>
              <a:t>Teams </a:t>
            </a:r>
            <a:r>
              <a:rPr lang="sv-SE" dirty="0" err="1"/>
              <a:t>kl</a:t>
            </a:r>
            <a:r>
              <a:rPr lang="sv-SE" dirty="0"/>
              <a:t> 15- ca15.30</a:t>
            </a:r>
          </a:p>
        </p:txBody>
      </p:sp>
    </p:spTree>
    <p:extLst>
      <p:ext uri="{BB962C8B-B14F-4D97-AF65-F5344CB8AC3E}">
        <p14:creationId xmlns:p14="http://schemas.microsoft.com/office/powerpoint/2010/main" val="208024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12E98-6575-7CF4-A4A9-1F605FFA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Budgetera transfereringar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107EC3-EA48-CBDA-806E-573CE230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Transfereringar ökar så kom ihåg att även uppskatta omfattning  på detta inom berörda projekt</a:t>
            </a:r>
          </a:p>
          <a:p>
            <a:pPr marL="0" indent="0">
              <a:buNone/>
            </a:pPr>
            <a:r>
              <a:rPr lang="sv-SE" dirty="0"/>
              <a:t>    Se vidare avsnitt 12 i budgetanvisningar</a:t>
            </a:r>
          </a:p>
        </p:txBody>
      </p:sp>
    </p:spTree>
    <p:extLst>
      <p:ext uri="{BB962C8B-B14F-4D97-AF65-F5344CB8AC3E}">
        <p14:creationId xmlns:p14="http://schemas.microsoft.com/office/powerpoint/2010/main" val="403389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8749" y="417326"/>
            <a:ext cx="8448707" cy="1402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Preliminära Budgetbilagor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0070C0"/>
                </a:solidFill>
              </a:rPr>
              <a:t>slutliga efter BP 22/9</a:t>
            </a:r>
            <a:r>
              <a:rPr lang="sv-SE" dirty="0">
                <a:solidFill>
                  <a:srgbClr val="0070C0"/>
                </a:solidFill>
              </a:rPr>
              <a:t>			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183148" y="3189600"/>
            <a:ext cx="819510" cy="185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7E95C1F-0EF2-411D-899F-C4402718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07" y="2086897"/>
            <a:ext cx="8824593" cy="40609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F53691-6203-418B-A214-3E2BA14E5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" y="2519115"/>
            <a:ext cx="560881" cy="365792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60C61D47-D788-4FAA-B2B6-3D14BA2234C8}"/>
              </a:ext>
            </a:extLst>
          </p:cNvPr>
          <p:cNvSpPr/>
          <p:nvPr/>
        </p:nvSpPr>
        <p:spPr>
          <a:xfrm>
            <a:off x="8135928" y="2534178"/>
            <a:ext cx="779472" cy="33566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A5916E-D32C-4BE8-9B83-1779A197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796" y="865378"/>
            <a:ext cx="4220612" cy="13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9764" y="228397"/>
            <a:ext cx="7912894" cy="652145"/>
          </a:xfrm>
        </p:spPr>
        <p:txBody>
          <a:bodyPr/>
          <a:lstStyle/>
          <a:p>
            <a:r>
              <a:rPr lang="sv-SE" dirty="0"/>
              <a:t>Generella budgetvärden 2026 </a:t>
            </a:r>
            <a:r>
              <a:rPr lang="sv-SE" sz="1600" b="0" dirty="0"/>
              <a:t>(bilaga 2,3,9)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764" y="880542"/>
            <a:ext cx="9271672" cy="5457446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LKP: </a:t>
            </a:r>
            <a:r>
              <a:rPr lang="sv-SE" sz="1800" dirty="0">
                <a:solidFill>
                  <a:srgbClr val="0070C0"/>
                </a:solidFill>
              </a:rPr>
              <a:t>				</a:t>
            </a:r>
            <a:r>
              <a:rPr lang="sv-SE" sz="1800" b="1" dirty="0"/>
              <a:t>61,60%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i="1" dirty="0">
                <a:solidFill>
                  <a:srgbClr val="0070C0"/>
                </a:solidFill>
              </a:rPr>
              <a:t>LKP per år i Hypergene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Budgetvärde löneökning:</a:t>
            </a:r>
            <a:r>
              <a:rPr lang="sv-SE" sz="1800" dirty="0">
                <a:solidFill>
                  <a:srgbClr val="0070C0"/>
                </a:solidFill>
              </a:rPr>
              <a:t>	</a:t>
            </a:r>
            <a:r>
              <a:rPr lang="sv-SE" sz="1800" b="1" dirty="0"/>
              <a:t>3,4%</a:t>
            </a:r>
            <a:r>
              <a:rPr lang="sv-SE" sz="1800" dirty="0"/>
              <a:t>	251001-260930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i="1" dirty="0">
                <a:solidFill>
                  <a:srgbClr val="0070C0"/>
                </a:solidFill>
              </a:rPr>
              <a:t>Inklusive löneglidning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				</a:t>
            </a:r>
            <a:r>
              <a:rPr lang="sv-SE" sz="1800" b="1" dirty="0"/>
              <a:t>3% </a:t>
            </a:r>
            <a:r>
              <a:rPr lang="sv-SE" sz="1800" dirty="0"/>
              <a:t>	261001-270930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Kontorsprocent:	</a:t>
            </a:r>
            <a:r>
              <a:rPr lang="sv-SE" sz="1800" dirty="0">
                <a:solidFill>
                  <a:srgbClr val="0070C0"/>
                </a:solidFill>
              </a:rPr>
              <a:t>		</a:t>
            </a:r>
            <a:r>
              <a:rPr lang="sv-SE" sz="1800" dirty="0"/>
              <a:t>2025 års kontorsprocent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rgbClr val="FF0000"/>
                </a:solidFill>
              </a:rPr>
              <a:t>				</a:t>
            </a:r>
            <a:r>
              <a:rPr lang="sv-SE" sz="1200" dirty="0">
                <a:solidFill>
                  <a:srgbClr val="0070C0"/>
                </a:solidFill>
              </a:rPr>
              <a:t>Slutliga värden tas fram efter budget för bokföring o prognos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OH-procent:	</a:t>
            </a:r>
            <a:r>
              <a:rPr lang="sv-SE" sz="1800" dirty="0">
                <a:solidFill>
                  <a:srgbClr val="0070C0"/>
                </a:solidFill>
              </a:rPr>
              <a:t>		</a:t>
            </a:r>
            <a:r>
              <a:rPr lang="sv-SE" sz="1800" dirty="0"/>
              <a:t>Snitt OH-procent baserat på utfall 2021-2024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Belopp investering o datorkostnad: </a:t>
            </a:r>
            <a:r>
              <a:rPr lang="sv-SE" sz="1800" dirty="0"/>
              <a:t>Se avsnitt 9.1, 10:1</a:t>
            </a:r>
            <a:endParaRPr lang="sv-SE" sz="1800" b="1" dirty="0">
              <a:solidFill>
                <a:srgbClr val="0070C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sv-SE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Stödverksamhet: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Schablontrigger 101/102/200: </a:t>
            </a:r>
            <a:r>
              <a:rPr lang="sv-SE" sz="1800" b="1" dirty="0">
                <a:solidFill>
                  <a:srgbClr val="0070C0"/>
                </a:solidFill>
              </a:rPr>
              <a:t>	</a:t>
            </a:r>
            <a:r>
              <a:rPr lang="sv-SE" sz="1600" dirty="0">
                <a:solidFill>
                  <a:schemeClr val="bg1">
                    <a:lumMod val="85000"/>
                  </a:schemeClr>
                </a:solidFill>
              </a:rPr>
              <a:t>Beräknas på utfall flera år + prognos innevarande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chemeClr val="bg1">
                    <a:lumMod val="85000"/>
                  </a:schemeClr>
                </a:solidFill>
              </a:rPr>
              <a:t>			         	Slutliga % i budget/prognos/bokföring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FÖRV-avgift per fakultet:	</a:t>
            </a:r>
            <a:r>
              <a:rPr lang="sv-SE" sz="1800" dirty="0">
                <a:solidFill>
                  <a:srgbClr val="0070C0"/>
                </a:solidFill>
              </a:rPr>
              <a:t>	</a:t>
            </a:r>
            <a:r>
              <a:rPr lang="sv-SE" sz="1600" dirty="0">
                <a:solidFill>
                  <a:schemeClr val="bg1">
                    <a:lumMod val="85000"/>
                  </a:schemeClr>
                </a:solidFill>
              </a:rPr>
              <a:t>Inledande budgetvärde = 2025 års prognos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sz="1600" dirty="0">
                <a:solidFill>
                  <a:schemeClr val="bg1">
                    <a:lumMod val="85000"/>
                  </a:schemeClr>
                </a:solidFill>
              </a:rPr>
              <a:t>				Slutlig budgetkostnad i slutet av process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06DD-B55D-D249-E988-56C8B84A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352F46-232B-2DF7-0CF3-1FC241A1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4" y="1774785"/>
            <a:ext cx="8032173" cy="3245249"/>
          </a:xfrm>
        </p:spPr>
        <p:txBody>
          <a:bodyPr/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2026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2025</a:t>
            </a:r>
            <a:br>
              <a:rPr lang="sv-SE"/>
            </a:br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821A2C8-C8FA-2E3B-FB1D-F672503A9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33631"/>
              </p:ext>
            </p:extLst>
          </p:nvPr>
        </p:nvGraphicFramePr>
        <p:xfrm>
          <a:off x="1041159" y="2536175"/>
          <a:ext cx="6701628" cy="1733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2597">
                  <a:extLst>
                    <a:ext uri="{9D8B030D-6E8A-4147-A177-3AD203B41FA5}">
                      <a16:colId xmlns:a16="http://schemas.microsoft.com/office/drawing/2014/main" val="3179444"/>
                    </a:ext>
                  </a:extLst>
                </a:gridCol>
                <a:gridCol w="472736">
                  <a:extLst>
                    <a:ext uri="{9D8B030D-6E8A-4147-A177-3AD203B41FA5}">
                      <a16:colId xmlns:a16="http://schemas.microsoft.com/office/drawing/2014/main" val="1046891735"/>
                    </a:ext>
                  </a:extLst>
                </a:gridCol>
                <a:gridCol w="458561">
                  <a:extLst>
                    <a:ext uri="{9D8B030D-6E8A-4147-A177-3AD203B41FA5}">
                      <a16:colId xmlns:a16="http://schemas.microsoft.com/office/drawing/2014/main" val="429080877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3973191141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839095656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380027981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750598707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404863367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2995745273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4165190305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322720742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24136398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/>
                        <a:t> </a:t>
                      </a:r>
                      <a:r>
                        <a:rPr lang="sv-SE" sz="1200">
                          <a:solidFill>
                            <a:schemeClr val="tx1"/>
                          </a:solidFill>
                        </a:rPr>
                        <a:t>Grundutbildning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/>
                        <a:t> </a:t>
                      </a:r>
                      <a:r>
                        <a:rPr lang="sv-SE" sz="1200">
                          <a:solidFill>
                            <a:schemeClr val="tx1"/>
                          </a:solidFill>
                        </a:rPr>
                        <a:t>UTB-projekt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chemeClr val="tx1"/>
                          </a:solidFill>
                        </a:rPr>
                        <a:t>FO-projekt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28511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68580" marR="68580" marT="34290" marB="3429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/>
                        <a:t>Univ. 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 err="1"/>
                        <a:t>Fak</a:t>
                      </a:r>
                      <a:r>
                        <a:rPr lang="sv-SE" sz="900" b="1"/>
                        <a:t>- och</a:t>
                      </a:r>
                    </a:p>
                    <a:p>
                      <a:r>
                        <a:rPr lang="sv-SE" sz="900" b="1" err="1"/>
                        <a:t>inst</a:t>
                      </a:r>
                      <a:r>
                        <a:rPr lang="sv-SE" sz="900" b="1"/>
                        <a:t>-gem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/>
                        <a:t>TOT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/>
                        <a:t>Univ. 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 err="1"/>
                        <a:t>Fak</a:t>
                      </a:r>
                      <a:r>
                        <a:rPr lang="sv-SE" sz="900" b="1"/>
                        <a:t>-</a:t>
                      </a:r>
                    </a:p>
                    <a:p>
                      <a:r>
                        <a:rPr lang="sv-SE" sz="900" b="1"/>
                        <a:t>och</a:t>
                      </a:r>
                    </a:p>
                    <a:p>
                      <a:r>
                        <a:rPr lang="sv-SE" sz="900" b="1" err="1"/>
                        <a:t>inst</a:t>
                      </a:r>
                      <a:r>
                        <a:rPr lang="sv-SE" sz="900" b="1"/>
                        <a:t>-gem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/>
                        <a:t>TOT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/>
                        <a:t>Univ. 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 b="1" err="1"/>
                        <a:t>Fak</a:t>
                      </a:r>
                      <a:r>
                        <a:rPr lang="sv-SE" sz="900" b="1"/>
                        <a:t>-och</a:t>
                      </a:r>
                    </a:p>
                    <a:p>
                      <a:r>
                        <a:rPr lang="sv-SE" sz="900" b="1" err="1"/>
                        <a:t>inst</a:t>
                      </a:r>
                      <a:r>
                        <a:rPr lang="sv-SE" sz="900" b="1"/>
                        <a:t>-gem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TOT</a:t>
                      </a:r>
                    </a:p>
                  </a:txBody>
                  <a:tcPr marL="68580" marR="68580" marT="34290" marB="3429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003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b="1" err="1"/>
                        <a:t>Externfin</a:t>
                      </a:r>
                      <a:r>
                        <a:rPr lang="sv-SE" sz="900" b="1"/>
                        <a:t>. FÖRV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FF0000"/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37%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56763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b="1"/>
                        <a:t>HUV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93%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 dirty="0">
                          <a:solidFill>
                            <a:srgbClr val="C00000"/>
                          </a:solidFill>
                        </a:rPr>
                        <a:t>40%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49%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283977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b="1"/>
                        <a:t>NMT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99%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rgbClr val="C00000"/>
                          </a:solidFill>
                        </a:rPr>
                        <a:t>39%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 dirty="0">
                          <a:solidFill>
                            <a:srgbClr val="C00000"/>
                          </a:solidFill>
                        </a:rPr>
                        <a:t>53%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725464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573A42E-3063-C983-DA73-6C222EAAE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7100"/>
              </p:ext>
            </p:extLst>
          </p:nvPr>
        </p:nvGraphicFramePr>
        <p:xfrm>
          <a:off x="1041159" y="5151220"/>
          <a:ext cx="6701628" cy="79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2597">
                  <a:extLst>
                    <a:ext uri="{9D8B030D-6E8A-4147-A177-3AD203B41FA5}">
                      <a16:colId xmlns:a16="http://schemas.microsoft.com/office/drawing/2014/main" val="3337927739"/>
                    </a:ext>
                  </a:extLst>
                </a:gridCol>
                <a:gridCol w="472736">
                  <a:extLst>
                    <a:ext uri="{9D8B030D-6E8A-4147-A177-3AD203B41FA5}">
                      <a16:colId xmlns:a16="http://schemas.microsoft.com/office/drawing/2014/main" val="1349656800"/>
                    </a:ext>
                  </a:extLst>
                </a:gridCol>
                <a:gridCol w="458561">
                  <a:extLst>
                    <a:ext uri="{9D8B030D-6E8A-4147-A177-3AD203B41FA5}">
                      <a16:colId xmlns:a16="http://schemas.microsoft.com/office/drawing/2014/main" val="3107312374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720178150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057454873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570921377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2193983316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824916055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653673993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497666002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911410694"/>
                    </a:ext>
                  </a:extLst>
                </a:gridCol>
                <a:gridCol w="527526">
                  <a:extLst>
                    <a:ext uri="{9D8B030D-6E8A-4147-A177-3AD203B41FA5}">
                      <a16:colId xmlns:a16="http://schemas.microsoft.com/office/drawing/2014/main" val="1438070548"/>
                    </a:ext>
                  </a:extLst>
                </a:gridCol>
              </a:tblGrid>
              <a:tr h="1844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9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Externfin</a:t>
                      </a:r>
                      <a:r>
                        <a:rPr lang="sv-SE" sz="9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FÖRV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1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1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1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11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b="1"/>
                        <a:t>HUV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94%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42%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50%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36940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b="1"/>
                        <a:t>NMT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100%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41%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54%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36356691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6199618-9C2D-88F4-75C3-43D5B47D124F}"/>
              </a:ext>
            </a:extLst>
          </p:cNvPr>
          <p:cNvSpPr txBox="1"/>
          <p:nvPr/>
        </p:nvSpPr>
        <p:spPr>
          <a:xfrm>
            <a:off x="550661" y="1355834"/>
            <a:ext cx="562534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50" b="1" dirty="0"/>
              <a:t>Påslagsprocent för finansiering gemensam stödverksamhet</a:t>
            </a:r>
          </a:p>
          <a:p>
            <a:endParaRPr lang="sv-SE" sz="1350" b="1" dirty="0"/>
          </a:p>
          <a:p>
            <a:r>
              <a:rPr lang="sv-SE" sz="1050" dirty="0"/>
              <a:t>Procentsatser beräknas på utfall 4 </a:t>
            </a:r>
            <a:r>
              <a:rPr lang="sv-SE" sz="1050" dirty="0" err="1"/>
              <a:t>fg</a:t>
            </a:r>
            <a:r>
              <a:rPr lang="sv-SE" sz="1050" dirty="0"/>
              <a:t> år</a:t>
            </a:r>
          </a:p>
          <a:p>
            <a:r>
              <a:rPr lang="sv-SE" sz="1050" dirty="0"/>
              <a:t>Påslag löner + konsulter UTB</a:t>
            </a:r>
          </a:p>
          <a:p>
            <a:r>
              <a:rPr lang="sv-SE" sz="1050" dirty="0"/>
              <a:t>Påslag löner FO</a:t>
            </a:r>
          </a:p>
          <a:p>
            <a:endParaRPr lang="sv-SE" sz="105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24A2322-D543-B9EF-C9AD-9063611A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25" y="185000"/>
            <a:ext cx="2529935" cy="14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9D9F9-C3DA-4EC2-A499-8F5A1422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5" y="1318896"/>
            <a:ext cx="8139205" cy="1454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Bilaga 7 </a:t>
            </a:r>
            <a:r>
              <a:rPr lang="sv-SE">
                <a:solidFill>
                  <a:srgbClr val="0070C0"/>
                </a:solidFill>
              </a:rPr>
              <a:t>Särskilda satsningar </a:t>
            </a:r>
            <a:br>
              <a:rPr lang="sv-SE"/>
            </a:br>
            <a:r>
              <a:rPr lang="sv-SE" b="0"/>
              <a:t>Nuvarande satsningar som fortsätter</a:t>
            </a:r>
            <a:br>
              <a:rPr lang="sv-SE" b="0"/>
            </a:br>
            <a:r>
              <a:rPr lang="sv-SE" b="0"/>
              <a:t>Tillkommande?</a:t>
            </a:r>
            <a:endParaRPr lang="sv-SE" b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63C4C2-1555-56FE-751B-8A472D4FF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201" y="2773189"/>
            <a:ext cx="3885300" cy="3942255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Anslag (2:65)</a:t>
            </a:r>
          </a:p>
          <a:p>
            <a:r>
              <a:rPr lang="sv-SE" dirty="0"/>
              <a:t>Idebanksmedel (Holding)</a:t>
            </a:r>
          </a:p>
          <a:p>
            <a:r>
              <a:rPr lang="sv-SE" dirty="0"/>
              <a:t>Studenthälsa</a:t>
            </a:r>
          </a:p>
          <a:p>
            <a:r>
              <a:rPr lang="sv-SE" dirty="0"/>
              <a:t>Decentraliserad vårdutbildning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0AF0869-23C8-CCC2-CEB0-763F6EF4E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501" y="2773444"/>
            <a:ext cx="4381420" cy="3942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Bidrag via Kammarkollegiet</a:t>
            </a:r>
          </a:p>
          <a:p>
            <a:r>
              <a:rPr lang="sv-SE" dirty="0"/>
              <a:t>Innovationsverksamhet</a:t>
            </a:r>
          </a:p>
          <a:p>
            <a:r>
              <a:rPr lang="sv-SE" dirty="0"/>
              <a:t>Studenter med funktionshinder</a:t>
            </a:r>
          </a:p>
          <a:p>
            <a:r>
              <a:rPr lang="sv-SE" dirty="0"/>
              <a:t>Studentinflytande (Studentkårer)</a:t>
            </a:r>
            <a:endParaRPr lang="sv-SE" dirty="0">
              <a:highlight>
                <a:srgbClr val="FFFF00"/>
              </a:highlight>
            </a:endParaRPr>
          </a:p>
          <a:p>
            <a:r>
              <a:rPr lang="sv-SE" dirty="0">
                <a:highlight>
                  <a:srgbClr val="C0C0C0"/>
                </a:highlight>
              </a:rPr>
              <a:t>VFU, övningsskolor </a:t>
            </a:r>
            <a:r>
              <a:rPr lang="sv-SE" sz="1200" dirty="0">
                <a:highlight>
                  <a:srgbClr val="C0C0C0"/>
                </a:highlight>
              </a:rPr>
              <a:t>(BP2022 står permanentas, men i vilken form)</a:t>
            </a:r>
          </a:p>
          <a:p>
            <a:r>
              <a:rPr lang="sv-SE" dirty="0">
                <a:highlight>
                  <a:srgbClr val="C0C0C0"/>
                </a:highlight>
              </a:rPr>
              <a:t>VFU, vårdutbildning</a:t>
            </a:r>
          </a:p>
        </p:txBody>
      </p:sp>
    </p:spTree>
    <p:extLst>
      <p:ext uri="{BB962C8B-B14F-4D97-AF65-F5344CB8AC3E}">
        <p14:creationId xmlns:p14="http://schemas.microsoft.com/office/powerpoint/2010/main" val="149246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8108" y="1407822"/>
            <a:ext cx="7912894" cy="652145"/>
          </a:xfrm>
        </p:spPr>
        <p:txBody>
          <a:bodyPr/>
          <a:lstStyle/>
          <a:p>
            <a:r>
              <a:rPr lang="sv-SE"/>
              <a:t>Lokalkostnader </a:t>
            </a:r>
            <a:r>
              <a:rPr lang="sv-SE" b="0"/>
              <a:t>(bil 3a)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8108" y="2059967"/>
            <a:ext cx="8514900" cy="4987342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Underlag från INFRA- FAS kommer </a:t>
            </a:r>
            <a:r>
              <a:rPr lang="sv-SE" b="1" dirty="0">
                <a:solidFill>
                  <a:srgbClr val="0070C0"/>
                </a:solidFill>
                <a:highlight>
                  <a:srgbClr val="C0C0C0"/>
                </a:highlight>
              </a:rPr>
              <a:t>senast 26/9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</a:t>
            </a:r>
            <a:r>
              <a:rPr lang="sv-SE" sz="1400" dirty="0"/>
              <a:t>- </a:t>
            </a:r>
            <a:r>
              <a:rPr lang="sv-SE" sz="1400" dirty="0">
                <a:solidFill>
                  <a:srgbClr val="0070C0"/>
                </a:solidFill>
              </a:rPr>
              <a:t>Lokalbeloppen (riktmärket) per </a:t>
            </a:r>
            <a:r>
              <a:rPr lang="sv-SE" sz="1400" dirty="0" err="1">
                <a:solidFill>
                  <a:srgbClr val="0070C0"/>
                </a:solidFill>
              </a:rPr>
              <a:t>avd</a:t>
            </a:r>
            <a:r>
              <a:rPr lang="sv-SE" sz="1400" dirty="0">
                <a:solidFill>
                  <a:srgbClr val="0070C0"/>
                </a:solidFill>
              </a:rPr>
              <a:t>/</a:t>
            </a:r>
            <a:r>
              <a:rPr lang="sv-SE" sz="1400" dirty="0" err="1">
                <a:solidFill>
                  <a:srgbClr val="0070C0"/>
                </a:solidFill>
              </a:rPr>
              <a:t>inst</a:t>
            </a:r>
            <a:r>
              <a:rPr lang="sv-SE" sz="1400" dirty="0">
                <a:solidFill>
                  <a:srgbClr val="0070C0"/>
                </a:solidFill>
              </a:rPr>
              <a:t> i Hypergene är </a:t>
            </a:r>
            <a:r>
              <a:rPr lang="sv-SE" sz="1400" dirty="0" err="1">
                <a:solidFill>
                  <a:srgbClr val="0070C0"/>
                </a:solidFill>
              </a:rPr>
              <a:t>fn</a:t>
            </a:r>
            <a:r>
              <a:rPr lang="sv-SE" sz="1400" dirty="0">
                <a:solidFill>
                  <a:srgbClr val="0070C0"/>
                </a:solidFill>
              </a:rPr>
              <a:t> 2025 års och kommer uppdateras</a:t>
            </a:r>
            <a:endParaRPr lang="sv-SE" sz="14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- Anvisningar kap 8 </a:t>
            </a:r>
            <a:r>
              <a:rPr lang="sv-SE" sz="1400" dirty="0"/>
              <a:t>kommer uppdateras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 - </a:t>
            </a:r>
            <a:r>
              <a:rPr lang="sv-SE" sz="1400" dirty="0">
                <a:solidFill>
                  <a:srgbClr val="0070C0"/>
                </a:solidFill>
              </a:rPr>
              <a:t>Bilaga 3a </a:t>
            </a:r>
            <a:r>
              <a:rPr lang="sv-SE" sz="1400" dirty="0"/>
              <a:t>uppdateras 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/>
          </a:p>
          <a:p>
            <a:r>
              <a:rPr lang="sv-SE" b="1" dirty="0">
                <a:solidFill>
                  <a:srgbClr val="0070C0"/>
                </a:solidFill>
              </a:rPr>
              <a:t>Specifikation till lokalfilen </a:t>
            </a:r>
            <a:r>
              <a:rPr lang="sv-SE" dirty="0">
                <a:solidFill>
                  <a:srgbClr val="0070C0"/>
                </a:solidFill>
              </a:rPr>
              <a:t>(lokaldatabas) från INFRA- FAS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/>
              <a:t>     mailas efter förfrågan</a:t>
            </a:r>
            <a:endParaRPr lang="sv-SE" b="1" dirty="0"/>
          </a:p>
          <a:p>
            <a:pPr marL="0" indent="0">
              <a:spcBef>
                <a:spcPts val="600"/>
              </a:spcBef>
              <a:buNone/>
            </a:pPr>
            <a:endParaRPr lang="sv-SE" b="1" dirty="0"/>
          </a:p>
          <a:p>
            <a:pPr>
              <a:spcBef>
                <a:spcPts val="600"/>
              </a:spcBef>
            </a:pPr>
            <a:r>
              <a:rPr lang="sv-SE" b="1" dirty="0">
                <a:solidFill>
                  <a:srgbClr val="0070C0"/>
                </a:solidFill>
              </a:rPr>
              <a:t>Ludvig, Eva S, Pia </a:t>
            </a:r>
            <a:r>
              <a:rPr lang="sv-SE" b="1" dirty="0"/>
              <a:t> </a:t>
            </a:r>
            <a:r>
              <a:rPr lang="sv-SE" dirty="0"/>
              <a:t>avstämmer total lokalkostnad FÖR, HUV, NMT</a:t>
            </a:r>
          </a:p>
        </p:txBody>
      </p:sp>
    </p:spTree>
    <p:extLst>
      <p:ext uri="{BB962C8B-B14F-4D97-AF65-F5344CB8AC3E}">
        <p14:creationId xmlns:p14="http://schemas.microsoft.com/office/powerpoint/2010/main" val="22134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8F97C-F878-45F0-9A02-DCBEE11E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3" y="1236001"/>
            <a:ext cx="7912894" cy="652145"/>
          </a:xfrm>
        </p:spPr>
        <p:txBody>
          <a:bodyPr/>
          <a:lstStyle/>
          <a:p>
            <a:r>
              <a:rPr lang="sv-SE"/>
              <a:t>Beräkningsmodell kontorsprocent för redovisning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6ACEE1-F350-44B1-BDAE-7500FA0E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2039287"/>
            <a:ext cx="7912894" cy="3836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Budgetvärde</a:t>
            </a:r>
            <a:r>
              <a:rPr lang="sv-SE" dirty="0">
                <a:solidFill>
                  <a:srgbClr val="0070C0"/>
                </a:solidFill>
              </a:rPr>
              <a:t> = 2025 års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Prognos- och löpande redovisning </a:t>
            </a:r>
            <a:r>
              <a:rPr lang="sv-SE" dirty="0">
                <a:solidFill>
                  <a:srgbClr val="0070C0"/>
                </a:solidFill>
              </a:rPr>
              <a:t>= 2026 års %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sv-SE" dirty="0"/>
            </a:br>
            <a:r>
              <a:rPr lang="sv-SE" sz="1800" dirty="0"/>
              <a:t>- Institutionsspecifik procent med fakultetsgemensamt ansvar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alt</a:t>
            </a:r>
            <a:r>
              <a:rPr lang="sv-SE" sz="1800" dirty="0">
                <a:solidFill>
                  <a:srgbClr val="0070C0"/>
                </a:solidFill>
              </a:rPr>
              <a:t> fakultetsgemensam procent </a:t>
            </a:r>
            <a:r>
              <a:rPr lang="sv-SE" sz="1800" dirty="0"/>
              <a:t>med fakultetsgemensamt ansvar</a:t>
            </a:r>
            <a:br>
              <a:rPr lang="sv-SE" sz="1800" dirty="0">
                <a:highlight>
                  <a:srgbClr val="FFFF00"/>
                </a:highlight>
              </a:rPr>
            </a:br>
            <a:r>
              <a:rPr lang="sv-SE" sz="1800" dirty="0"/>
              <a:t>- </a:t>
            </a:r>
            <a:r>
              <a:rPr lang="sv-SE" sz="1800" dirty="0">
                <a:solidFill>
                  <a:srgbClr val="0070C0"/>
                </a:solidFill>
              </a:rPr>
              <a:t>Förvaltningsgemensam procent </a:t>
            </a:r>
            <a:r>
              <a:rPr lang="sv-SE" sz="1800" dirty="0"/>
              <a:t>med förvaltningsansvar</a:t>
            </a:r>
            <a:br>
              <a:rPr lang="sv-SE" sz="1800" dirty="0"/>
            </a:br>
            <a:r>
              <a:rPr lang="sv-SE" sz="1800" dirty="0"/>
              <a:t>- </a:t>
            </a:r>
            <a:r>
              <a:rPr lang="sv-SE" sz="1800" dirty="0">
                <a:solidFill>
                  <a:srgbClr val="0070C0"/>
                </a:solidFill>
              </a:rPr>
              <a:t>Differenser</a:t>
            </a:r>
            <a:r>
              <a:rPr lang="sv-SE" sz="1800" dirty="0"/>
              <a:t> regleras per FÖRV, HUV, NMT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/>
            </a:br>
            <a:r>
              <a:rPr lang="sv-SE" b="1" dirty="0">
                <a:solidFill>
                  <a:srgbClr val="0070C0"/>
                </a:solidFill>
              </a:rPr>
              <a:t>Deadline beräkning 2026 års %: 1 december</a:t>
            </a:r>
            <a:br>
              <a:rPr lang="sv-SE" sz="1800" dirty="0"/>
            </a:br>
            <a:r>
              <a:rPr lang="sv-SE" sz="1800" dirty="0"/>
              <a:t>Beräkningsmodell gås igenom av </a:t>
            </a:r>
            <a:r>
              <a:rPr lang="sv-SE" sz="1800" dirty="0" err="1"/>
              <a:t>fak</a:t>
            </a:r>
            <a:r>
              <a:rPr lang="sv-SE" sz="1800" dirty="0"/>
              <a:t>. ekonomer innan deadline</a:t>
            </a:r>
            <a:br>
              <a:rPr lang="sv-SE" sz="1800" dirty="0"/>
            </a:br>
            <a:r>
              <a:rPr lang="sv-SE" sz="1800" dirty="0"/>
              <a:t>Ludvig räknar FÖRV</a:t>
            </a: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600" i="1" dirty="0"/>
              <a:t>Excelmall EKO/</a:t>
            </a:r>
            <a:r>
              <a:rPr lang="sv-SE" sz="1600" i="1" dirty="0" err="1"/>
              <a:t>eko_delat</a:t>
            </a:r>
            <a:r>
              <a:rPr lang="sv-SE" sz="1600" i="1" dirty="0"/>
              <a:t>/Rutiner och mallar/Budget och Prognos</a:t>
            </a:r>
            <a:endParaRPr lang="sv-SE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0BE853A-7B6F-4CBD-1F9D-691AD6F92F93}"/>
              </a:ext>
            </a:extLst>
          </p:cNvPr>
          <p:cNvSpPr/>
          <p:nvPr/>
        </p:nvSpPr>
        <p:spPr>
          <a:xfrm>
            <a:off x="615553" y="4675367"/>
            <a:ext cx="7105164" cy="1630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9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5C253-5DDD-B3AC-1525-23BD4EF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3" y="1258560"/>
            <a:ext cx="7941653" cy="844551"/>
          </a:xfrm>
        </p:spPr>
        <p:txBody>
          <a:bodyPr/>
          <a:lstStyle/>
          <a:p>
            <a:r>
              <a:rPr lang="sv-SE"/>
              <a:t>Ekonomiska mål årets verksamhetsutfall</a:t>
            </a:r>
            <a:br>
              <a:rPr lang="sv-SE">
                <a:solidFill>
                  <a:srgbClr val="0070C0"/>
                </a:solidFill>
              </a:rPr>
            </a:br>
            <a:r>
              <a:rPr lang="sv-SE" sz="1500" b="0" i="1"/>
              <a:t>Mål utöver ordinarie uppdrag, styrning och regelverk</a:t>
            </a:r>
            <a:br>
              <a:rPr lang="sv-SE" sz="1800" i="1">
                <a:solidFill>
                  <a:srgbClr val="0070C0"/>
                </a:solidFill>
              </a:rPr>
            </a:br>
            <a:br>
              <a:rPr lang="sv-SE">
                <a:solidFill>
                  <a:srgbClr val="0070C0"/>
                </a:solidFill>
              </a:rPr>
            </a:br>
            <a:endParaRPr lang="sv-SE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5D72AE-2CAD-5668-EAA0-36FA89E4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3" y="2274760"/>
            <a:ext cx="8542827" cy="2676612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Grundutbildning (GU):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	</a:t>
            </a:r>
            <a:r>
              <a:rPr lang="sv-SE" sz="1400" dirty="0"/>
              <a:t>Produktion HST/HPR till årets takbelopp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         </a:t>
            </a:r>
            <a:r>
              <a:rPr lang="sv-SE" sz="1400" dirty="0"/>
              <a:t>Anslag avsedda för årets verksamhet</a:t>
            </a:r>
            <a:endParaRPr lang="sv-SE" dirty="0"/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	</a:t>
            </a:r>
            <a:r>
              <a:rPr lang="sv-SE" sz="1400" b="1" dirty="0"/>
              <a:t>Totalnivå</a:t>
            </a:r>
            <a:r>
              <a:rPr lang="sv-SE" sz="1400" dirty="0"/>
              <a:t>: Intäkter = kostnader per år 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sz="1400" dirty="0"/>
              <a:t>	Men fr o m 2025 möjlighet till under- alt överskott per fakultet enligt beslutad modell</a:t>
            </a:r>
            <a:endParaRPr lang="sv-SE" sz="1350" dirty="0"/>
          </a:p>
          <a:p>
            <a:pPr mar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Externfinansierad verksamhet</a:t>
            </a:r>
            <a:endParaRPr lang="sv-SE" dirty="0"/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  <a:r>
              <a:rPr lang="sv-SE" dirty="0"/>
              <a:t> </a:t>
            </a:r>
            <a:r>
              <a:rPr lang="sv-SE" sz="1400" dirty="0"/>
              <a:t>Eventuella över- eller underskott endast vid projektavslut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r>
              <a:rPr lang="sv-SE" dirty="0">
                <a:solidFill>
                  <a:srgbClr val="0070C0"/>
                </a:solidFill>
              </a:rPr>
              <a:t>Minska befintligt myndighetskapital </a:t>
            </a:r>
            <a:r>
              <a:rPr lang="sv-SE" dirty="0"/>
              <a:t>inom forskning och utbildning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dirty="0"/>
              <a:t>   </a:t>
            </a:r>
            <a:r>
              <a:rPr lang="sv-SE" sz="1350" dirty="0"/>
              <a:t>	</a:t>
            </a:r>
            <a:r>
              <a:rPr lang="sv-SE" sz="1400" dirty="0"/>
              <a:t>Befintliga projekt ute i verksamheten</a:t>
            </a:r>
          </a:p>
          <a:p>
            <a:pPr marL="342900" lvl="1" indent="0">
              <a:spcBef>
                <a:spcPts val="400"/>
              </a:spcBef>
              <a:buNone/>
            </a:pPr>
            <a:r>
              <a:rPr lang="sv-SE" sz="1400" dirty="0"/>
              <a:t>            Handlingsberedskap vid förändringar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D192-8550-73C0-2C6B-ADE21AA8D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3F49061-38D5-F70E-D922-B8CD511D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90" y="1094139"/>
            <a:ext cx="7912894" cy="489109"/>
          </a:xfrm>
        </p:spPr>
        <p:txBody>
          <a:bodyPr/>
          <a:lstStyle/>
          <a:p>
            <a:br>
              <a:rPr lang="sv-SE">
                <a:solidFill>
                  <a:schemeClr val="accent1"/>
                </a:solidFill>
              </a:rPr>
            </a:br>
            <a:r>
              <a:rPr lang="sv-SE">
                <a:solidFill>
                  <a:srgbClr val="0070C0"/>
                </a:solidFill>
              </a:rPr>
              <a:t>Styrmodell utfall GU från och med 2025 </a:t>
            </a:r>
            <a:r>
              <a:rPr lang="sv-SE" b="0">
                <a:solidFill>
                  <a:srgbClr val="0070C0"/>
                </a:solidFill>
              </a:rPr>
              <a:t>(MIUN 2024/2692)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A222237-88CD-D1A1-4064-442E8564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90" y="2285217"/>
            <a:ext cx="8409101" cy="3070565"/>
          </a:xfrm>
        </p:spPr>
        <p:txBody>
          <a:bodyPr/>
          <a:lstStyle/>
          <a:p>
            <a:r>
              <a:rPr lang="sv-SE" sz="1600">
                <a:solidFill>
                  <a:schemeClr val="accent1"/>
                </a:solidFill>
              </a:rPr>
              <a:t>Underskott per fakultet </a:t>
            </a:r>
            <a:r>
              <a:rPr lang="sv-SE" sz="1600"/>
              <a:t>och år behålls på fakultetsnivå och regleras inom tre år. </a:t>
            </a:r>
          </a:p>
          <a:p>
            <a:r>
              <a:rPr lang="sv-SE" sz="1600"/>
              <a:t>Del av överskott per fakultet och år behålls på fakultetsnivå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/>
              <a:t>    </a:t>
            </a:r>
            <a:r>
              <a:rPr lang="sv-SE" sz="1600">
                <a:solidFill>
                  <a:schemeClr val="accent1"/>
                </a:solidFill>
              </a:rPr>
              <a:t>Ackumulerat överskott max 5% av fakultetens takbelopp</a:t>
            </a:r>
            <a:r>
              <a:rPr lang="sv-SE" sz="1600"/>
              <a:t> för året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>
              <a:spcBef>
                <a:spcPts val="0"/>
              </a:spcBef>
            </a:pPr>
            <a:r>
              <a:rPr lang="sv-SE" sz="1600"/>
              <a:t>Överskott får nyttjas för satsningar inom utbildning på grundnivå och avancerad nivå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>
              <a:spcBef>
                <a:spcPts val="0"/>
              </a:spcBef>
            </a:pPr>
            <a:r>
              <a:rPr lang="sv-SE" sz="1600"/>
              <a:t>Rektorsdialog vår och höst redovisas ack utfall +/- beräknat utfall för året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/>
              <a:t>    Vid återkommande under- eller överskott upprättas åtgärdsplaner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>
              <a:spcBef>
                <a:spcPts val="0"/>
              </a:spcBef>
            </a:pPr>
            <a:r>
              <a:rPr lang="sv-SE" sz="1600"/>
              <a:t>GU-utfall per </a:t>
            </a:r>
            <a:r>
              <a:rPr lang="sv-SE" sz="1600" err="1"/>
              <a:t>inst</a:t>
            </a:r>
            <a:r>
              <a:rPr lang="sv-SE" sz="1600"/>
              <a:t> och </a:t>
            </a:r>
            <a:r>
              <a:rPr lang="sv-SE" sz="1600" err="1"/>
              <a:t>fak</a:t>
            </a:r>
            <a:r>
              <a:rPr lang="sv-SE" sz="1600"/>
              <a:t> ligger kvar vid årsslut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/>
              <a:t>    </a:t>
            </a:r>
            <a:r>
              <a:rPr lang="sv-SE" sz="1600">
                <a:solidFill>
                  <a:srgbClr val="0070C0"/>
                </a:solidFill>
              </a:rPr>
              <a:t>Året därpå bokas </a:t>
            </a:r>
            <a:r>
              <a:rPr lang="sv-SE" sz="1600" err="1">
                <a:solidFill>
                  <a:srgbClr val="0070C0"/>
                </a:solidFill>
              </a:rPr>
              <a:t>fg</a:t>
            </a:r>
            <a:r>
              <a:rPr lang="sv-SE" sz="1600">
                <a:solidFill>
                  <a:srgbClr val="0070C0"/>
                </a:solidFill>
              </a:rPr>
              <a:t> års underskott alt del av överskott in på separata projekt per fakultet</a:t>
            </a:r>
          </a:p>
        </p:txBody>
      </p:sp>
    </p:spTree>
    <p:extLst>
      <p:ext uri="{BB962C8B-B14F-4D97-AF65-F5344CB8AC3E}">
        <p14:creationId xmlns:p14="http://schemas.microsoft.com/office/powerpoint/2010/main" val="35771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A4ED-3041-21D8-132F-448FF27DC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8F5E7-DA7D-0890-F406-6E900F63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" y="983610"/>
            <a:ext cx="9075333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Tidplan Budget 2026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		 	</a:t>
            </a:r>
            <a:br>
              <a:rPr lang="sv-SE" dirty="0"/>
            </a:br>
            <a:r>
              <a:rPr lang="sv-SE" dirty="0"/>
              <a:t>     </a:t>
            </a:r>
            <a:r>
              <a:rPr lang="sv-SE" sz="1200" b="0" dirty="0"/>
              <a:t>Separat Excelmall:		Separat Excelmallar:			Separata Excelmallar		</a:t>
            </a:r>
            <a:br>
              <a:rPr lang="sv-SE" sz="1200" b="0" dirty="0"/>
            </a:br>
            <a:r>
              <a:rPr lang="sv-SE" sz="1200" b="0" dirty="0">
                <a:solidFill>
                  <a:srgbClr val="FF9900"/>
                </a:solidFill>
              </a:rPr>
              <a:t>         Investeringar 2026-2030 (BU)</a:t>
            </a:r>
            <a:r>
              <a:rPr lang="sv-SE" sz="1200" b="0" dirty="0"/>
              <a:t>	Bidrag Kommunsamverkan		- Beräkning kontorsprocent</a:t>
            </a:r>
            <a:br>
              <a:rPr lang="sv-SE" sz="1200" b="0" dirty="0"/>
            </a:br>
            <a:r>
              <a:rPr lang="sv-SE" sz="1200" b="0" dirty="0"/>
              <a:t>							</a:t>
            </a:r>
            <a:r>
              <a:rPr lang="sv-SE" sz="1200" b="0" dirty="0">
                <a:solidFill>
                  <a:srgbClr val="FF9900"/>
                </a:solidFill>
              </a:rPr>
              <a:t>- Investeringar 2026-2030 (BU)</a:t>
            </a:r>
            <a:br>
              <a:rPr lang="sv-SE" sz="1200" b="0" dirty="0"/>
            </a:br>
            <a:r>
              <a:rPr lang="sv-SE" sz="1200" b="0" dirty="0"/>
              <a:t>			</a:t>
            </a:r>
            <a:br>
              <a:rPr lang="sv-SE" sz="1200" b="0" dirty="0"/>
            </a:br>
            <a:r>
              <a:rPr lang="sv-SE" sz="1200" b="0" dirty="0"/>
              <a:t>						</a:t>
            </a:r>
            <a:r>
              <a:rPr lang="sv-SE" sz="1000" b="0" dirty="0">
                <a:solidFill>
                  <a:srgbClr val="FF9900"/>
                </a:solidFill>
              </a:rPr>
              <a:t>- Avgifter , Bidrag UTB FO 2026-2029 (BU) deadline 24/1</a:t>
            </a:r>
            <a:endParaRPr lang="sv-SE" sz="1000" dirty="0">
              <a:solidFill>
                <a:srgbClr val="FF9900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FCAF7B-8DA7-D207-1FA9-EF671159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767993"/>
            <a:ext cx="7540338" cy="967834"/>
          </a:xfrm>
        </p:spPr>
        <p:txBody>
          <a:bodyPr/>
          <a:lstStyle/>
          <a:p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96BACB-0EC8-F1C8-655B-AC3FC37B17CE}"/>
              </a:ext>
            </a:extLst>
          </p:cNvPr>
          <p:cNvSpPr/>
          <p:nvPr/>
        </p:nvSpPr>
        <p:spPr>
          <a:xfrm>
            <a:off x="0" y="1556152"/>
            <a:ext cx="4879911" cy="25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0398F-2A8C-9D95-44AA-270F1BD53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152"/>
            <a:ext cx="9144000" cy="3206050"/>
          </a:xfrm>
          <a:prstGeom prst="rect">
            <a:avLst/>
          </a:prstGeom>
        </p:spPr>
      </p:pic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71044B06-C4D6-62E9-1D13-8A6EAE9AD9C8}"/>
              </a:ext>
            </a:extLst>
          </p:cNvPr>
          <p:cNvSpPr/>
          <p:nvPr/>
        </p:nvSpPr>
        <p:spPr>
          <a:xfrm>
            <a:off x="852724" y="2260934"/>
            <a:ext cx="567997" cy="24053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86835390-D632-EF85-15E0-6D69A53B60DC}"/>
              </a:ext>
            </a:extLst>
          </p:cNvPr>
          <p:cNvCxnSpPr>
            <a:cxnSpLocks/>
          </p:cNvCxnSpPr>
          <p:nvPr/>
        </p:nvCxnSpPr>
        <p:spPr>
          <a:xfrm flipV="1">
            <a:off x="1030775" y="4666329"/>
            <a:ext cx="114681" cy="94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0956F1CE-4469-0984-8073-1C2D1048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54" y="2260933"/>
            <a:ext cx="504168" cy="2405396"/>
          </a:xfrm>
          <a:prstGeom prst="rect">
            <a:avLst/>
          </a:prstGeom>
        </p:spPr>
      </p:pic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BDED3950-A33C-C08D-8610-37FC12D0D047}"/>
              </a:ext>
            </a:extLst>
          </p:cNvPr>
          <p:cNvCxnSpPr>
            <a:cxnSpLocks/>
          </p:cNvCxnSpPr>
          <p:nvPr/>
        </p:nvCxnSpPr>
        <p:spPr>
          <a:xfrm flipV="1">
            <a:off x="3296856" y="3838504"/>
            <a:ext cx="378844" cy="176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9253DA93-E0A7-3619-D95D-5AA1D530A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673" y="2260933"/>
            <a:ext cx="407695" cy="2405396"/>
          </a:xfrm>
          <a:prstGeom prst="rect">
            <a:avLst/>
          </a:prstGeom>
        </p:spPr>
      </p:pic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326EA75B-4CEB-69F5-60EF-1B12AC813B33}"/>
              </a:ext>
            </a:extLst>
          </p:cNvPr>
          <p:cNvSpPr/>
          <p:nvPr/>
        </p:nvSpPr>
        <p:spPr>
          <a:xfrm>
            <a:off x="6792358" y="2260933"/>
            <a:ext cx="387888" cy="24053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CF443A33-2275-DF5B-1C14-05A456073B46}"/>
              </a:ext>
            </a:extLst>
          </p:cNvPr>
          <p:cNvCxnSpPr>
            <a:cxnSpLocks/>
          </p:cNvCxnSpPr>
          <p:nvPr/>
        </p:nvCxnSpPr>
        <p:spPr>
          <a:xfrm flipH="1" flipV="1">
            <a:off x="7073375" y="4723481"/>
            <a:ext cx="241825" cy="49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BA227537-2CB8-8C7C-019F-168EE6CBB880}"/>
              </a:ext>
            </a:extLst>
          </p:cNvPr>
          <p:cNvSpPr/>
          <p:nvPr/>
        </p:nvSpPr>
        <p:spPr>
          <a:xfrm>
            <a:off x="6840849" y="3838504"/>
            <a:ext cx="290906" cy="76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8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061" y="591268"/>
            <a:ext cx="8067877" cy="621971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8061" y="1127589"/>
            <a:ext cx="8768359" cy="55124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1700" b="1" dirty="0">
                <a:solidFill>
                  <a:srgbClr val="0070C0"/>
                </a:solidFill>
              </a:rPr>
              <a:t>Budget 2026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Nyheter och organisationsförändringar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/>
              <a:t>	Generella budgetvärden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/>
              <a:t>	Tidplan	</a:t>
            </a:r>
          </a:p>
          <a:p>
            <a:pPr>
              <a:spcBef>
                <a:spcPts val="600"/>
              </a:spcBef>
            </a:pPr>
            <a:r>
              <a:rPr lang="da-DK" sz="1700" b="1" dirty="0">
                <a:solidFill>
                  <a:srgbClr val="0070C0"/>
                </a:solidFill>
              </a:rPr>
              <a:t>Kontrollera att ni har rätt uppgifter	</a:t>
            </a:r>
          </a:p>
          <a:p>
            <a:r>
              <a:rPr lang="da-DK" sz="1700" b="1" dirty="0">
                <a:solidFill>
                  <a:srgbClr val="0070C0"/>
                </a:solidFill>
              </a:rPr>
              <a:t>Hypergene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Status indata budget</a:t>
            </a:r>
          </a:p>
          <a:p>
            <a:pPr marL="0" indent="0">
              <a:spcBef>
                <a:spcPts val="0"/>
              </a:spcBef>
              <a:buNone/>
            </a:pPr>
            <a:endParaRPr lang="da-DK" sz="1700" dirty="0"/>
          </a:p>
          <a:p>
            <a:pPr marL="0" indent="0">
              <a:spcBef>
                <a:spcPts val="0"/>
              </a:spcBef>
              <a:buNone/>
            </a:pPr>
            <a:endParaRPr lang="da-DK" sz="1700" b="1" dirty="0">
              <a:solidFill>
                <a:srgbClr val="0070C0"/>
              </a:solidFill>
            </a:endParaRPr>
          </a:p>
          <a:p>
            <a:r>
              <a:rPr lang="da-DK" sz="1700" b="1" dirty="0">
                <a:solidFill>
                  <a:srgbClr val="0070C0"/>
                </a:solidFill>
              </a:rPr>
              <a:t>Mer detaljerad budgetgenomgång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dirty="0">
                <a:solidFill>
                  <a:srgbClr val="0070C0"/>
                </a:solidFill>
              </a:rPr>
              <a:t>    	</a:t>
            </a:r>
            <a:r>
              <a:rPr lang="da-DK" sz="1700" dirty="0"/>
              <a:t>Separat enl önskemål</a:t>
            </a:r>
          </a:p>
          <a:p>
            <a:r>
              <a:rPr lang="da-DK" sz="1700" b="1" dirty="0">
                <a:solidFill>
                  <a:srgbClr val="0070C0"/>
                </a:solidFill>
              </a:rPr>
              <a:t>Övrigt: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i="1" dirty="0"/>
              <a:t>    - Kommentarer Budget och Prognos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i="1" dirty="0"/>
              <a:t>    - Budgeterade kommunsamverkansprojekt specas sidoordnat</a:t>
            </a:r>
            <a:r>
              <a:rPr lang="da-DK" sz="1700" dirty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1700" i="1" dirty="0"/>
              <a:t>   - Investeringar samt avgifter, bidrag för flerårsubdget till departementet </a:t>
            </a:r>
          </a:p>
          <a:p>
            <a:pPr marL="0" indent="0">
              <a:buNone/>
            </a:pPr>
            <a:r>
              <a:rPr lang="da-DK" sz="1700" dirty="0"/>
              <a:t>		</a:t>
            </a:r>
            <a:endParaRPr lang="da-DK" sz="17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1700" b="1" dirty="0">
                <a:solidFill>
                  <a:srgbClr val="0070C0"/>
                </a:solidFill>
              </a:rPr>
              <a:t>		</a:t>
            </a:r>
            <a:r>
              <a:rPr lang="da-DK" sz="1700" b="1" dirty="0"/>
              <a:t> </a:t>
            </a:r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75CE76-3A6C-4F4E-9540-54EE6A1E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Budgetering i Hypergene</a:t>
            </a:r>
          </a:p>
        </p:txBody>
      </p:sp>
    </p:spTree>
    <p:extLst>
      <p:ext uri="{BB962C8B-B14F-4D97-AF65-F5344CB8AC3E}">
        <p14:creationId xmlns:p14="http://schemas.microsoft.com/office/powerpoint/2010/main" val="251227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D6D8F-2C68-4DC3-BD99-51524371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74" y="0"/>
            <a:ext cx="6948795" cy="671773"/>
          </a:xfrm>
        </p:spPr>
        <p:txBody>
          <a:bodyPr/>
          <a:lstStyle/>
          <a:p>
            <a:r>
              <a:rPr lang="sv-SE" sz="2000">
                <a:solidFill>
                  <a:schemeClr val="accent1"/>
                </a:solidFill>
              </a:rPr>
              <a:t>Uppgifter Hypergene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DE392C-5A96-4BA5-AD3A-EA7BEBE4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4" y="434645"/>
            <a:ext cx="8366401" cy="5662296"/>
          </a:xfrm>
        </p:spPr>
        <p:txBody>
          <a:bodyPr/>
          <a:lstStyle/>
          <a:p>
            <a:r>
              <a:rPr lang="sv-SE" sz="1600" b="1">
                <a:solidFill>
                  <a:schemeClr val="accent1"/>
                </a:solidFill>
                <a:highlight>
                  <a:srgbClr val="C0C0C0"/>
                </a:highlight>
              </a:rPr>
              <a:t>Investeringar</a:t>
            </a:r>
            <a:r>
              <a:rPr lang="sv-SE" sz="1600" b="1">
                <a:solidFill>
                  <a:schemeClr val="accent1"/>
                </a:solidFill>
              </a:rPr>
              <a:t> </a:t>
            </a:r>
            <a:r>
              <a:rPr lang="sv-SE" sz="100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35-36)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/>
              <a:t>   </a:t>
            </a:r>
            <a:r>
              <a:rPr lang="sv-SE" sz="1400"/>
              <a:t>Separat deadline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Startvärde: befintliga investeringars avskrivningar t o m 25/8 + </a:t>
            </a:r>
            <a:r>
              <a:rPr lang="sv-SE" sz="1400">
                <a:solidFill>
                  <a:srgbClr val="FF0000"/>
                </a:solidFill>
              </a:rPr>
              <a:t>korrigerade </a:t>
            </a:r>
            <a:r>
              <a:rPr lang="sv-SE" sz="1400" err="1">
                <a:solidFill>
                  <a:srgbClr val="FF0000"/>
                </a:solidFill>
              </a:rPr>
              <a:t>org</a:t>
            </a:r>
            <a:r>
              <a:rPr lang="sv-SE" sz="1400">
                <a:solidFill>
                  <a:srgbClr val="FF0000"/>
                </a:solidFill>
              </a:rPr>
              <a:t> HUV, FUS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</a:t>
            </a:r>
            <a:r>
              <a:rPr lang="sv-SE" sz="1400">
                <a:solidFill>
                  <a:srgbClr val="0070C0"/>
                </a:solidFill>
              </a:rPr>
              <a:t>Nya investeringar registreras för sep-dec 2024 samt 2025. Skilj ut med datum.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Slutavskrivningar (se lathund)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Bilaga 10 definitioner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>
                <a:solidFill>
                  <a:schemeClr val="accent1"/>
                </a:solidFill>
                <a:highlight>
                  <a:srgbClr val="C0C0C0"/>
                </a:highlight>
              </a:rPr>
              <a:t>Personal</a:t>
            </a:r>
            <a:r>
              <a:rPr lang="sv-SE" sz="1600" b="1">
                <a:solidFill>
                  <a:schemeClr val="accent1"/>
                </a:solidFill>
              </a:rPr>
              <a:t> </a:t>
            </a:r>
            <a:r>
              <a:rPr lang="sv-SE" sz="100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39-45)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/>
              <a:t>     </a:t>
            </a:r>
            <a:r>
              <a:rPr lang="sv-SE" sz="1400"/>
              <a:t>Startvärde: </a:t>
            </a:r>
            <a:r>
              <a:rPr lang="sv-SE" sz="1400">
                <a:solidFill>
                  <a:srgbClr val="0070C0"/>
                </a:solidFill>
              </a:rPr>
              <a:t>All befintlig personal i Primula per augusti 2024 + </a:t>
            </a:r>
            <a:r>
              <a:rPr lang="sv-SE" sz="1400">
                <a:solidFill>
                  <a:srgbClr val="FF0000"/>
                </a:solidFill>
              </a:rPr>
              <a:t>korrigerade </a:t>
            </a:r>
            <a:r>
              <a:rPr lang="sv-SE" sz="1400" err="1">
                <a:solidFill>
                  <a:srgbClr val="FF0000"/>
                </a:solidFill>
              </a:rPr>
              <a:t>org</a:t>
            </a:r>
            <a:r>
              <a:rPr lang="sv-SE" sz="1400">
                <a:solidFill>
                  <a:srgbClr val="FF0000"/>
                </a:solidFill>
              </a:rPr>
              <a:t> HUV, FUS</a:t>
            </a:r>
            <a:endParaRPr lang="sv-SE" sz="140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- Personal med tjänst 2025 full kontering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- Personal ej tjänst 2025 endast vissa data och kompletteras manuellt vid behov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- Personal som byter org. registreras som </a:t>
            </a:r>
            <a:r>
              <a:rPr lang="sv-SE" sz="1400" b="1"/>
              <a:t>utlån från hemvist </a:t>
            </a:r>
            <a:r>
              <a:rPr lang="sv-SE" sz="1400"/>
              <a:t>per aug.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>
                <a:solidFill>
                  <a:srgbClr val="0070C0"/>
                </a:solidFill>
              </a:rPr>
              <a:t>      OBS! utlån facklig tid avstäms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- Excelimport personaldata från </a:t>
            </a:r>
            <a:r>
              <a:rPr lang="sv-SE" sz="1400" err="1"/>
              <a:t>Retendofil</a:t>
            </a:r>
            <a:r>
              <a:rPr lang="sv-SE" sz="1400"/>
              <a:t> (efter justering)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>
                <a:solidFill>
                  <a:schemeClr val="accent1"/>
                </a:solidFill>
              </a:rPr>
              <a:t>    - </a:t>
            </a:r>
            <a:r>
              <a:rPr lang="sv-SE" sz="1400">
                <a:solidFill>
                  <a:srgbClr val="0070C0"/>
                </a:solidFill>
              </a:rPr>
              <a:t>Preliminär löneuppräkning inkl. löneglidning. Ev. justering på totalnivåer med belopp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v-SE" sz="1600" b="1">
                <a:solidFill>
                  <a:schemeClr val="accent1"/>
                </a:solidFill>
                <a:highlight>
                  <a:srgbClr val="C0C0C0"/>
                </a:highlight>
              </a:rPr>
              <a:t>Kontoinmatning</a:t>
            </a:r>
            <a:r>
              <a:rPr lang="sv-SE" sz="1600">
                <a:solidFill>
                  <a:schemeClr val="accent1"/>
                </a:solidFill>
              </a:rPr>
              <a:t> </a:t>
            </a:r>
            <a:r>
              <a:rPr lang="sv-SE" sz="1600">
                <a:solidFill>
                  <a:srgbClr val="0070C0"/>
                </a:solidFill>
              </a:rPr>
              <a:t>övriga intäkter och kostnader </a:t>
            </a:r>
            <a:r>
              <a:rPr lang="sv-SE" sz="1000">
                <a:solidFill>
                  <a:schemeClr val="accent1">
                    <a:lumMod val="20000"/>
                    <a:lumOff val="80000"/>
                  </a:schemeClr>
                </a:solidFill>
              </a:rPr>
              <a:t>(bild 37-38)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/>
              <a:t>  </a:t>
            </a:r>
            <a:r>
              <a:rPr lang="sv-SE" sz="1600" b="1"/>
              <a:t>  </a:t>
            </a:r>
            <a:r>
              <a:rPr lang="sv-SE" sz="1400" b="1"/>
              <a:t>Budgetkonton </a:t>
            </a:r>
            <a:r>
              <a:rPr lang="sv-SE" sz="1400"/>
              <a:t>för vissa intäkter och kostnader (bilaga 14)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 Personal och avskrivningar ej </a:t>
            </a:r>
            <a:r>
              <a:rPr lang="sv-SE" sz="1400" err="1"/>
              <a:t>inmatningsbara</a:t>
            </a:r>
            <a:r>
              <a:rPr lang="sv-SE" sz="1400"/>
              <a:t> här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/>
              <a:t>     Excelimport</a:t>
            </a:r>
          </a:p>
          <a:p>
            <a:pPr>
              <a:spcBef>
                <a:spcPts val="600"/>
              </a:spcBef>
            </a:pPr>
            <a:endParaRPr lang="sv-S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206AE-2147-4CAA-A667-FF0D000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Budgetering ej kända projekt </a:t>
            </a:r>
            <a:r>
              <a:rPr lang="sv-SE" b="0">
                <a:solidFill>
                  <a:srgbClr val="0070C0"/>
                </a:solidFill>
              </a:rPr>
              <a:t>(Anvisningar kap 4.1)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808095C7-EF24-4C35-8138-602BDB692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07753"/>
              </p:ext>
            </p:extLst>
          </p:nvPr>
        </p:nvGraphicFramePr>
        <p:xfrm>
          <a:off x="768908" y="2391870"/>
          <a:ext cx="7338772" cy="2393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541">
                  <a:extLst>
                    <a:ext uri="{9D8B030D-6E8A-4147-A177-3AD203B41FA5}">
                      <a16:colId xmlns:a16="http://schemas.microsoft.com/office/drawing/2014/main" val="830428045"/>
                    </a:ext>
                  </a:extLst>
                </a:gridCol>
                <a:gridCol w="1441387">
                  <a:extLst>
                    <a:ext uri="{9D8B030D-6E8A-4147-A177-3AD203B41FA5}">
                      <a16:colId xmlns:a16="http://schemas.microsoft.com/office/drawing/2014/main" val="744364373"/>
                    </a:ext>
                  </a:extLst>
                </a:gridCol>
                <a:gridCol w="4488844">
                  <a:extLst>
                    <a:ext uri="{9D8B030D-6E8A-4147-A177-3AD203B41FA5}">
                      <a16:colId xmlns:a16="http://schemas.microsoft.com/office/drawing/2014/main" val="2700356114"/>
                    </a:ext>
                  </a:extLst>
                </a:gridCol>
              </a:tblGrid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Verksamhet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Avser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37753"/>
                  </a:ext>
                </a:extLst>
              </a:tr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299950-59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4 (oktober)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022329"/>
                  </a:ext>
                </a:extLst>
              </a:tr>
              <a:tr h="4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299960-69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3 (juli)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019477"/>
                  </a:ext>
                </a:extLst>
              </a:tr>
              <a:tr h="47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299970-79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2 (april)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640191"/>
                  </a:ext>
                </a:extLst>
              </a:tr>
              <a:tr h="47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110-231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299980-99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Projektnummer som antas starta kvartal 1 (januari)</a:t>
                      </a:r>
                      <a:endParaRPr lang="sv-SE" sz="1400">
                        <a:effectLst/>
                        <a:latin typeface="GaramondB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78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96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375" y="0"/>
            <a:ext cx="7912894" cy="652145"/>
          </a:xfrm>
        </p:spPr>
        <p:txBody>
          <a:bodyPr/>
          <a:lstStyle/>
          <a:p>
            <a:br>
              <a:rPr lang="sv-SE"/>
            </a:b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233" y="1985747"/>
            <a:ext cx="7885534" cy="6267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800" b="1">
                <a:solidFill>
                  <a:srgbClr val="0070C0"/>
                </a:solidFill>
              </a:rPr>
              <a:t>Kom ihåg:</a:t>
            </a:r>
            <a:endParaRPr lang="sv-SE" sz="1800"/>
          </a:p>
          <a:p>
            <a:pPr>
              <a:spcBef>
                <a:spcPts val="600"/>
              </a:spcBef>
            </a:pPr>
            <a:r>
              <a:rPr lang="sv-SE" sz="1800">
                <a:solidFill>
                  <a:srgbClr val="0070C0"/>
                </a:solidFill>
              </a:rPr>
              <a:t>All personal</a:t>
            </a:r>
            <a:r>
              <a:rPr lang="sv-SE" sz="1800"/>
              <a:t> per aug 2025 ingår – annars nyanställd alt utlån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/>
              <a:t>    </a:t>
            </a:r>
            <a:r>
              <a:rPr lang="sv-SE" sz="1000"/>
              <a:t>Kom ihåg att t ex doktorander m </a:t>
            </a:r>
            <a:r>
              <a:rPr lang="sv-SE" sz="1000" err="1"/>
              <a:t>fl</a:t>
            </a:r>
            <a:r>
              <a:rPr lang="sv-SE" sz="1000"/>
              <a:t> kanske inte har tjänst inlagd i Primula fr o m 1/1 så de finns med om de ingår i aug,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000"/>
              <a:t>        men ni måste lägga till omfattning </a:t>
            </a:r>
            <a:r>
              <a:rPr lang="sv-SE" sz="1000" err="1"/>
              <a:t>etc</a:t>
            </a:r>
            <a:r>
              <a:rPr lang="sv-SE" sz="1000"/>
              <a:t> om tjänst budgetåret</a:t>
            </a:r>
            <a:endParaRPr lang="sv-SE" sz="1800"/>
          </a:p>
          <a:p>
            <a:pPr>
              <a:spcBef>
                <a:spcPts val="600"/>
              </a:spcBef>
            </a:pPr>
            <a:r>
              <a:rPr lang="sv-SE" sz="1800">
                <a:solidFill>
                  <a:srgbClr val="0070C0"/>
                </a:solidFill>
              </a:rPr>
              <a:t>Kontrollfliken</a:t>
            </a:r>
            <a:r>
              <a:rPr lang="sv-SE" sz="1800"/>
              <a:t> på personaluppgiften</a:t>
            </a:r>
          </a:p>
          <a:p>
            <a:pPr marL="0" indent="0">
              <a:spcBef>
                <a:spcPts val="600"/>
              </a:spcBef>
              <a:buNone/>
            </a:pPr>
            <a:endParaRPr lang="sv-SE" sz="800"/>
          </a:p>
          <a:p>
            <a:pPr>
              <a:spcBef>
                <a:spcPts val="600"/>
              </a:spcBef>
            </a:pPr>
            <a:r>
              <a:rPr lang="sv-SE" sz="1800"/>
              <a:t>Avstäm att </a:t>
            </a:r>
            <a:r>
              <a:rPr lang="sv-SE" sz="1800">
                <a:solidFill>
                  <a:srgbClr val="0070C0"/>
                </a:solidFill>
              </a:rPr>
              <a:t>uppgifter</a:t>
            </a:r>
            <a:r>
              <a:rPr lang="sv-SE" sz="1800"/>
              <a:t> finns för samtliga avdelningar och institutioner</a:t>
            </a:r>
            <a:endParaRPr lang="sv-SE" sz="1800">
              <a:cs typeface="Arial"/>
            </a:endParaRPr>
          </a:p>
          <a:p>
            <a:pPr>
              <a:spcBef>
                <a:spcPts val="600"/>
              </a:spcBef>
            </a:pPr>
            <a:r>
              <a:rPr lang="sv-SE" sz="1800"/>
              <a:t>Avstäm att inga uppgifter finns för </a:t>
            </a:r>
            <a:r>
              <a:rPr lang="sv-SE" sz="1800">
                <a:solidFill>
                  <a:srgbClr val="0070C0"/>
                </a:solidFill>
              </a:rPr>
              <a:t>avslutade org.</a:t>
            </a:r>
            <a:endParaRPr lang="sv-SE" sz="80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/>
              <a:t>Avstäm att </a:t>
            </a:r>
            <a:r>
              <a:rPr lang="sv-SE" sz="1800">
                <a:solidFill>
                  <a:srgbClr val="0070C0"/>
                </a:solidFill>
              </a:rPr>
              <a:t>chefer </a:t>
            </a:r>
            <a:r>
              <a:rPr lang="sv-SE" sz="1800"/>
              <a:t>har tillgång till sina avd./inst. inkl. nya avd./inst.</a:t>
            </a:r>
          </a:p>
          <a:p>
            <a:pPr>
              <a:spcBef>
                <a:spcPts val="600"/>
              </a:spcBef>
            </a:pPr>
            <a:endParaRPr lang="sv-SE" sz="1600"/>
          </a:p>
          <a:p>
            <a:pPr>
              <a:spcBef>
                <a:spcPts val="0"/>
              </a:spcBef>
            </a:pPr>
            <a:r>
              <a:rPr lang="sv-SE" sz="1800"/>
              <a:t>Avstäm att OH och kontor bokas på nya org. enheter </a:t>
            </a:r>
          </a:p>
          <a:p>
            <a:pPr marL="0" indent="0">
              <a:spcBef>
                <a:spcPts val="0"/>
              </a:spcBef>
              <a:buNone/>
            </a:pPr>
            <a:endParaRPr lang="sv-SE"/>
          </a:p>
          <a:p>
            <a:pPr marL="0" indent="0">
              <a:spcBef>
                <a:spcPts val="600"/>
              </a:spcBef>
              <a:buNone/>
            </a:pPr>
            <a:r>
              <a:rPr lang="sv-SE" sz="1800"/>
              <a:t>	</a:t>
            </a: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51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7E5C34F-DECD-43F8-8A92-497E23F7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Förbättringsområden</a:t>
            </a:r>
          </a:p>
        </p:txBody>
      </p:sp>
    </p:spTree>
    <p:extLst>
      <p:ext uri="{BB962C8B-B14F-4D97-AF65-F5344CB8AC3E}">
        <p14:creationId xmlns:p14="http://schemas.microsoft.com/office/powerpoint/2010/main" val="136779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ACA5F4-A529-4916-9DCE-6D37A3E4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1163053"/>
            <a:ext cx="7912894" cy="1029893"/>
          </a:xfrm>
        </p:spPr>
        <p:txBody>
          <a:bodyPr/>
          <a:lstStyle/>
          <a:p>
            <a:r>
              <a:rPr lang="sv-SE"/>
              <a:t>UTVECKLADE delar i BUDGETVERKTYGET 2019-2022</a:t>
            </a:r>
            <a:br>
              <a:rPr lang="sv-SE"/>
            </a:br>
            <a:r>
              <a:rPr lang="sv-SE" sz="1100">
                <a:hlinkClick r:id="rId2"/>
              </a:rPr>
              <a:t>Anvisningar budget/prognos (miun.se)</a:t>
            </a:r>
            <a:endParaRPr lang="sv-SE" sz="110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ABC5650-4051-4ACC-981F-BC5360BCF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798" y="2192946"/>
            <a:ext cx="5014244" cy="3836987"/>
          </a:xfrm>
        </p:spPr>
      </p:pic>
    </p:spTree>
    <p:extLst>
      <p:ext uri="{BB962C8B-B14F-4D97-AF65-F5344CB8AC3E}">
        <p14:creationId xmlns:p14="http://schemas.microsoft.com/office/powerpoint/2010/main" val="160091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42100" y="3021178"/>
            <a:ext cx="7829372" cy="1382378"/>
          </a:xfrm>
        </p:spPr>
        <p:txBody>
          <a:bodyPr>
            <a:normAutofit fontScale="90000"/>
          </a:bodyPr>
          <a:lstStyle/>
          <a:p>
            <a:r>
              <a:rPr lang="sv-SE"/>
              <a:t>Budgeteringsmodell Hypergene</a:t>
            </a:r>
            <a:br>
              <a:rPr lang="sv-SE"/>
            </a:br>
            <a:br>
              <a:rPr lang="sv-SE"/>
            </a:br>
            <a:r>
              <a:rPr lang="sv-SE"/>
              <a:t>- enskild genomgång vid behov</a:t>
            </a:r>
            <a:br>
              <a:rPr lang="sv-SE"/>
            </a:br>
            <a:br>
              <a:rPr lang="sv-SE"/>
            </a:br>
            <a:endParaRPr lang="sv-SE" b="0"/>
          </a:p>
        </p:txBody>
      </p:sp>
    </p:spTree>
    <p:extLst>
      <p:ext uri="{BB962C8B-B14F-4D97-AF65-F5344CB8AC3E}">
        <p14:creationId xmlns:p14="http://schemas.microsoft.com/office/powerpoint/2010/main" val="137275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096EC4-4C5B-4206-BF95-D6B99852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77" y="0"/>
            <a:ext cx="1682397" cy="247014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EB5C4B-1C22-4996-9CEA-FA0E6F18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1" y="239216"/>
            <a:ext cx="6103610" cy="39050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7158AC-6F39-40B9-8954-5CD4FA62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763" y="2586650"/>
            <a:ext cx="3527245" cy="3788522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1E9AD4CA-BEB0-4E87-AD84-616467E3756E}"/>
              </a:ext>
            </a:extLst>
          </p:cNvPr>
          <p:cNvCxnSpPr/>
          <p:nvPr/>
        </p:nvCxnSpPr>
        <p:spPr>
          <a:xfrm>
            <a:off x="2326800" y="3682862"/>
            <a:ext cx="339365" cy="254523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CD305EF-E40E-45BD-9D24-F9F995F4B2EB}"/>
              </a:ext>
            </a:extLst>
          </p:cNvPr>
          <p:cNvSpPr/>
          <p:nvPr/>
        </p:nvSpPr>
        <p:spPr>
          <a:xfrm>
            <a:off x="2601798" y="5354425"/>
            <a:ext cx="3450210" cy="1137257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06233D5-23B2-447C-B721-D02B7327DEC2}"/>
              </a:ext>
            </a:extLst>
          </p:cNvPr>
          <p:cNvSpPr/>
          <p:nvPr/>
        </p:nvSpPr>
        <p:spPr>
          <a:xfrm>
            <a:off x="7001177" y="2177592"/>
            <a:ext cx="728802" cy="29254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364263C6-ABC7-41CA-91F9-43AAE845A9EB}"/>
              </a:ext>
            </a:extLst>
          </p:cNvPr>
          <p:cNvSpPr/>
          <p:nvPr/>
        </p:nvSpPr>
        <p:spPr>
          <a:xfrm>
            <a:off x="356691" y="2586650"/>
            <a:ext cx="1981156" cy="1557598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4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6686550" y="180975"/>
            <a:ext cx="1888859" cy="616925"/>
          </a:xfrm>
          <a:prstGeom prst="round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676568" y="720980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000">
                <a:solidFill>
                  <a:prstClr val="white">
                    <a:lumMod val="65000"/>
                  </a:prstClr>
                </a:solidFill>
              </a:rPr>
              <a:t>Hypergene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85922" y="962451"/>
            <a:ext cx="6939429" cy="5242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20" name="Flödesschema: Process 19"/>
          <p:cNvSpPr/>
          <p:nvPr/>
        </p:nvSpPr>
        <p:spPr>
          <a:xfrm>
            <a:off x="5464111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Central inmatning av förutsättningar</a:t>
            </a:r>
          </a:p>
        </p:txBody>
      </p:sp>
      <p:sp>
        <p:nvSpPr>
          <p:cNvPr id="24" name="Flödesschema: Process 23"/>
          <p:cNvSpPr/>
          <p:nvPr/>
        </p:nvSpPr>
        <p:spPr>
          <a:xfrm>
            <a:off x="4891573" y="4457582"/>
            <a:ext cx="3477986" cy="1642772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1000">
                <a:solidFill>
                  <a:prstClr val="white"/>
                </a:solidFill>
              </a:rPr>
            </a:br>
            <a:r>
              <a:rPr lang="sv-SE" sz="1400" b="1">
                <a:solidFill>
                  <a:srgbClr val="44546A"/>
                </a:solidFill>
              </a:rPr>
              <a:t>BUDGET &amp; PROGNOS</a:t>
            </a:r>
            <a:endParaRPr lang="sv-SE" sz="1000" b="1">
              <a:solidFill>
                <a:srgbClr val="44546A"/>
              </a:solidFill>
            </a:endParaRPr>
          </a:p>
          <a:p>
            <a:pPr algn="ctr" defTabSz="914400"/>
            <a:endParaRPr lang="sv-SE" sz="1000">
              <a:solidFill>
                <a:prstClr val="white"/>
              </a:solidFill>
            </a:endParaRPr>
          </a:p>
        </p:txBody>
      </p:sp>
      <p:sp>
        <p:nvSpPr>
          <p:cNvPr id="30" name="Magnetskiva 29"/>
          <p:cNvSpPr/>
          <p:nvPr/>
        </p:nvSpPr>
        <p:spPr>
          <a:xfrm>
            <a:off x="316368" y="1269459"/>
            <a:ext cx="1095474" cy="69044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Ekonomisystem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(UBW)</a:t>
            </a:r>
          </a:p>
        </p:txBody>
      </p:sp>
      <p:sp>
        <p:nvSpPr>
          <p:cNvPr id="31" name="Magnetskiva 30"/>
          <p:cNvSpPr/>
          <p:nvPr/>
        </p:nvSpPr>
        <p:spPr>
          <a:xfrm>
            <a:off x="316368" y="2599142"/>
            <a:ext cx="1095474" cy="690441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Personalsystem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(Primula)</a:t>
            </a:r>
          </a:p>
        </p:txBody>
      </p:sp>
      <p:cxnSp>
        <p:nvCxnSpPr>
          <p:cNvPr id="10" name="Rak pil 9"/>
          <p:cNvCxnSpPr>
            <a:stCxn id="30" idx="4"/>
          </p:cNvCxnSpPr>
          <p:nvPr/>
        </p:nvCxnSpPr>
        <p:spPr>
          <a:xfrm flipV="1">
            <a:off x="1411842" y="1614679"/>
            <a:ext cx="401469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31" idx="4"/>
          </p:cNvCxnSpPr>
          <p:nvPr/>
        </p:nvCxnSpPr>
        <p:spPr>
          <a:xfrm>
            <a:off x="1411842" y="2944363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244"/>
          <p:cNvSpPr/>
          <p:nvPr/>
        </p:nvSpPr>
        <p:spPr bwMode="auto">
          <a:xfrm>
            <a:off x="5893292" y="1325997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85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4056" y="1615884"/>
            <a:ext cx="288524" cy="384699"/>
          </a:xfrm>
          <a:prstGeom prst="rect">
            <a:avLst/>
          </a:prstGeom>
          <a:noFill/>
        </p:spPr>
      </p:pic>
      <p:sp>
        <p:nvSpPr>
          <p:cNvPr id="86" name="textruta 85"/>
          <p:cNvSpPr txBox="1"/>
          <p:nvPr/>
        </p:nvSpPr>
        <p:spPr>
          <a:xfrm>
            <a:off x="4429787" y="4209805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 b="1">
                <a:solidFill>
                  <a:prstClr val="black"/>
                </a:solidFill>
              </a:rPr>
              <a:t>Budgetansvarig</a:t>
            </a: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04" y="3787664"/>
            <a:ext cx="327750" cy="437000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4794069" y="1973582"/>
            <a:ext cx="97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>
                <a:solidFill>
                  <a:prstClr val="black"/>
                </a:solidFill>
              </a:rPr>
              <a:t>Administratör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234845" y="228601"/>
            <a:ext cx="672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2400" b="1">
                <a:solidFill>
                  <a:srgbClr val="ED7D31"/>
                </a:solidFill>
              </a:rPr>
              <a:t>Budget och Prognos - Beroenden och flöden</a:t>
            </a:r>
          </a:p>
        </p:txBody>
      </p:sp>
      <p:sp>
        <p:nvSpPr>
          <p:cNvPr id="39" name="Oval 244"/>
          <p:cNvSpPr/>
          <p:nvPr/>
        </p:nvSpPr>
        <p:spPr bwMode="auto">
          <a:xfrm>
            <a:off x="6133156" y="6398338"/>
            <a:ext cx="149199" cy="185624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6236694" y="6352650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200">
                <a:solidFill>
                  <a:prstClr val="black"/>
                </a:solidFill>
              </a:rPr>
              <a:t>= Informationsflöden</a:t>
            </a:r>
          </a:p>
        </p:txBody>
      </p:sp>
      <p:cxnSp>
        <p:nvCxnSpPr>
          <p:cNvPr id="48" name="Rak pil 47"/>
          <p:cNvCxnSpPr>
            <a:endCxn id="77" idx="1"/>
          </p:cNvCxnSpPr>
          <p:nvPr/>
        </p:nvCxnSpPr>
        <p:spPr>
          <a:xfrm>
            <a:off x="1889890" y="5603727"/>
            <a:ext cx="3016930" cy="62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44"/>
          <p:cNvSpPr/>
          <p:nvPr/>
        </p:nvSpPr>
        <p:spPr bwMode="auto">
          <a:xfrm>
            <a:off x="3966071" y="5409160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187079" y="5279170"/>
            <a:ext cx="309710" cy="268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46" name="Flödesschema: Process 45"/>
          <p:cNvSpPr/>
          <p:nvPr/>
        </p:nvSpPr>
        <p:spPr>
          <a:xfrm>
            <a:off x="6676004" y="1563550"/>
            <a:ext cx="1122656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Uppsättning av processflödet</a:t>
            </a:r>
          </a:p>
        </p:txBody>
      </p:sp>
      <p:sp>
        <p:nvSpPr>
          <p:cNvPr id="61" name="Flödesschema: Process 60"/>
          <p:cNvSpPr/>
          <p:nvPr/>
        </p:nvSpPr>
        <p:spPr>
          <a:xfrm>
            <a:off x="5821503" y="5201255"/>
            <a:ext cx="780297" cy="781534"/>
          </a:xfrm>
          <a:prstGeom prst="flowChartProcess">
            <a:avLst/>
          </a:prstGeom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budget</a:t>
            </a:r>
          </a:p>
        </p:txBody>
      </p:sp>
      <p:sp>
        <p:nvSpPr>
          <p:cNvPr id="62" name="Flödesschema: Process 61"/>
          <p:cNvSpPr/>
          <p:nvPr/>
        </p:nvSpPr>
        <p:spPr>
          <a:xfrm>
            <a:off x="6674749" y="5191972"/>
            <a:ext cx="800912" cy="764692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 err="1">
                <a:solidFill>
                  <a:prstClr val="white"/>
                </a:solidFill>
              </a:rPr>
              <a:t>Avskrivn</a:t>
            </a:r>
            <a:r>
              <a:rPr lang="sv-SE" sz="1000">
                <a:solidFill>
                  <a:prstClr val="white"/>
                </a:solidFill>
              </a:rPr>
              <a:t>.</a:t>
            </a:r>
            <a:br>
              <a:rPr lang="sv-SE" sz="1000">
                <a:solidFill>
                  <a:prstClr val="white"/>
                </a:solidFill>
              </a:rPr>
            </a:br>
            <a:r>
              <a:rPr lang="sv-SE" sz="1000">
                <a:solidFill>
                  <a:prstClr val="white"/>
                </a:solidFill>
              </a:rPr>
              <a:t>budget</a:t>
            </a:r>
          </a:p>
        </p:txBody>
      </p:sp>
      <p:sp>
        <p:nvSpPr>
          <p:cNvPr id="63" name="Flödesschema: Process 62"/>
          <p:cNvSpPr/>
          <p:nvPr/>
        </p:nvSpPr>
        <p:spPr>
          <a:xfrm>
            <a:off x="7527995" y="5186600"/>
            <a:ext cx="780297" cy="77006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Konto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Inmatning</a:t>
            </a:r>
          </a:p>
          <a:p>
            <a:pPr algn="ctr" defTabSz="914400"/>
            <a:r>
              <a:rPr lang="sv-SE" sz="1000" err="1">
                <a:solidFill>
                  <a:prstClr val="white"/>
                </a:solidFill>
              </a:rPr>
              <a:t>Övr</a:t>
            </a:r>
            <a:r>
              <a:rPr lang="sv-SE" sz="1000">
                <a:solidFill>
                  <a:prstClr val="white"/>
                </a:solidFill>
              </a:rPr>
              <a:t> I/K</a:t>
            </a:r>
          </a:p>
        </p:txBody>
      </p:sp>
      <p:sp>
        <p:nvSpPr>
          <p:cNvPr id="41" name="Oval 244"/>
          <p:cNvSpPr/>
          <p:nvPr/>
        </p:nvSpPr>
        <p:spPr bwMode="auto">
          <a:xfrm>
            <a:off x="6072741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2" name="Oval 244"/>
          <p:cNvSpPr/>
          <p:nvPr/>
        </p:nvSpPr>
        <p:spPr bwMode="auto">
          <a:xfrm>
            <a:off x="6940617" y="4977786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3" name="Oval 244"/>
          <p:cNvSpPr/>
          <p:nvPr/>
        </p:nvSpPr>
        <p:spPr bwMode="auto">
          <a:xfrm>
            <a:off x="7765491" y="4960202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60" name="Rak pil 59"/>
          <p:cNvCxnSpPr>
            <a:stCxn id="20" idx="2"/>
          </p:cNvCxnSpPr>
          <p:nvPr/>
        </p:nvCxnSpPr>
        <p:spPr>
          <a:xfrm flipH="1">
            <a:off x="6025421" y="2176199"/>
            <a:ext cx="18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244"/>
          <p:cNvSpPr/>
          <p:nvPr/>
        </p:nvSpPr>
        <p:spPr bwMode="auto">
          <a:xfrm>
            <a:off x="5879295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B</a:t>
            </a:r>
          </a:p>
        </p:txBody>
      </p:sp>
      <p:cxnSp>
        <p:nvCxnSpPr>
          <p:cNvPr id="65" name="Rak pil 64"/>
          <p:cNvCxnSpPr>
            <a:stCxn id="46" idx="2"/>
          </p:cNvCxnSpPr>
          <p:nvPr/>
        </p:nvCxnSpPr>
        <p:spPr>
          <a:xfrm flipH="1">
            <a:off x="7237332" y="2176199"/>
            <a:ext cx="1" cy="227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44"/>
          <p:cNvSpPr/>
          <p:nvPr/>
        </p:nvSpPr>
        <p:spPr bwMode="auto">
          <a:xfrm>
            <a:off x="7093224" y="2826086"/>
            <a:ext cx="270030" cy="3600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1" name="Oval 244"/>
          <p:cNvSpPr/>
          <p:nvPr/>
        </p:nvSpPr>
        <p:spPr bwMode="auto">
          <a:xfrm>
            <a:off x="7107221" y="1344659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876558" y="4775988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black"/>
              </a:solidFill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4906820" y="5450674"/>
            <a:ext cx="231062" cy="31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black"/>
              </a:solidFill>
            </a:endParaRPr>
          </a:p>
        </p:txBody>
      </p:sp>
      <p:pic>
        <p:nvPicPr>
          <p:cNvPr id="84" name="Bildobjekt 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24" y="3797080"/>
            <a:ext cx="303242" cy="404996"/>
          </a:xfrm>
          <a:prstGeom prst="rect">
            <a:avLst/>
          </a:prstGeom>
        </p:spPr>
      </p:pic>
      <p:sp>
        <p:nvSpPr>
          <p:cNvPr id="87" name="textruta 86"/>
          <p:cNvSpPr txBox="1"/>
          <p:nvPr/>
        </p:nvSpPr>
        <p:spPr>
          <a:xfrm>
            <a:off x="5381897" y="4232366"/>
            <a:ext cx="854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 b="1">
                <a:solidFill>
                  <a:prstClr val="black"/>
                </a:solidFill>
              </a:rPr>
              <a:t>Godkännare</a:t>
            </a:r>
          </a:p>
        </p:txBody>
      </p:sp>
      <p:sp>
        <p:nvSpPr>
          <p:cNvPr id="44" name="Flödesschema: Process 43"/>
          <p:cNvSpPr/>
          <p:nvPr/>
        </p:nvSpPr>
        <p:spPr>
          <a:xfrm>
            <a:off x="3510958" y="1109302"/>
            <a:ext cx="1374551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600">
                <a:solidFill>
                  <a:prstClr val="white"/>
                </a:solidFill>
              </a:rPr>
            </a:br>
            <a:r>
              <a:rPr lang="sv-SE" sz="1400" b="1">
                <a:solidFill>
                  <a:srgbClr val="44546A"/>
                </a:solidFill>
              </a:rPr>
              <a:t>Ekonomi</a:t>
            </a:r>
            <a:endParaRPr lang="sv-SE" sz="1000" b="1">
              <a:solidFill>
                <a:srgbClr val="44546A"/>
              </a:solidFill>
            </a:endParaRPr>
          </a:p>
          <a:p>
            <a:pPr algn="ctr" defTabSz="914400"/>
            <a:endParaRPr lang="sv-SE" sz="1000">
              <a:solidFill>
                <a:prstClr val="white"/>
              </a:solidFill>
            </a:endParaRPr>
          </a:p>
        </p:txBody>
      </p:sp>
      <p:sp>
        <p:nvSpPr>
          <p:cNvPr id="45" name="Flödesschema: Process 44"/>
          <p:cNvSpPr/>
          <p:nvPr/>
        </p:nvSpPr>
        <p:spPr>
          <a:xfrm>
            <a:off x="3623465" y="1556012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Ekonomirapport</a:t>
            </a:r>
          </a:p>
        </p:txBody>
      </p:sp>
      <p:sp>
        <p:nvSpPr>
          <p:cNvPr id="47" name="Flödesschema: Process 46"/>
          <p:cNvSpPr/>
          <p:nvPr/>
        </p:nvSpPr>
        <p:spPr>
          <a:xfrm>
            <a:off x="3723768" y="161847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Ekonomirapport</a:t>
            </a:r>
          </a:p>
        </p:txBody>
      </p:sp>
      <p:sp>
        <p:nvSpPr>
          <p:cNvPr id="50" name="Flödesschema: Process 49"/>
          <p:cNvSpPr/>
          <p:nvPr/>
        </p:nvSpPr>
        <p:spPr>
          <a:xfrm>
            <a:off x="3824072" y="1668231"/>
            <a:ext cx="780297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Ekonomi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rapport</a:t>
            </a:r>
          </a:p>
        </p:txBody>
      </p:sp>
      <p:cxnSp>
        <p:nvCxnSpPr>
          <p:cNvPr id="6" name="Rak pil 5"/>
          <p:cNvCxnSpPr/>
          <p:nvPr/>
        </p:nvCxnSpPr>
        <p:spPr>
          <a:xfrm>
            <a:off x="1861897" y="1614679"/>
            <a:ext cx="1623087" cy="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ödesschema: Process 50"/>
          <p:cNvSpPr/>
          <p:nvPr/>
        </p:nvSpPr>
        <p:spPr>
          <a:xfrm>
            <a:off x="3513291" y="2679963"/>
            <a:ext cx="1197964" cy="126688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/>
            <a:br>
              <a:rPr lang="sv-SE" sz="600">
                <a:solidFill>
                  <a:prstClr val="white"/>
                </a:solidFill>
              </a:rPr>
            </a:br>
            <a:r>
              <a:rPr lang="sv-SE" sz="1400" b="1">
                <a:solidFill>
                  <a:srgbClr val="44546A"/>
                </a:solidFill>
              </a:rPr>
              <a:t>Personal</a:t>
            </a:r>
            <a:endParaRPr lang="sv-SE" sz="1000" b="1">
              <a:solidFill>
                <a:srgbClr val="44546A"/>
              </a:solidFill>
            </a:endParaRPr>
          </a:p>
          <a:p>
            <a:pPr algn="ctr" defTabSz="914400"/>
            <a:endParaRPr lang="sv-SE" sz="1000">
              <a:solidFill>
                <a:prstClr val="white"/>
              </a:solidFill>
            </a:endParaRPr>
          </a:p>
        </p:txBody>
      </p:sp>
      <p:sp>
        <p:nvSpPr>
          <p:cNvPr id="53" name="Flödesschema: Process 52"/>
          <p:cNvSpPr/>
          <p:nvPr/>
        </p:nvSpPr>
        <p:spPr>
          <a:xfrm>
            <a:off x="3566160" y="3163995"/>
            <a:ext cx="1045029" cy="612648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Personal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rapport</a:t>
            </a:r>
            <a:br>
              <a:rPr lang="sv-SE" sz="1000">
                <a:solidFill>
                  <a:prstClr val="white"/>
                </a:solidFill>
              </a:rPr>
            </a:br>
            <a:r>
              <a:rPr lang="sv-SE" sz="1000">
                <a:solidFill>
                  <a:prstClr val="white"/>
                </a:solidFill>
              </a:rPr>
              <a:t>(avstämning)</a:t>
            </a:r>
          </a:p>
        </p:txBody>
      </p:sp>
      <p:cxnSp>
        <p:nvCxnSpPr>
          <p:cNvPr id="55" name="Rak pil 54"/>
          <p:cNvCxnSpPr/>
          <p:nvPr/>
        </p:nvCxnSpPr>
        <p:spPr>
          <a:xfrm>
            <a:off x="1872207" y="2944363"/>
            <a:ext cx="1680890" cy="20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813311" y="1116679"/>
            <a:ext cx="1469132" cy="493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>
                <a:solidFill>
                  <a:prstClr val="white"/>
                </a:solidFill>
              </a:rPr>
              <a:t>Fakta och</a:t>
            </a:r>
          </a:p>
          <a:p>
            <a:pPr algn="ctr" defTabSz="914400"/>
            <a:r>
              <a:rPr lang="sv-SE">
                <a:solidFill>
                  <a:prstClr val="white"/>
                </a:solidFill>
              </a:rPr>
              <a:t>dimensioner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62789" y="195819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Huvudboksposter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Anläggningsregister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Registerdata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kodplan</a:t>
            </a:r>
          </a:p>
        </p:txBody>
      </p:sp>
      <p:sp>
        <p:nvSpPr>
          <p:cNvPr id="54" name="textruta 53"/>
          <p:cNvSpPr txBox="1"/>
          <p:nvPr/>
        </p:nvSpPr>
        <p:spPr>
          <a:xfrm>
            <a:off x="436228" y="3289583"/>
            <a:ext cx="1028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Personalregister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Anställningar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Ersättningar</a:t>
            </a:r>
          </a:p>
          <a:p>
            <a:pPr defTabSz="914400"/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Konteringar</a:t>
            </a:r>
          </a:p>
          <a:p>
            <a:endParaRPr lang="sv-SE" sz="800">
              <a:solidFill>
                <a:prstClr val="white">
                  <a:lumMod val="75000"/>
                </a:prstClr>
              </a:solidFill>
            </a:endParaRPr>
          </a:p>
          <a:p>
            <a:r>
              <a:rPr lang="sv-SE" sz="800">
                <a:solidFill>
                  <a:prstClr val="white">
                    <a:lumMod val="75000"/>
                  </a:prstClr>
                </a:solidFill>
              </a:rPr>
              <a:t>Konteringar personal</a:t>
            </a:r>
          </a:p>
          <a:p>
            <a:pPr defTabSz="914400"/>
            <a:endParaRPr lang="sv-SE" sz="8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2" name="Rektangulär 51"/>
          <p:cNvSpPr/>
          <p:nvPr/>
        </p:nvSpPr>
        <p:spPr>
          <a:xfrm>
            <a:off x="7507485" y="2342414"/>
            <a:ext cx="1537035" cy="663268"/>
          </a:xfrm>
          <a:prstGeom prst="wedgeRectCallout">
            <a:avLst>
              <a:gd name="adj1" fmla="val -42813"/>
              <a:gd name="adj2" fmla="val -848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black"/>
                </a:solidFill>
              </a:rPr>
              <a:t>Vad, när, av vem och vem ska godkänna</a:t>
            </a:r>
          </a:p>
        </p:txBody>
      </p:sp>
      <p:sp>
        <p:nvSpPr>
          <p:cNvPr id="58" name="Flödesschema: Process 57"/>
          <p:cNvSpPr/>
          <p:nvPr/>
        </p:nvSpPr>
        <p:spPr>
          <a:xfrm>
            <a:off x="4885509" y="5200223"/>
            <a:ext cx="901337" cy="769503"/>
          </a:xfrm>
          <a:prstGeom prst="flowChartProcess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sz="500">
              <a:solidFill>
                <a:prstClr val="white"/>
              </a:solidFill>
            </a:endParaRP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Fördelningar (tak och ramar)</a:t>
            </a:r>
          </a:p>
        </p:txBody>
      </p:sp>
      <p:sp>
        <p:nvSpPr>
          <p:cNvPr id="59" name="Oval 244"/>
          <p:cNvSpPr/>
          <p:nvPr/>
        </p:nvSpPr>
        <p:spPr bwMode="auto">
          <a:xfrm>
            <a:off x="5223391" y="4976754"/>
            <a:ext cx="270030" cy="3600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4" name="Magnetskiva 30"/>
          <p:cNvSpPr/>
          <p:nvPr/>
        </p:nvSpPr>
        <p:spPr>
          <a:xfrm>
            <a:off x="185051" y="4457582"/>
            <a:ext cx="1226792" cy="821588"/>
          </a:xfrm>
          <a:prstGeom prst="flowChartMagneticDisk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000">
                <a:solidFill>
                  <a:prstClr val="white"/>
                </a:solidFill>
              </a:rPr>
              <a:t>Tjänsteplanerings-system</a:t>
            </a:r>
          </a:p>
          <a:p>
            <a:pPr algn="ctr" defTabSz="914400"/>
            <a:r>
              <a:rPr lang="sv-SE" sz="1000">
                <a:solidFill>
                  <a:prstClr val="white"/>
                </a:solidFill>
              </a:rPr>
              <a:t>(</a:t>
            </a:r>
            <a:r>
              <a:rPr lang="sv-SE" sz="1000" err="1">
                <a:solidFill>
                  <a:prstClr val="white"/>
                </a:solidFill>
              </a:rPr>
              <a:t>Retendo</a:t>
            </a:r>
            <a:r>
              <a:rPr lang="sv-SE" sz="1000">
                <a:solidFill>
                  <a:prstClr val="white"/>
                </a:solidFill>
              </a:rPr>
              <a:t>)</a:t>
            </a:r>
          </a:p>
        </p:txBody>
      </p:sp>
      <p:cxnSp>
        <p:nvCxnSpPr>
          <p:cNvPr id="66" name="Rak pil 11"/>
          <p:cNvCxnSpPr/>
          <p:nvPr/>
        </p:nvCxnSpPr>
        <p:spPr>
          <a:xfrm>
            <a:off x="1377224" y="4425249"/>
            <a:ext cx="4014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49" y="4176347"/>
            <a:ext cx="523875" cy="54292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5879295" y="4775988"/>
            <a:ext cx="2567662" cy="1576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40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582"/>
            <a:ext cx="9154019" cy="403524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543802" y="1479830"/>
            <a:ext cx="505690" cy="15240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115947" y="4980708"/>
            <a:ext cx="609600" cy="21474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5548745" y="4980707"/>
            <a:ext cx="942109" cy="214746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8452800" y="1317600"/>
            <a:ext cx="396000" cy="43920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84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7885" y="838931"/>
            <a:ext cx="6445515" cy="956649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/>
              <a:t>Budget- och planeringsprocess</a:t>
            </a:r>
            <a:br>
              <a:rPr lang="sv-SE" sz="2400">
                <a:solidFill>
                  <a:srgbClr val="0070C0"/>
                </a:solidFill>
              </a:rPr>
            </a:br>
            <a:br>
              <a:rPr lang="sv-SE" sz="2400">
                <a:solidFill>
                  <a:srgbClr val="0070C0"/>
                </a:solidFill>
              </a:rPr>
            </a:br>
            <a:br>
              <a:rPr lang="sv-SE" sz="2400">
                <a:solidFill>
                  <a:srgbClr val="0070C0"/>
                </a:solidFill>
              </a:rPr>
            </a:br>
            <a:r>
              <a:rPr lang="sv-SE" sz="2400">
                <a:solidFill>
                  <a:srgbClr val="0070C0"/>
                </a:solidFill>
              </a:rPr>
              <a:t>	</a:t>
            </a:r>
            <a:br>
              <a:rPr lang="sv-SE" sz="2400">
                <a:solidFill>
                  <a:srgbClr val="0070C0"/>
                </a:solidFill>
              </a:rPr>
            </a:br>
            <a:r>
              <a:rPr lang="sv-SE" sz="2400">
                <a:solidFill>
                  <a:srgbClr val="0070C0"/>
                </a:solidFill>
              </a:rPr>
              <a:t>År 0</a:t>
            </a:r>
            <a:br>
              <a:rPr lang="sv-SE" sz="2400"/>
            </a:br>
            <a:r>
              <a:rPr lang="sv-SE">
                <a:solidFill>
                  <a:schemeClr val="accent1"/>
                </a:solidFill>
              </a:rPr>
              <a:t>	</a:t>
            </a:r>
            <a:br>
              <a:rPr lang="sv-SE">
                <a:solidFill>
                  <a:schemeClr val="accent1"/>
                </a:solidFill>
              </a:rPr>
            </a:br>
            <a:br>
              <a:rPr lang="sv-SE">
                <a:solidFill>
                  <a:schemeClr val="accent1"/>
                </a:solidFill>
              </a:rPr>
            </a:br>
            <a:br>
              <a:rPr lang="sv-SE">
                <a:solidFill>
                  <a:schemeClr val="accent1"/>
                </a:solidFill>
              </a:rPr>
            </a:br>
            <a:br>
              <a:rPr lang="sv-SE">
                <a:solidFill>
                  <a:schemeClr val="accent1"/>
                </a:solidFill>
              </a:rPr>
            </a:br>
            <a:br>
              <a:rPr lang="sv-SE">
                <a:solidFill>
                  <a:schemeClr val="accent1"/>
                </a:solidFill>
              </a:rPr>
            </a:br>
            <a:r>
              <a:rPr lang="sv-SE"/>
              <a:t>							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>
                <a:solidFill>
                  <a:srgbClr val="C00000"/>
                </a:solidFill>
              </a:rPr>
            </a:br>
            <a:br>
              <a:rPr lang="sv-SE"/>
            </a:br>
            <a:br>
              <a:rPr lang="sv-SE" sz="1500"/>
            </a:br>
            <a:br>
              <a:rPr lang="sv-SE">
                <a:solidFill>
                  <a:srgbClr val="C00000"/>
                </a:solidFill>
              </a:rPr>
            </a:br>
            <a:br>
              <a:rPr lang="sv-SE">
                <a:solidFill>
                  <a:srgbClr val="C00000"/>
                </a:solidFill>
              </a:rPr>
            </a:br>
            <a:endParaRPr lang="sv-SE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87760"/>
              </p:ext>
            </p:extLst>
          </p:nvPr>
        </p:nvGraphicFramePr>
        <p:xfrm>
          <a:off x="947885" y="1480726"/>
          <a:ext cx="8229600" cy="126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704233" y="3163492"/>
            <a:ext cx="1128908" cy="4770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Budgetunderlag  </a:t>
            </a:r>
            <a:r>
              <a:rPr lang="sv-SE" sz="700">
                <a:solidFill>
                  <a:prstClr val="black"/>
                </a:solidFill>
                <a:latin typeface="Arial"/>
              </a:rPr>
              <a:t>år -1, år 0, år 1-3</a:t>
            </a:r>
          </a:p>
          <a:p>
            <a:pPr defTabSz="685800"/>
            <a:endParaRPr lang="sv-SE" sz="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066960" y="2436994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>
                <a:solidFill>
                  <a:prstClr val="black"/>
                </a:solidFill>
                <a:latin typeface="Arial"/>
              </a:rPr>
              <a:t>år 0</a:t>
            </a:r>
          </a:p>
          <a:p>
            <a:pPr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>
                <a:solidFill>
                  <a:prstClr val="black"/>
                </a:solidFill>
                <a:latin typeface="Arial"/>
              </a:rPr>
              <a:t>år1 samt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6779277" y="2262161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3090477" y="242832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>
                <a:solidFill>
                  <a:prstClr val="black"/>
                </a:solidFill>
                <a:latin typeface="Arial"/>
              </a:rPr>
              <a:t> år 0	Beslut</a:t>
            </a: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>
                <a:solidFill>
                  <a:prstClr val="black"/>
                </a:solidFill>
                <a:latin typeface="Arial"/>
              </a:rPr>
              <a:t> år 1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6304912" y="3162436"/>
            <a:ext cx="2339108" cy="50217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 år 1 upprättas och beslutas</a:t>
            </a:r>
          </a:p>
        </p:txBody>
      </p:sp>
      <p:sp>
        <p:nvSpPr>
          <p:cNvPr id="116" name="V-form 115"/>
          <p:cNvSpPr/>
          <p:nvPr/>
        </p:nvSpPr>
        <p:spPr>
          <a:xfrm>
            <a:off x="2681354" y="4432024"/>
            <a:ext cx="1379445" cy="466024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Prognos år 0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219211" y="2436460"/>
            <a:ext cx="849618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>
                <a:solidFill>
                  <a:prstClr val="black"/>
                </a:solidFill>
                <a:latin typeface="Arial"/>
              </a:rPr>
              <a:t>Beslut år 1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8644020" y="2239597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7202633" y="3651618"/>
            <a:ext cx="1669313" cy="44561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VP o Aktivitetsplan år 1</a:t>
            </a:r>
          </a:p>
        </p:txBody>
      </p:sp>
      <p:cxnSp>
        <p:nvCxnSpPr>
          <p:cNvPr id="130" name="Rak pil 129"/>
          <p:cNvCxnSpPr/>
          <p:nvPr/>
        </p:nvCxnSpPr>
        <p:spPr>
          <a:xfrm flipH="1" flipV="1">
            <a:off x="3334420" y="2262418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95464" y="2239597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2426109" y="2763802"/>
            <a:ext cx="570873" cy="34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2541103" y="5279441"/>
            <a:ext cx="1122999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2911161" y="3162436"/>
            <a:ext cx="2222681" cy="489182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Prel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 ekonomiska ramar År 1</a:t>
            </a:r>
          </a:p>
          <a:p>
            <a:pPr algn="ctr" defTabSz="685800"/>
            <a:r>
              <a:rPr lang="sv-SE" sz="700" err="1">
                <a:solidFill>
                  <a:prstClr val="black"/>
                </a:solidFill>
                <a:latin typeface="Arial"/>
              </a:rPr>
              <a:t>Prel</a:t>
            </a:r>
            <a:r>
              <a:rPr lang="sv-SE" sz="700">
                <a:solidFill>
                  <a:prstClr val="black"/>
                </a:solidFill>
                <a:latin typeface="Arial"/>
              </a:rPr>
              <a:t> anslagsramar, prislappar, OH% </a:t>
            </a:r>
            <a:endParaRPr lang="sv-SE" sz="70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26417" y="2428327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24109" y="4330687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4595464" y="5279441"/>
            <a:ext cx="1077782" cy="39415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6599903" y="5279441"/>
            <a:ext cx="1127527" cy="39416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7899131" y="5279441"/>
            <a:ext cx="1441386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1519552" y="5865644"/>
            <a:ext cx="474365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err="1">
                <a:solidFill>
                  <a:prstClr val="black"/>
                </a:solidFill>
                <a:latin typeface="Arial"/>
              </a:rPr>
              <a:t>Uppf</a:t>
            </a:r>
            <a:endParaRPr lang="sv-SE" sz="525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2181898" y="5865644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355" y="5860648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3475395" y="586626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4170643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4859768" y="5860646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5586146" y="5846404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6235716" y="586140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6949639" y="5860646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7644887" y="5875075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250536" y="31064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DDAB24B-6822-45CE-BB39-2FA056BAE91E}"/>
              </a:ext>
            </a:extLst>
          </p:cNvPr>
          <p:cNvSpPr/>
          <p:nvPr/>
        </p:nvSpPr>
        <p:spPr>
          <a:xfrm>
            <a:off x="6125550" y="1795580"/>
            <a:ext cx="2895690" cy="4539906"/>
          </a:xfrm>
          <a:prstGeom prst="roundRect">
            <a:avLst>
              <a:gd name="adj" fmla="val 157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8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6673" y="497394"/>
            <a:ext cx="7912894" cy="652145"/>
          </a:xfrm>
        </p:spPr>
        <p:txBody>
          <a:bodyPr/>
          <a:lstStyle/>
          <a:p>
            <a:r>
              <a:rPr lang="sv-SE"/>
              <a:t>Investeringsuppgift (avskrivningar)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6673" y="1149539"/>
            <a:ext cx="8514900" cy="4951457"/>
          </a:xfrm>
        </p:spPr>
        <p:txBody>
          <a:bodyPr/>
          <a:lstStyle/>
          <a:p>
            <a:r>
              <a:rPr lang="sv-SE" b="1">
                <a:solidFill>
                  <a:srgbClr val="0070C0"/>
                </a:solidFill>
              </a:rPr>
              <a:t>Avskrivningar maskinellt inlästa för budgetåret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>
                <a:solidFill>
                  <a:srgbClr val="0070C0"/>
                </a:solidFill>
              </a:rPr>
              <a:t>   </a:t>
            </a:r>
            <a:r>
              <a:rPr lang="sv-SE">
                <a:solidFill>
                  <a:srgbClr val="0070C0"/>
                </a:solidFill>
              </a:rPr>
              <a:t>Befintliga investeringar </a:t>
            </a:r>
            <a:r>
              <a:rPr lang="sv-SE"/>
              <a:t>i anläggningsregistret t o m </a:t>
            </a:r>
            <a:r>
              <a:rPr lang="sv-SE" err="1"/>
              <a:t>aug.datum</a:t>
            </a:r>
            <a:r>
              <a:rPr lang="sv-SE"/>
              <a:t> enligt    tidplan</a:t>
            </a:r>
          </a:p>
          <a:p>
            <a:pPr>
              <a:spcBef>
                <a:spcPts val="2400"/>
              </a:spcBef>
            </a:pPr>
            <a:r>
              <a:rPr lang="sv-SE" b="1">
                <a:solidFill>
                  <a:srgbClr val="0070C0"/>
                </a:solidFill>
              </a:rPr>
              <a:t>Nyinvesteringar registreras för: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>
                <a:solidFill>
                  <a:srgbClr val="0070C0"/>
                </a:solidFill>
              </a:rPr>
              <a:t> </a:t>
            </a:r>
            <a:r>
              <a:rPr lang="sv-SE" b="1"/>
              <a:t> - </a:t>
            </a:r>
            <a:r>
              <a:rPr lang="sv-SE"/>
              <a:t>ej genomförda innevarande år (höst) enligt godkänd investeringsbudget     	innevarande år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/>
              <a:t>   - nya investeringar för budgetåret (äskande)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sv-SE">
                <a:solidFill>
                  <a:srgbClr val="0070C0"/>
                </a:solidFill>
              </a:rPr>
              <a:t>   Datum och år styr tillhörighet per år!</a:t>
            </a:r>
            <a:endParaRPr lang="sv-SE" b="1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r>
              <a:rPr lang="sv-SE" b="1">
                <a:solidFill>
                  <a:srgbClr val="0070C0"/>
                </a:solidFill>
              </a:rPr>
              <a:t>Slutavskrivningar</a:t>
            </a:r>
            <a:r>
              <a:rPr lang="sv-SE"/>
              <a:t> görs på avslutade projekt under budgetåret med restvärde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solidFill>
                  <a:srgbClr val="0070C0"/>
                </a:solidFill>
              </a:rPr>
              <a:t>Vid full finansiering bokas lika mycket intäkter som avskrivningar inom aktuell verksamhet</a:t>
            </a:r>
            <a:r>
              <a:rPr lang="sv-SE"/>
              <a:t>. Gäller även vid slutavskrivningar.</a:t>
            </a:r>
          </a:p>
          <a:p>
            <a:pPr marL="0" indent="0">
              <a:buNone/>
            </a:pPr>
            <a:r>
              <a:rPr lang="sv-SE" sz="900"/>
              <a:t>Avskrivningar för investeringar t o m 2012 för verks 110,211,111,810 läggs endast in med totala avskrivningsbelopp centralt för UTB o FO</a:t>
            </a:r>
          </a:p>
          <a:p>
            <a:pPr>
              <a:spcBef>
                <a:spcPts val="2400"/>
              </a:spcBef>
            </a:pPr>
            <a:r>
              <a:rPr lang="sv-SE" b="1">
                <a:solidFill>
                  <a:srgbClr val="0070C0"/>
                </a:solidFill>
              </a:rPr>
              <a:t>Justering av inläst alt registrerad investering </a:t>
            </a:r>
            <a:r>
              <a:rPr lang="sv-SE"/>
              <a:t>– se handledning</a:t>
            </a:r>
          </a:p>
          <a:p>
            <a:pPr marL="0" indent="0">
              <a:buNone/>
            </a:pP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30497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 investeringar, fortsättning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160" y="2192946"/>
            <a:ext cx="8574373" cy="3881147"/>
          </a:xfrm>
        </p:spPr>
        <p:txBody>
          <a:bodyPr/>
          <a:lstStyle/>
          <a:p>
            <a:r>
              <a:rPr lang="sv-SE" b="1">
                <a:solidFill>
                  <a:srgbClr val="0070C0"/>
                </a:solidFill>
                <a:ea typeface="+mj-ea"/>
                <a:cs typeface="+mj-cs"/>
              </a:rPr>
              <a:t>Sidoordnad redovisning investeringsäskande för ytterligare 4 år utöver budgetåret</a:t>
            </a:r>
          </a:p>
          <a:p>
            <a:pPr marL="0" indent="0">
              <a:buNone/>
            </a:pPr>
            <a:r>
              <a:rPr lang="sv-SE" b="1">
                <a:solidFill>
                  <a:srgbClr val="0070C0"/>
                </a:solidFill>
                <a:ea typeface="+mj-ea"/>
                <a:cs typeface="+mj-cs"/>
              </a:rPr>
              <a:t>   	</a:t>
            </a:r>
            <a:r>
              <a:rPr lang="sv-SE">
                <a:solidFill>
                  <a:srgbClr val="0070C0"/>
                </a:solidFill>
                <a:ea typeface="+mj-ea"/>
                <a:cs typeface="+mj-cs"/>
              </a:rPr>
              <a:t>Se anvisningar avsnitt 1.1.8 samt avsnitt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/>
              <a:t>     	Utgör underlag för universitets flerårsbudget.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/>
              <a:t>     	Prognos för investeringsbehov fyra år efter budgetåret lämnas i separat Excelfil till 	fakultetsekonomer som sammanställer per fakultet.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/>
              <a:t>	För förvaltning lämnas och sammanställs detta av Tobias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/>
              <a:t>	Anna-Karin sammanställer Mittuniversitet totalt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r>
              <a:rPr lang="sv-SE" sz="1400">
                <a:solidFill>
                  <a:srgbClr val="0070C0"/>
                </a:solidFill>
              </a:rPr>
              <a:t>Excelfil under: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i="1">
                <a:solidFill>
                  <a:srgbClr val="0070C0"/>
                </a:solidFill>
              </a:rPr>
              <a:t>EKO/ </a:t>
            </a:r>
            <a:r>
              <a:rPr lang="sv-SE" sz="1400" i="1" err="1">
                <a:solidFill>
                  <a:srgbClr val="0070C0"/>
                </a:solidFill>
              </a:rPr>
              <a:t>eko_delat</a:t>
            </a:r>
            <a:r>
              <a:rPr lang="sv-SE" sz="1400" i="1">
                <a:solidFill>
                  <a:srgbClr val="0070C0"/>
                </a:solidFill>
              </a:rPr>
              <a:t>/ 1 Planerings- och uppföljningsprocessen/ 1.2 Stöd- och kärnverksamheten/ Budget 2023/Investeringsprognos flera år</a:t>
            </a:r>
          </a:p>
          <a:p>
            <a:pPr marL="0" indent="0">
              <a:buNone/>
            </a:pPr>
            <a:endParaRPr lang="sv-SE" sz="14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 b="1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2188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099" y="1428658"/>
            <a:ext cx="7912894" cy="652145"/>
          </a:xfrm>
        </p:spPr>
        <p:txBody>
          <a:bodyPr/>
          <a:lstStyle/>
          <a:p>
            <a:r>
              <a:rPr lang="sv-SE"/>
              <a:t>Kontouppgift- övriga intäkter och kostnader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2004217"/>
            <a:ext cx="8454939" cy="3836963"/>
          </a:xfrm>
        </p:spPr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Budgetkonton för vissa intäkter och kostnader</a:t>
            </a:r>
          </a:p>
          <a:p>
            <a:r>
              <a:rPr lang="sv-SE">
                <a:solidFill>
                  <a:srgbClr val="0070C0"/>
                </a:solidFill>
              </a:rPr>
              <a:t>Personal och avskrivningar ej </a:t>
            </a:r>
            <a:r>
              <a:rPr lang="sv-SE" err="1">
                <a:solidFill>
                  <a:srgbClr val="0070C0"/>
                </a:solidFill>
              </a:rPr>
              <a:t>inmatningsbara</a:t>
            </a:r>
            <a:r>
              <a:rPr lang="sv-SE">
                <a:solidFill>
                  <a:srgbClr val="0070C0"/>
                </a:solidFill>
              </a:rPr>
              <a:t> här</a:t>
            </a:r>
          </a:p>
          <a:p>
            <a:pPr marL="0" indent="0">
              <a:buNone/>
            </a:pPr>
            <a:r>
              <a:rPr lang="sv-SE">
                <a:solidFill>
                  <a:srgbClr val="FF0000"/>
                </a:solidFill>
              </a:rPr>
              <a:t>Kom ihåg - flik för registrering av I o K per aktivitet</a:t>
            </a:r>
            <a:endParaRPr lang="sv-SE"/>
          </a:p>
          <a:p>
            <a:r>
              <a:rPr lang="sv-SE" b="1">
                <a:solidFill>
                  <a:srgbClr val="0070C0"/>
                </a:solidFill>
              </a:rPr>
              <a:t>Sidoordnad sammanställning av nya bidrag och samfinansiering inom kommunavtal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solidFill>
                  <a:srgbClr val="0070C0"/>
                </a:solidFill>
              </a:rPr>
              <a:t>    </a:t>
            </a:r>
            <a:r>
              <a:rPr lang="sv-SE" sz="1400">
                <a:solidFill>
                  <a:srgbClr val="0070C0"/>
                </a:solidFill>
              </a:rPr>
              <a:t>- Se anvisningar kap  1.1.6 samt 4.1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>
                <a:solidFill>
                  <a:srgbClr val="0070C0"/>
                </a:solidFill>
              </a:rPr>
              <a:t>     - Excelfil under ”EKO/</a:t>
            </a:r>
            <a:r>
              <a:rPr lang="sv-SE" sz="1400" err="1">
                <a:solidFill>
                  <a:srgbClr val="0070C0"/>
                </a:solidFill>
              </a:rPr>
              <a:t>eko_delat</a:t>
            </a:r>
            <a:r>
              <a:rPr lang="sv-SE" sz="1400">
                <a:solidFill>
                  <a:srgbClr val="0070C0"/>
                </a:solidFill>
              </a:rPr>
              <a:t>/Rutiner och mallar/Budget och Prognosunderlag/</a:t>
            </a:r>
            <a:r>
              <a:rPr lang="sv-SE" sz="1400" err="1">
                <a:solidFill>
                  <a:srgbClr val="0070C0"/>
                </a:solidFill>
              </a:rPr>
              <a:t>Spec</a:t>
            </a:r>
            <a:r>
              <a:rPr lang="sv-SE" sz="1400">
                <a:solidFill>
                  <a:srgbClr val="0070C0"/>
                </a:solidFill>
              </a:rPr>
              <a:t> kommunavtal”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>
                <a:solidFill>
                  <a:srgbClr val="0070C0"/>
                </a:solidFill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sv-SE" b="1">
                <a:solidFill>
                  <a:srgbClr val="0070C0"/>
                </a:solidFill>
              </a:rPr>
              <a:t>Sidoordnad sammanställning av avgifter och bidrag,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>
                <a:solidFill>
                  <a:srgbClr val="0070C0"/>
                </a:solidFill>
              </a:rPr>
              <a:t>   ytterligare 3 år efter budgetåret</a:t>
            </a:r>
          </a:p>
          <a:p>
            <a:pPr marL="0" indent="0">
              <a:spcBef>
                <a:spcPts val="0"/>
              </a:spcBef>
              <a:buNone/>
            </a:pPr>
            <a:endParaRPr lang="sv-SE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v-SE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407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105" y="320042"/>
            <a:ext cx="7912894" cy="652145"/>
          </a:xfrm>
        </p:spPr>
        <p:txBody>
          <a:bodyPr/>
          <a:lstStyle/>
          <a:p>
            <a:r>
              <a:rPr lang="sv-SE"/>
              <a:t>Separat flik för kontoinmatning per projekt (aktivitet)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39757" y="1201089"/>
            <a:ext cx="9243718" cy="3836963"/>
          </a:xfrm>
        </p:spPr>
        <p:txBody>
          <a:bodyPr/>
          <a:lstStyle/>
          <a:p>
            <a:r>
              <a:rPr lang="sv-SE" sz="1250">
                <a:solidFill>
                  <a:srgbClr val="0070C0"/>
                </a:solidFill>
              </a:rPr>
              <a:t>Visar </a:t>
            </a:r>
            <a:r>
              <a:rPr lang="sv-SE" sz="1250" b="1">
                <a:solidFill>
                  <a:srgbClr val="0070C0"/>
                </a:solidFill>
              </a:rPr>
              <a:t>samtliga,</a:t>
            </a:r>
            <a:r>
              <a:rPr lang="sv-SE" sz="1250">
                <a:solidFill>
                  <a:srgbClr val="0070C0"/>
                </a:solidFill>
              </a:rPr>
              <a:t> budgeterade intäkter och kostnader även ej </a:t>
            </a:r>
            <a:r>
              <a:rPr lang="sv-SE" sz="1250" err="1">
                <a:solidFill>
                  <a:srgbClr val="0070C0"/>
                </a:solidFill>
              </a:rPr>
              <a:t>inmatningsbara</a:t>
            </a:r>
            <a:r>
              <a:rPr lang="sv-SE" sz="1250">
                <a:solidFill>
                  <a:srgbClr val="0070C0"/>
                </a:solidFill>
              </a:rPr>
              <a:t> i kontuppgift (lön, avskrivningar, OH, kontor </a:t>
            </a:r>
            <a:r>
              <a:rPr lang="sv-SE" sz="1250" err="1">
                <a:solidFill>
                  <a:srgbClr val="0070C0"/>
                </a:solidFill>
              </a:rPr>
              <a:t>etc</a:t>
            </a:r>
            <a:r>
              <a:rPr lang="sv-SE" sz="125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sv-SE" sz="1250">
                <a:solidFill>
                  <a:srgbClr val="0070C0"/>
                </a:solidFill>
              </a:rPr>
              <a:t>Förenklar justering totalsumma/resultat per aktivitet</a:t>
            </a:r>
          </a:p>
          <a:p>
            <a:pPr>
              <a:spcBef>
                <a:spcPts val="0"/>
              </a:spcBef>
            </a:pPr>
            <a:r>
              <a:rPr lang="sv-SE" sz="1250">
                <a:solidFill>
                  <a:srgbClr val="0070C0"/>
                </a:solidFill>
              </a:rPr>
              <a:t>Urvalet att ”tratta ner” via </a:t>
            </a:r>
            <a:r>
              <a:rPr lang="sv-SE" sz="1250" err="1">
                <a:solidFill>
                  <a:srgbClr val="0070C0"/>
                </a:solidFill>
              </a:rPr>
              <a:t>org</a:t>
            </a:r>
            <a:r>
              <a:rPr lang="sv-SE" sz="1250">
                <a:solidFill>
                  <a:srgbClr val="0070C0"/>
                </a:solidFill>
              </a:rPr>
              <a:t>, verksamhet och en aktivitet påverkar inte prestandan som tidigare modell när unika aktiviteter per org. minskar urvalet att välja aktivitet</a:t>
            </a:r>
          </a:p>
          <a:p>
            <a:pPr>
              <a:spcBef>
                <a:spcPts val="0"/>
              </a:spcBef>
            </a:pPr>
            <a:r>
              <a:rPr lang="sv-SE" sz="1250">
                <a:solidFill>
                  <a:srgbClr val="0070C0"/>
                </a:solidFill>
              </a:rPr>
              <a:t>I prognos motsvarande flik, men med inmatning per period (som vanligt)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" y="2446215"/>
            <a:ext cx="9116229" cy="366980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883138" y="3407508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119571"/>
            <a:ext cx="1172680" cy="409075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5185507" y="5873747"/>
            <a:ext cx="758093" cy="242277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06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21208"/>
            <a:ext cx="7912894" cy="652145"/>
          </a:xfrm>
        </p:spPr>
        <p:txBody>
          <a:bodyPr/>
          <a:lstStyle/>
          <a:p>
            <a:r>
              <a:rPr lang="sv-SE"/>
              <a:t>Personaluppgift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099" y="1475917"/>
            <a:ext cx="8409969" cy="3836963"/>
          </a:xfrm>
        </p:spPr>
        <p:txBody>
          <a:bodyPr/>
          <a:lstStyle/>
          <a:p>
            <a:pPr lvl="0"/>
            <a:r>
              <a:rPr lang="sv-SE" b="1">
                <a:solidFill>
                  <a:srgbClr val="0070C0"/>
                </a:solidFill>
              </a:rPr>
              <a:t>Personal Primula per aug med tjänster fr o m jan budgetåret: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namn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personnummer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månadslön per augusti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hemvist, 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lönetillägg 	</a:t>
            </a:r>
          </a:p>
          <a:p>
            <a:pPr marL="571500" lvl="0" indent="-342900">
              <a:spcBef>
                <a:spcPts val="0"/>
              </a:spcBef>
              <a:buFontTx/>
              <a:buChar char="-"/>
            </a:pPr>
            <a:r>
              <a:rPr lang="sv-SE">
                <a:solidFill>
                  <a:srgbClr val="0070C0"/>
                </a:solidFill>
              </a:rPr>
              <a:t>Kontering</a:t>
            </a:r>
          </a:p>
          <a:p>
            <a:pPr lvl="0" indent="0">
              <a:spcBef>
                <a:spcPts val="0"/>
              </a:spcBef>
              <a:buNone/>
            </a:pPr>
            <a:endParaRPr lang="sv-SE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</a:pPr>
            <a:r>
              <a:rPr lang="sv-SE" b="1">
                <a:solidFill>
                  <a:srgbClr val="0070C0"/>
                </a:solidFill>
              </a:rPr>
              <a:t>Personal i Primula per aug, men ej tjänst fr o m jan budgetåret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b="1">
                <a:solidFill>
                  <a:srgbClr val="0070C0"/>
                </a:solidFill>
              </a:rPr>
              <a:t>   </a:t>
            </a:r>
            <a:r>
              <a:rPr lang="sv-SE">
                <a:solidFill>
                  <a:srgbClr val="0070C0"/>
                </a:solidFill>
              </a:rPr>
              <a:t>- hemvist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>
                <a:solidFill>
                  <a:srgbClr val="0070C0"/>
                </a:solidFill>
              </a:rPr>
              <a:t>   - månadslön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800"/>
          </a:p>
          <a:p>
            <a:pPr marL="0" lvl="0" indent="0">
              <a:spcBef>
                <a:spcPts val="0"/>
              </a:spcBef>
              <a:buNone/>
            </a:pPr>
            <a:r>
              <a:rPr lang="sv-SE" sz="1400">
                <a:highlight>
                  <a:srgbClr val="00FFFF"/>
                </a:highlight>
              </a:rPr>
              <a:t>Manuellt tillägg av kontering, tjänstgöringsgrad, tillägg  </a:t>
            </a:r>
            <a:r>
              <a:rPr lang="sv-SE" sz="1400" err="1">
                <a:highlight>
                  <a:srgbClr val="00FFFF"/>
                </a:highlight>
              </a:rPr>
              <a:t>etc</a:t>
            </a:r>
            <a:r>
              <a:rPr lang="sv-SE" sz="1400">
                <a:highlight>
                  <a:srgbClr val="00FFFF"/>
                </a:highlight>
              </a:rPr>
              <a:t> om anställd budgetåret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400">
              <a:highlight>
                <a:srgbClr val="00FFFF"/>
              </a:highlight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1400">
                <a:highlight>
                  <a:srgbClr val="00FFFF"/>
                </a:highlight>
              </a:rPr>
              <a:t>Alt. ingen kontering eller nollad lön om inte anställd budgetåret</a:t>
            </a:r>
          </a:p>
          <a:p>
            <a:r>
              <a:rPr lang="sv-SE">
                <a:solidFill>
                  <a:srgbClr val="0070C0"/>
                </a:solidFill>
              </a:rPr>
              <a:t>Excelimport av kontering från </a:t>
            </a:r>
            <a:r>
              <a:rPr lang="sv-SE" err="1">
                <a:solidFill>
                  <a:srgbClr val="0070C0"/>
                </a:solidFill>
              </a:rPr>
              <a:t>Retendo</a:t>
            </a:r>
            <a:endParaRPr lang="sv-S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9198" y="855738"/>
            <a:ext cx="7960263" cy="1048013"/>
          </a:xfrm>
        </p:spPr>
        <p:txBody>
          <a:bodyPr/>
          <a:lstStyle/>
          <a:p>
            <a:br>
              <a:rPr lang="sv-SE">
                <a:solidFill>
                  <a:srgbClr val="0070C0"/>
                </a:solidFill>
              </a:rPr>
            </a:br>
            <a:r>
              <a:rPr lang="sv-SE"/>
              <a:t>Excelimport från </a:t>
            </a:r>
            <a:r>
              <a:rPr lang="sv-SE" err="1"/>
              <a:t>Retendo</a:t>
            </a:r>
            <a:r>
              <a:rPr lang="sv-SE"/>
              <a:t> för kontering personal med </a:t>
            </a:r>
            <a:r>
              <a:rPr lang="sv-SE">
                <a:solidFill>
                  <a:srgbClr val="0070C0"/>
                </a:solidFill>
              </a:rPr>
              <a:t>hemvist </a:t>
            </a:r>
            <a:r>
              <a:rPr lang="sv-SE"/>
              <a:t>på avdelningen </a:t>
            </a:r>
            <a:r>
              <a:rPr lang="sv-SE" b="0"/>
              <a:t>(se exempelbilder)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411777"/>
            <a:ext cx="8061607" cy="4309454"/>
          </a:xfrm>
        </p:spPr>
        <p:txBody>
          <a:bodyPr/>
          <a:lstStyle/>
          <a:p>
            <a:r>
              <a:rPr lang="sv-SE">
                <a:solidFill>
                  <a:srgbClr val="0070C0"/>
                </a:solidFill>
              </a:rPr>
              <a:t>Deadline </a:t>
            </a:r>
            <a:r>
              <a:rPr lang="sv-SE" err="1">
                <a:solidFill>
                  <a:srgbClr val="0070C0"/>
                </a:solidFill>
              </a:rPr>
              <a:t>Retendo</a:t>
            </a:r>
            <a:endParaRPr lang="sv-SE" b="1">
              <a:solidFill>
                <a:srgbClr val="0070C0"/>
              </a:solidFill>
            </a:endParaRPr>
          </a:p>
          <a:p>
            <a:r>
              <a:rPr lang="sv-SE">
                <a:solidFill>
                  <a:srgbClr val="0070C0"/>
                </a:solidFill>
              </a:rPr>
              <a:t>Excelfil tillgänglig dagen efter</a:t>
            </a:r>
            <a:r>
              <a:rPr lang="sv-SE" b="1">
                <a:solidFill>
                  <a:srgbClr val="0070C0"/>
                </a:solidFill>
              </a:rPr>
              <a:t> </a:t>
            </a:r>
            <a:r>
              <a:rPr lang="sv-SE">
                <a:solidFill>
                  <a:srgbClr val="0070C0"/>
                </a:solidFill>
              </a:rPr>
              <a:t>(valfritt om man vill läsa in)</a:t>
            </a:r>
          </a:p>
          <a:p>
            <a:r>
              <a:rPr lang="sv-SE" err="1">
                <a:solidFill>
                  <a:srgbClr val="0070C0"/>
                </a:solidFill>
              </a:rPr>
              <a:t>Ev</a:t>
            </a:r>
            <a:r>
              <a:rPr lang="sv-SE">
                <a:solidFill>
                  <a:srgbClr val="0070C0"/>
                </a:solidFill>
              </a:rPr>
              <a:t> justeringar i Excelfil görs manuellt innan inläsning till Hypergene</a:t>
            </a:r>
          </a:p>
          <a:p>
            <a:r>
              <a:rPr lang="sv-SE">
                <a:solidFill>
                  <a:srgbClr val="0070C0"/>
                </a:solidFill>
              </a:rPr>
              <a:t>Deadline Ut- och inlån</a:t>
            </a:r>
            <a:endParaRPr lang="sv-SE" b="1">
              <a:solidFill>
                <a:srgbClr val="0070C0"/>
              </a:solidFill>
            </a:endParaRPr>
          </a:p>
          <a:p>
            <a:r>
              <a:rPr lang="sv-SE" strike="sngStrike">
                <a:solidFill>
                  <a:srgbClr val="0070C0"/>
                </a:solidFill>
              </a:rPr>
              <a:t>Fungerar ej i </a:t>
            </a:r>
            <a:r>
              <a:rPr lang="sv-SE" strike="sngStrike" err="1">
                <a:solidFill>
                  <a:srgbClr val="0070C0"/>
                </a:solidFill>
              </a:rPr>
              <a:t>Firefox</a:t>
            </a:r>
            <a:r>
              <a:rPr lang="sv-SE" strike="sngStrike">
                <a:solidFill>
                  <a:srgbClr val="0070C0"/>
                </a:solidFill>
              </a:rPr>
              <a:t> och </a:t>
            </a:r>
            <a:r>
              <a:rPr lang="sv-SE" strike="sngStrike" err="1">
                <a:solidFill>
                  <a:srgbClr val="0070C0"/>
                </a:solidFill>
              </a:rPr>
              <a:t>Chrome</a:t>
            </a:r>
            <a:r>
              <a:rPr lang="sv-SE" strike="sngStrike">
                <a:solidFill>
                  <a:srgbClr val="0070C0"/>
                </a:solidFill>
              </a:rPr>
              <a:t>  - </a:t>
            </a:r>
            <a:r>
              <a:rPr lang="sv-SE" strike="sngStrike" err="1">
                <a:solidFill>
                  <a:srgbClr val="0070C0"/>
                </a:solidFill>
              </a:rPr>
              <a:t>ev</a:t>
            </a:r>
            <a:r>
              <a:rPr lang="sv-SE" strike="sngStrike">
                <a:solidFill>
                  <a:srgbClr val="0070C0"/>
                </a:solidFill>
              </a:rPr>
              <a:t> fungerar det </a:t>
            </a:r>
            <a:r>
              <a:rPr lang="sv-SE" strike="sngStrike" err="1">
                <a:solidFill>
                  <a:srgbClr val="0070C0"/>
                </a:solidFill>
              </a:rPr>
              <a:t>ef</a:t>
            </a:r>
            <a:r>
              <a:rPr lang="sv-SE" strike="sngStrike">
                <a:solidFill>
                  <a:srgbClr val="0070C0"/>
                </a:solidFill>
              </a:rPr>
              <a:t> ny version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>
                <a:solidFill>
                  <a:srgbClr val="0070C0"/>
                </a:solidFill>
              </a:rPr>
              <a:t>Handledning för personalkostnader på </a:t>
            </a:r>
            <a:r>
              <a:rPr lang="sv-SE" err="1">
                <a:solidFill>
                  <a:srgbClr val="0070C0"/>
                </a:solidFill>
              </a:rPr>
              <a:t>weben</a:t>
            </a:r>
            <a:endParaRPr lang="sv-SE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>
                <a:solidFill>
                  <a:srgbClr val="FF0000"/>
                </a:solidFill>
              </a:rPr>
              <a:t>Kom ihåg att kolla i kontrollfliken om fel i indata från Primula!</a:t>
            </a:r>
          </a:p>
        </p:txBody>
      </p:sp>
    </p:spTree>
    <p:extLst>
      <p:ext uri="{BB962C8B-B14F-4D97-AF65-F5344CB8AC3E}">
        <p14:creationId xmlns:p14="http://schemas.microsoft.com/office/powerpoint/2010/main" val="2869161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7033846" y="3001108"/>
            <a:ext cx="1187939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509846" y="3001108"/>
            <a:ext cx="422031" cy="203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77" y="3204308"/>
            <a:ext cx="642624" cy="122092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200" y="1100096"/>
            <a:ext cx="8627095" cy="51968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25600" y="3398400"/>
            <a:ext cx="626400" cy="7488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/>
          <p:cNvCxnSpPr/>
          <p:nvPr/>
        </p:nvCxnSpPr>
        <p:spPr>
          <a:xfrm>
            <a:off x="914400" y="4199688"/>
            <a:ext cx="0" cy="389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ktangel med rundade hörn 11"/>
          <p:cNvSpPr/>
          <p:nvPr/>
        </p:nvSpPr>
        <p:spPr>
          <a:xfrm>
            <a:off x="525600" y="4589424"/>
            <a:ext cx="1022400" cy="13649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800" b="1">
                <a:solidFill>
                  <a:schemeClr val="bg1">
                    <a:lumMod val="65000"/>
                  </a:schemeClr>
                </a:solidFill>
              </a:rPr>
              <a:t>NYHET </a:t>
            </a:r>
          </a:p>
          <a:p>
            <a:pPr algn="ctr"/>
            <a:r>
              <a:rPr lang="sv-SE" sz="800" b="1">
                <a:solidFill>
                  <a:schemeClr val="bg1">
                    <a:lumMod val="65000"/>
                  </a:schemeClr>
                </a:solidFill>
              </a:rPr>
              <a:t>Namn framgår efter personnr här och i Excelexport.</a:t>
            </a:r>
          </a:p>
          <a:p>
            <a:pPr algn="ctr"/>
            <a:r>
              <a:rPr lang="sv-SE" sz="800" b="1">
                <a:solidFill>
                  <a:schemeClr val="bg1">
                    <a:lumMod val="65000"/>
                  </a:schemeClr>
                </a:solidFill>
              </a:rPr>
              <a:t>Indata från </a:t>
            </a:r>
            <a:r>
              <a:rPr lang="sv-SE" sz="800" b="1" err="1">
                <a:solidFill>
                  <a:schemeClr val="bg1">
                    <a:lumMod val="65000"/>
                  </a:schemeClr>
                </a:solidFill>
              </a:rPr>
              <a:t>Retendo</a:t>
            </a:r>
            <a:r>
              <a:rPr lang="sv-SE" sz="800" b="1">
                <a:solidFill>
                  <a:schemeClr val="bg1">
                    <a:lumMod val="65000"/>
                  </a:schemeClr>
                </a:solidFill>
              </a:rPr>
              <a:t> fungerar som tidigare </a:t>
            </a:r>
            <a:r>
              <a:rPr lang="sv-SE" sz="800" b="1" err="1">
                <a:solidFill>
                  <a:schemeClr val="bg1">
                    <a:lumMod val="65000"/>
                  </a:schemeClr>
                </a:solidFill>
              </a:rPr>
              <a:t>exkl</a:t>
            </a:r>
            <a:r>
              <a:rPr lang="sv-SE" sz="800" b="1">
                <a:solidFill>
                  <a:schemeClr val="bg1">
                    <a:lumMod val="65000"/>
                  </a:schemeClr>
                </a:solidFill>
              </a:rPr>
              <a:t> namn!</a:t>
            </a:r>
          </a:p>
          <a:p>
            <a:pPr algn="ctr"/>
            <a:endParaRPr lang="sv-SE" sz="8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2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3761427" y="3756022"/>
            <a:ext cx="867507" cy="29800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5" y="796360"/>
            <a:ext cx="6467625" cy="3212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8" y="2484028"/>
            <a:ext cx="704634" cy="2642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4" y="4871803"/>
            <a:ext cx="577656" cy="2878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3" y="5206628"/>
            <a:ext cx="589257" cy="3867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337" y="4348800"/>
            <a:ext cx="583225" cy="99140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3591" y="1346845"/>
            <a:ext cx="8710686" cy="5414372"/>
          </a:xfrm>
          <a:prstGeom prst="rect">
            <a:avLst/>
          </a:prstGeom>
        </p:spPr>
      </p:pic>
      <p:cxnSp>
        <p:nvCxnSpPr>
          <p:cNvPr id="10" name="Rak pilkoppling 9"/>
          <p:cNvCxnSpPr/>
          <p:nvPr/>
        </p:nvCxnSpPr>
        <p:spPr>
          <a:xfrm>
            <a:off x="806400" y="5680800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ktangel med rundade hörn 12"/>
          <p:cNvSpPr/>
          <p:nvPr/>
        </p:nvSpPr>
        <p:spPr>
          <a:xfrm>
            <a:off x="273591" y="5932800"/>
            <a:ext cx="1504809" cy="4605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>
                <a:solidFill>
                  <a:srgbClr val="FF9900"/>
                </a:solidFill>
              </a:rPr>
              <a:t>NYHET! Namn ingår  här i Hypergene, men </a:t>
            </a:r>
            <a:r>
              <a:rPr lang="sv-SE" sz="700" err="1">
                <a:solidFill>
                  <a:srgbClr val="FF9900"/>
                </a:solidFill>
              </a:rPr>
              <a:t>Retendofil</a:t>
            </a:r>
            <a:r>
              <a:rPr lang="sv-SE" sz="700">
                <a:solidFill>
                  <a:srgbClr val="FF9900"/>
                </a:solidFill>
              </a:rPr>
              <a:t> kan läsas in som tidigare </a:t>
            </a:r>
            <a:r>
              <a:rPr lang="sv-SE" sz="700" err="1">
                <a:solidFill>
                  <a:srgbClr val="FF9900"/>
                </a:solidFill>
              </a:rPr>
              <a:t>exkl</a:t>
            </a:r>
            <a:r>
              <a:rPr lang="sv-SE" sz="700">
                <a:solidFill>
                  <a:srgbClr val="FF9900"/>
                </a:solidFill>
              </a:rPr>
              <a:t> namn</a:t>
            </a:r>
          </a:p>
        </p:txBody>
      </p:sp>
      <p:sp>
        <p:nvSpPr>
          <p:cNvPr id="12" name="Ellips 11"/>
          <p:cNvSpPr/>
          <p:nvPr/>
        </p:nvSpPr>
        <p:spPr>
          <a:xfrm>
            <a:off x="7776000" y="4183200"/>
            <a:ext cx="1208277" cy="12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601" y="4770936"/>
            <a:ext cx="734785" cy="3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8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5660" y="1219939"/>
            <a:ext cx="8221602" cy="1897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solidFill>
                  <a:srgbClr val="FF9900"/>
                </a:solidFill>
              </a:rPr>
              <a:t>Separat kontrollflik för avstämning konteringsprocent</a:t>
            </a:r>
            <a:br>
              <a:rPr lang="sv-SE">
                <a:solidFill>
                  <a:srgbClr val="FF9900"/>
                </a:solidFill>
              </a:rPr>
            </a:br>
            <a:r>
              <a:rPr lang="sv-SE" sz="1600" b="0">
                <a:solidFill>
                  <a:srgbClr val="FF9900"/>
                </a:solidFill>
              </a:rPr>
              <a:t>Ingen avstämningsdel i Importfliken som i kontoinmatningen därav sep flik</a:t>
            </a:r>
            <a:br>
              <a:rPr lang="sv-SE" sz="1600" b="0">
                <a:solidFill>
                  <a:srgbClr val="FF9900"/>
                </a:solidFill>
              </a:rPr>
            </a:br>
            <a:br>
              <a:rPr lang="sv-SE" sz="1600" b="0">
                <a:solidFill>
                  <a:srgbClr val="FF990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Felkontering nedan: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- felkonterad person &gt;100%</a:t>
            </a:r>
            <a:br>
              <a:rPr lang="sv-SE" sz="1200" b="0">
                <a:solidFill>
                  <a:srgbClr val="0070C0"/>
                </a:solidFill>
              </a:rPr>
            </a:br>
            <a:r>
              <a:rPr lang="sv-SE" sz="1200" b="0">
                <a:solidFill>
                  <a:srgbClr val="0070C0"/>
                </a:solidFill>
              </a:rPr>
              <a:t>- Nyanställd 22 inlagd med lön januari och tjänsteomfattning i januari men ingen kontering januari utan istället i februari</a:t>
            </a:r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78" y="2786847"/>
            <a:ext cx="8131846" cy="347944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8" y="4138457"/>
            <a:ext cx="809937" cy="1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2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94" y="93895"/>
            <a:ext cx="7912894" cy="1464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solidFill>
                  <a:srgbClr val="FF9900"/>
                </a:solidFill>
              </a:rPr>
              <a:t>OBS! </a:t>
            </a:r>
            <a:br>
              <a:rPr lang="sv-SE">
                <a:solidFill>
                  <a:srgbClr val="FF9900"/>
                </a:solidFill>
              </a:rPr>
            </a:br>
            <a:r>
              <a:rPr lang="sv-SE">
                <a:solidFill>
                  <a:srgbClr val="FF9900"/>
                </a:solidFill>
              </a:rPr>
              <a:t>Excelimport kontering personal endast för personal</a:t>
            </a:r>
            <a:br>
              <a:rPr lang="sv-SE">
                <a:solidFill>
                  <a:srgbClr val="FF9900"/>
                </a:solidFill>
              </a:rPr>
            </a:br>
            <a:r>
              <a:rPr lang="sv-SE">
                <a:solidFill>
                  <a:srgbClr val="FF9900"/>
                </a:solidFill>
              </a:rPr>
              <a:t>med </a:t>
            </a:r>
            <a:r>
              <a:rPr lang="sv-SE">
                <a:solidFill>
                  <a:srgbClr val="FF0000"/>
                </a:solidFill>
              </a:rPr>
              <a:t>hemvist</a:t>
            </a:r>
            <a:r>
              <a:rPr lang="sv-SE">
                <a:solidFill>
                  <a:srgbClr val="FF9900"/>
                </a:solidFill>
              </a:rPr>
              <a:t> på avdelningen – </a:t>
            </a:r>
            <a:r>
              <a:rPr lang="sv-SE">
                <a:solidFill>
                  <a:srgbClr val="FF0000"/>
                </a:solidFill>
              </a:rPr>
              <a:t>inte ut- och inlån</a:t>
            </a:r>
            <a:br>
              <a:rPr lang="sv-SE"/>
            </a:br>
            <a:r>
              <a:rPr lang="sv-SE"/>
              <a:t> </a:t>
            </a:r>
          </a:p>
        </p:txBody>
      </p:sp>
      <p:pic>
        <p:nvPicPr>
          <p:cNvPr id="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14" y="2106118"/>
            <a:ext cx="8661623" cy="464221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8" y="1558622"/>
            <a:ext cx="7310025" cy="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7038" y="1143122"/>
            <a:ext cx="8126962" cy="47487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/>
              <a:t>Budgetproposition (BP) och Regleringsbrev</a:t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 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						   </a:t>
            </a:r>
            <a:r>
              <a:rPr lang="sv-SE" sz="1600" dirty="0">
                <a:solidFill>
                  <a:srgbClr val="FF0000"/>
                </a:solidFill>
              </a:rPr>
              <a:t>   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20 sep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						</a:t>
            </a:r>
            <a:r>
              <a:rPr lang="sv-SE" sz="1600" dirty="0" err="1">
                <a:solidFill>
                  <a:srgbClr val="0070C0"/>
                </a:solidFill>
              </a:rPr>
              <a:t>Budgetprop</a:t>
            </a:r>
            <a:r>
              <a:rPr lang="sv-SE" sz="1600" dirty="0">
                <a:solidFill>
                  <a:srgbClr val="0070C0"/>
                </a:solidFill>
              </a:rPr>
              <a:t> 22/9</a:t>
            </a:r>
            <a:r>
              <a:rPr lang="sv-SE" sz="1600" b="0" dirty="0"/>
              <a:t>: </a:t>
            </a:r>
            <a:br>
              <a:rPr lang="sv-SE" sz="1600" b="0" dirty="0"/>
            </a:br>
            <a:r>
              <a:rPr lang="sv-SE" sz="1600" b="0" dirty="0"/>
              <a:t>						</a:t>
            </a:r>
            <a:r>
              <a:rPr lang="sv-SE" sz="1200" b="0" dirty="0">
                <a:solidFill>
                  <a:srgbClr val="0070C0"/>
                </a:solidFill>
              </a:rPr>
              <a:t>Nya förslag</a:t>
            </a:r>
            <a:r>
              <a:rPr lang="sv-SE" sz="1200" b="0" dirty="0"/>
              <a:t> </a:t>
            </a:r>
            <a:r>
              <a:rPr lang="sv-SE" sz="1200" b="0" dirty="0">
                <a:solidFill>
                  <a:srgbClr val="0070C0"/>
                </a:solidFill>
              </a:rPr>
              <a:t>GU- och FO-anslag och prislappar 2026</a:t>
            </a:r>
            <a:br>
              <a:rPr lang="sv-SE" sz="1200" b="0" dirty="0"/>
            </a:br>
            <a:r>
              <a:rPr lang="sv-SE" sz="1200" b="0" dirty="0"/>
              <a:t>						Nya interna beräkningar prel. anslag och prislappar 2026</a:t>
            </a:r>
            <a:br>
              <a:rPr lang="sv-SE" sz="1200" b="0" dirty="0"/>
            </a:b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		Regleringsbrev dec</a:t>
            </a:r>
            <a:r>
              <a:rPr lang="sv-SE" sz="1600" b="0" dirty="0"/>
              <a:t>: </a:t>
            </a:r>
            <a:br>
              <a:rPr lang="sv-SE" sz="1600" b="0" dirty="0"/>
            </a:br>
            <a:r>
              <a:rPr lang="sv-SE" sz="1600" b="0" dirty="0"/>
              <a:t>						</a:t>
            </a:r>
            <a:r>
              <a:rPr lang="sv-SE" sz="1200" b="0" dirty="0">
                <a:solidFill>
                  <a:srgbClr val="0070C0"/>
                </a:solidFill>
              </a:rPr>
              <a:t>Beslutade anslag och prislappar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</a:t>
            </a:r>
            <a:r>
              <a:rPr lang="sv-SE" sz="1200" b="0" dirty="0"/>
              <a:t>Eventuellt nya beräkningar interna anslag och prislappar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</a:t>
            </a:r>
            <a:r>
              <a:rPr lang="sv-SE" sz="1200" b="0" dirty="0"/>
              <a:t>Används i prognos och löpande redovisning</a:t>
            </a:r>
            <a:br>
              <a:rPr lang="sv-SE" sz="1200" b="0" dirty="0"/>
            </a:br>
            <a:r>
              <a:rPr lang="sv-SE" sz="1200" b="0" dirty="0"/>
              <a:t>						Ändringar av regleringsbrev kan komma under 2026</a:t>
            </a:r>
            <a:br>
              <a:rPr lang="sv-SE" sz="1200" b="0" dirty="0"/>
            </a:br>
            <a:br>
              <a:rPr lang="sv-SE" sz="1200" b="0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/>
        </p:nvGraphicFramePr>
        <p:xfrm>
          <a:off x="947885" y="1480726"/>
          <a:ext cx="8229600" cy="126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214008" y="2446819"/>
            <a:ext cx="166911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Höständrings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buget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 2025</a:t>
            </a:r>
            <a:endParaRPr lang="sv-SE" sz="90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>
                <a:solidFill>
                  <a:prstClr val="black"/>
                </a:solidFill>
                <a:latin typeface="Arial"/>
              </a:rPr>
              <a:t>2026 samt 2027-2029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6779277" y="2262161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2999643" y="2428326"/>
            <a:ext cx="1997162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>
                <a:solidFill>
                  <a:prstClr val="black"/>
                </a:solidFill>
                <a:latin typeface="Arial"/>
              </a:rPr>
              <a:t> 2025	Beslut</a:t>
            </a:r>
          </a:p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>
                <a:solidFill>
                  <a:prstClr val="black"/>
                </a:solidFill>
                <a:latin typeface="Arial"/>
              </a:rPr>
              <a:t> 2026 -	Beslut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249841" y="2436460"/>
            <a:ext cx="849618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>
                <a:solidFill>
                  <a:prstClr val="black"/>
                </a:solidFill>
                <a:latin typeface="Arial"/>
              </a:rPr>
              <a:t>Beslut 2026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8644020" y="2239597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ak pil 129"/>
          <p:cNvCxnSpPr/>
          <p:nvPr/>
        </p:nvCxnSpPr>
        <p:spPr>
          <a:xfrm flipH="1" flipV="1">
            <a:off x="3334420" y="2262418"/>
            <a:ext cx="4202" cy="16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95464" y="2239597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26417" y="2428327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326E7CB-8BC9-6730-3626-BBAAC229DBFE}"/>
              </a:ext>
            </a:extLst>
          </p:cNvPr>
          <p:cNvSpPr/>
          <p:nvPr/>
        </p:nvSpPr>
        <p:spPr>
          <a:xfrm>
            <a:off x="6214008" y="1614196"/>
            <a:ext cx="2885451" cy="18148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588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D2F5BB-7945-4B64-857D-E73B50E7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685800">
              <a:defRPr/>
            </a:pPr>
            <a:r>
              <a:rPr lang="sv-SE" sz="675">
                <a:solidFill>
                  <a:srgbClr val="707070">
                    <a:tint val="75000"/>
                  </a:srgbClr>
                </a:solidFill>
                <a:latin typeface="Arial"/>
              </a:rPr>
              <a:t>ENABLING BETTER PERFORMANCE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3954585" y="2852615"/>
            <a:ext cx="1438030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954585" y="3090747"/>
            <a:ext cx="4423507" cy="19538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954585" y="3329354"/>
            <a:ext cx="3063630" cy="1797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10882" y="1992703"/>
            <a:ext cx="7382717" cy="18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rgbClr val="0070C0"/>
                </a:solidFill>
              </a:rPr>
              <a:t>Inled med att ta säkerhetskopia på startvärden via Excelexport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4893686"/>
            <a:ext cx="570910" cy="2503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066" y="5166267"/>
            <a:ext cx="538099" cy="23600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2" y="5370237"/>
            <a:ext cx="533732" cy="23409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1" y="5611861"/>
            <a:ext cx="504184" cy="221133"/>
          </a:xfrm>
          <a:prstGeom prst="rect">
            <a:avLst/>
          </a:prstGeom>
        </p:spPr>
      </p:pic>
      <p:pic>
        <p:nvPicPr>
          <p:cNvPr id="14" name="Platshållare för innehåll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816" y="1201004"/>
            <a:ext cx="7952848" cy="50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Avstämning budget</a:t>
            </a:r>
            <a:br>
              <a:rPr lang="sv-SE"/>
            </a:br>
            <a:br>
              <a:rPr lang="sv-SE"/>
            </a:br>
            <a:r>
              <a:rPr lang="sv-SE"/>
              <a:t>- se budgetbilaga 12-13</a:t>
            </a:r>
          </a:p>
        </p:txBody>
      </p:sp>
    </p:spTree>
    <p:extLst>
      <p:ext uri="{BB962C8B-B14F-4D97-AF65-F5344CB8AC3E}">
        <p14:creationId xmlns:p14="http://schemas.microsoft.com/office/powerpoint/2010/main" val="3823774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294" y="1181037"/>
            <a:ext cx="7912894" cy="652145"/>
          </a:xfrm>
        </p:spPr>
        <p:txBody>
          <a:bodyPr/>
          <a:lstStyle/>
          <a:p>
            <a:r>
              <a:rPr lang="sv-SE"/>
              <a:t>Avstämning kontoklass 9, bilaga 10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94" y="1778297"/>
            <a:ext cx="8915706" cy="27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808" y="551451"/>
            <a:ext cx="7912894" cy="652145"/>
          </a:xfrm>
        </p:spPr>
        <p:txBody>
          <a:bodyPr/>
          <a:lstStyle/>
          <a:p>
            <a:r>
              <a:rPr lang="sv-SE"/>
              <a:t>Avstämning, intern resultaträkning intäkter UTB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6" y="1349938"/>
            <a:ext cx="8961464" cy="49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6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753" y="926205"/>
            <a:ext cx="7912894" cy="652145"/>
          </a:xfrm>
        </p:spPr>
        <p:txBody>
          <a:bodyPr/>
          <a:lstStyle/>
          <a:p>
            <a:r>
              <a:rPr lang="sv-SE"/>
              <a:t>Avstämning intern resultaträkning, intäkter FO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53" y="1578350"/>
            <a:ext cx="8365948" cy="4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 2026</a:t>
            </a:r>
          </a:p>
        </p:txBody>
      </p:sp>
    </p:spTree>
    <p:extLst>
      <p:ext uri="{BB962C8B-B14F-4D97-AF65-F5344CB8AC3E}">
        <p14:creationId xmlns:p14="http://schemas.microsoft.com/office/powerpoint/2010/main" val="292106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FE0DC-B8BD-FCBC-0C05-FF1E061D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1441402"/>
            <a:ext cx="7912894" cy="652145"/>
          </a:xfrm>
        </p:spPr>
        <p:txBody>
          <a:bodyPr/>
          <a:lstStyle/>
          <a:p>
            <a:r>
              <a:rPr lang="sv-SE"/>
              <a:t>Nyheter och organisationsförändringar, budget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F4CF8-73F0-4C39-E42C-9E9C503C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99" y="2093547"/>
            <a:ext cx="8665975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Organisationsförändringar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>
                <a:solidFill>
                  <a:srgbClr val="0070C0"/>
                </a:solidFill>
              </a:rPr>
              <a:t>    </a:t>
            </a:r>
            <a:r>
              <a:rPr lang="sv-SE" dirty="0"/>
              <a:t>Laddning av budgetdata justeras </a:t>
            </a:r>
            <a:r>
              <a:rPr lang="sv-SE" dirty="0" err="1"/>
              <a:t>fn</a:t>
            </a:r>
            <a:endParaRPr lang="sv-SE" dirty="0"/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 D v s befintlig personal och investeringar/avskrivningar kodas 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  <a:r>
              <a:rPr lang="sv-SE" b="1" dirty="0">
                <a:solidFill>
                  <a:srgbClr val="0070C0"/>
                </a:solidFill>
              </a:rPr>
              <a:t>HUV</a:t>
            </a:r>
            <a:r>
              <a:rPr lang="sv-SE" dirty="0">
                <a:solidFill>
                  <a:srgbClr val="0070C0"/>
                </a:solidFill>
              </a:rPr>
              <a:t>: 5008 UTV + 5010* PSO = 5012*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100" b="1" dirty="0">
                <a:solidFill>
                  <a:srgbClr val="0070C0"/>
                </a:solidFill>
              </a:rPr>
              <a:t>        </a:t>
            </a:r>
            <a:r>
              <a:rPr lang="sv-SE" b="1" dirty="0">
                <a:solidFill>
                  <a:srgbClr val="0070C0"/>
                </a:solidFill>
              </a:rPr>
              <a:t>FUS: </a:t>
            </a:r>
            <a:r>
              <a:rPr lang="sv-SE" dirty="0">
                <a:solidFill>
                  <a:srgbClr val="0070C0"/>
                </a:solidFill>
              </a:rPr>
              <a:t>9392  = 9394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  </a:t>
            </a:r>
            <a:r>
              <a:rPr lang="sv-SE" sz="1500" dirty="0">
                <a:solidFill>
                  <a:srgbClr val="0070C0"/>
                </a:solidFill>
                <a:highlight>
                  <a:srgbClr val="C0C0C0"/>
                </a:highlight>
              </a:rPr>
              <a:t>Stäm löpande av att inget personalutlån läggs på gamla </a:t>
            </a:r>
            <a:r>
              <a:rPr lang="sv-SE" sz="1500" dirty="0" err="1">
                <a:solidFill>
                  <a:srgbClr val="0070C0"/>
                </a:solidFill>
                <a:highlight>
                  <a:srgbClr val="C0C0C0"/>
                </a:highlight>
              </a:rPr>
              <a:t>org</a:t>
            </a:r>
            <a:r>
              <a:rPr lang="sv-SE" sz="1500" dirty="0">
                <a:solidFill>
                  <a:srgbClr val="0070C0"/>
                </a:solidFill>
                <a:highlight>
                  <a:srgbClr val="C0C0C0"/>
                </a:highlight>
              </a:rPr>
              <a:t>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500" dirty="0">
                <a:solidFill>
                  <a:srgbClr val="0070C0"/>
                </a:solidFill>
              </a:rPr>
              <a:t>    </a:t>
            </a:r>
            <a:endParaRPr lang="sv-SE" sz="1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b="1" dirty="0">
                <a:solidFill>
                  <a:srgbClr val="0070C0"/>
                </a:solidFill>
              </a:rPr>
              <a:t>Ev. övriga organisationsförändringar hanteras med utlån </a:t>
            </a:r>
            <a:endParaRPr lang="sv-SE" sz="1600" b="1" dirty="0">
              <a:solidFill>
                <a:srgbClr val="FF0000"/>
              </a:solidFill>
            </a:endParaRPr>
          </a:p>
          <a:p>
            <a:r>
              <a:rPr lang="sv-SE" dirty="0"/>
              <a:t>För övrigt inga ändringar i redovisningsmodeller </a:t>
            </a:r>
          </a:p>
          <a:p>
            <a:r>
              <a:rPr lang="sv-SE" dirty="0"/>
              <a:t>Inga förändringar i processen</a:t>
            </a:r>
            <a:endParaRPr lang="sv-SE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50" y="4306546"/>
            <a:ext cx="254474" cy="12145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995250" y="4306546"/>
            <a:ext cx="331950" cy="121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89EF67-ECE2-4283-94CA-73CD7050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008" y="1104807"/>
            <a:ext cx="8088653" cy="5187660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68EDD2F-223D-D952-0190-414A8400DC7A}"/>
              </a:ext>
            </a:extLst>
          </p:cNvPr>
          <p:cNvSpPr/>
          <p:nvPr/>
        </p:nvSpPr>
        <p:spPr>
          <a:xfrm>
            <a:off x="629100" y="1968759"/>
            <a:ext cx="2496655" cy="2118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FAC8DFF-A0E5-FB04-3755-387ECD14EE74}"/>
              </a:ext>
            </a:extLst>
          </p:cNvPr>
          <p:cNvSpPr/>
          <p:nvPr/>
        </p:nvSpPr>
        <p:spPr>
          <a:xfrm>
            <a:off x="3438446" y="1968759"/>
            <a:ext cx="2289779" cy="2118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1C08A2-F96B-2CDE-D075-6299359D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755" y="4117121"/>
            <a:ext cx="2969517" cy="1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592" y="1253182"/>
            <a:ext cx="7912894" cy="652145"/>
          </a:xfrm>
        </p:spPr>
        <p:txBody>
          <a:bodyPr/>
          <a:lstStyle/>
          <a:p>
            <a:r>
              <a:rPr lang="sv-SE" sz="2400"/>
              <a:t>Budgetunderlag:</a:t>
            </a:r>
            <a:endParaRPr lang="sv-SE" sz="1050" b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592" y="1905327"/>
            <a:ext cx="8507408" cy="5893613"/>
          </a:xfrm>
        </p:spPr>
        <p:txBody>
          <a:bodyPr/>
          <a:lstStyle/>
          <a:p>
            <a:r>
              <a:rPr lang="sv-SE" b="1">
                <a:solidFill>
                  <a:srgbClr val="0070C0"/>
                </a:solidFill>
              </a:rPr>
              <a:t>Budgetanvisningar 	</a:t>
            </a:r>
            <a:r>
              <a:rPr lang="sv-SE" sz="1600">
                <a:solidFill>
                  <a:srgbClr val="0070C0"/>
                </a:solidFill>
              </a:rPr>
              <a:t>– redovisningsmodeller samt ”att tänka på” i budget/prognos</a:t>
            </a:r>
          </a:p>
          <a:p>
            <a:r>
              <a:rPr lang="sv-SE" b="1">
                <a:solidFill>
                  <a:srgbClr val="0070C0"/>
                </a:solidFill>
              </a:rPr>
              <a:t>Budgetbilagor:	</a:t>
            </a:r>
            <a:r>
              <a:rPr lang="sv-SE" sz="1600">
                <a:solidFill>
                  <a:srgbClr val="0070C0"/>
                </a:solidFill>
              </a:rPr>
              <a:t>- tidplan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>
                <a:solidFill>
                  <a:srgbClr val="0070C0"/>
                </a:solidFill>
              </a:rPr>
              <a:t>			- budgetvärden (inlagda Hypergene):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>
                <a:solidFill>
                  <a:srgbClr val="0070C0"/>
                </a:solidFill>
              </a:rPr>
              <a:t>			  </a:t>
            </a:r>
            <a:r>
              <a:rPr lang="sv-SE" sz="1100">
                <a:solidFill>
                  <a:srgbClr val="0070C0"/>
                </a:solidFill>
              </a:rPr>
              <a:t>LKP, löneökning%, OH%, kontors%, lokaler, anslagsramar, ramar stödverksamhet</a:t>
            </a:r>
            <a:endParaRPr lang="sv-SE" sz="160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600">
                <a:solidFill>
                  <a:srgbClr val="0070C0"/>
                </a:solidFill>
              </a:rPr>
              <a:t>			- budgetkonton samt gällande 9-konton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>
                <a:solidFill>
                  <a:srgbClr val="0070C0"/>
                </a:solidFill>
              </a:rPr>
              <a:t>			- avstämningslista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>
                <a:solidFill>
                  <a:srgbClr val="0070C0"/>
                </a:solidFill>
              </a:rPr>
              <a:t>			- </a:t>
            </a:r>
            <a:r>
              <a:rPr lang="sv-SE" sz="1600">
                <a:solidFill>
                  <a:srgbClr val="FF0000"/>
                </a:solidFill>
              </a:rPr>
              <a:t>kommande REVIDERINGAR framgår i Bilagornas1:a flik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>
              <a:solidFill>
                <a:srgbClr val="0070C0"/>
              </a:solidFill>
            </a:endParaRPr>
          </a:p>
          <a:p>
            <a:r>
              <a:rPr lang="sv-SE" b="1">
                <a:solidFill>
                  <a:srgbClr val="0070C0"/>
                </a:solidFill>
              </a:rPr>
              <a:t>Tjänsteplaneringar från </a:t>
            </a:r>
            <a:r>
              <a:rPr lang="sv-SE" b="1" err="1">
                <a:solidFill>
                  <a:srgbClr val="0070C0"/>
                </a:solidFill>
              </a:rPr>
              <a:t>Retendo</a:t>
            </a:r>
            <a:endParaRPr lang="sv-SE" b="1">
              <a:solidFill>
                <a:srgbClr val="0070C0"/>
              </a:solidFill>
            </a:endParaRPr>
          </a:p>
          <a:p>
            <a:r>
              <a:rPr lang="sv-SE" b="1">
                <a:solidFill>
                  <a:srgbClr val="0070C0"/>
                </a:solidFill>
              </a:rPr>
              <a:t>Verksamhetsunderlag grundutbildning, forskning, projekt etc.</a:t>
            </a:r>
          </a:p>
          <a:p>
            <a:pPr marL="0" indent="0">
              <a:buNone/>
            </a:pPr>
            <a:endParaRPr lang="sv-SE" b="1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551" y="265610"/>
            <a:ext cx="8928238" cy="632678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Budgetanvisningar </a:t>
            </a:r>
            <a:br>
              <a:rPr lang="sv-SE" sz="1100" b="0" dirty="0"/>
            </a:br>
            <a:br>
              <a:rPr lang="sv-SE" sz="1100" b="0" dirty="0"/>
            </a:br>
            <a:r>
              <a:rPr lang="sv-SE" sz="1100" b="0" dirty="0"/>
              <a:t>				</a:t>
            </a:r>
            <a:br>
              <a:rPr lang="sv-SE" sz="1100" b="0" dirty="0"/>
            </a:br>
            <a:r>
              <a:rPr lang="sv-SE" sz="1100" b="0" dirty="0"/>
              <a:t>					</a:t>
            </a:r>
            <a:br>
              <a:rPr lang="sv-SE" sz="1100" b="0" dirty="0"/>
            </a:br>
            <a:r>
              <a:rPr lang="sv-SE" sz="1100" b="0" dirty="0"/>
              <a:t>					</a:t>
            </a:r>
            <a:r>
              <a:rPr lang="sv-SE" sz="1000" b="0" dirty="0">
                <a:solidFill>
                  <a:srgbClr val="FF0000"/>
                </a:solidFill>
              </a:rPr>
              <a:t>Nyheter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r>
              <a:rPr lang="sv-SE" sz="1100" b="0" dirty="0">
                <a:solidFill>
                  <a:srgbClr val="0070C0"/>
                </a:solidFill>
              </a:rPr>
              <a:t>-</a:t>
            </a:r>
            <a:r>
              <a:rPr lang="sv-SE" sz="1000" b="0" dirty="0">
                <a:solidFill>
                  <a:srgbClr val="0070C0"/>
                </a:solidFill>
              </a:rPr>
              <a:t>GU anslag mot produktion HST, HPR, men maximalt mot tak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-FO anslag mot budgetram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-Samfinansiering bidrag UTB till </a:t>
            </a:r>
            <a:r>
              <a:rPr lang="sv-SE" sz="1000" b="0" dirty="0" err="1">
                <a:solidFill>
                  <a:srgbClr val="0070C0"/>
                </a:solidFill>
              </a:rPr>
              <a:t>Utb</a:t>
            </a:r>
            <a:r>
              <a:rPr lang="sv-SE" sz="1000" b="0" dirty="0">
                <a:solidFill>
                  <a:srgbClr val="0070C0"/>
                </a:solidFill>
              </a:rPr>
              <a:t>, FO till Fo, sep 9-konton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</a:t>
            </a:r>
            <a:r>
              <a:rPr lang="sv-SE" sz="1000" b="0" dirty="0" err="1">
                <a:solidFill>
                  <a:srgbClr val="0070C0"/>
                </a:solidFill>
              </a:rPr>
              <a:t>Miun´s</a:t>
            </a:r>
            <a:r>
              <a:rPr lang="sv-SE" sz="1000" b="0" dirty="0">
                <a:solidFill>
                  <a:srgbClr val="0070C0"/>
                </a:solidFill>
              </a:rPr>
              <a:t> slutliga budgetanslag BP 20/9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-Resultatpåverkan anslag. 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-IB för FO om tilldelade anslag </a:t>
            </a:r>
            <a:r>
              <a:rPr lang="sv-SE" sz="1000" b="0" dirty="0" err="1">
                <a:solidFill>
                  <a:srgbClr val="0070C0"/>
                </a:solidFill>
              </a:rPr>
              <a:t>fg</a:t>
            </a:r>
            <a:r>
              <a:rPr lang="sv-SE" sz="1000" b="0" dirty="0">
                <a:solidFill>
                  <a:srgbClr val="0070C0"/>
                </a:solidFill>
              </a:rPr>
              <a:t> år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Pågående </a:t>
            </a:r>
            <a:r>
              <a:rPr lang="sv-SE" sz="1000" b="0" dirty="0" err="1">
                <a:solidFill>
                  <a:srgbClr val="FF0000"/>
                </a:solidFill>
              </a:rPr>
              <a:t>externfin</a:t>
            </a:r>
            <a:r>
              <a:rPr lang="sv-SE" sz="1000" b="0" dirty="0">
                <a:solidFill>
                  <a:srgbClr val="FF0000"/>
                </a:solidFill>
              </a:rPr>
              <a:t>. projekt resultatpåverkan = 0 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Avslutade ev. resultatpåverkan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 </a:t>
            </a:r>
            <a:r>
              <a:rPr lang="sv-SE" sz="1000" b="0" dirty="0" err="1">
                <a:solidFill>
                  <a:srgbClr val="FF0000"/>
                </a:solidFill>
              </a:rPr>
              <a:t>res.påv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Resultatpåverkan samt IB om tilldelade medel </a:t>
            </a:r>
            <a:r>
              <a:rPr lang="sv-SE" sz="1000" b="0" dirty="0" err="1">
                <a:solidFill>
                  <a:srgbClr val="0070C0"/>
                </a:solidFill>
              </a:rPr>
              <a:t>fg</a:t>
            </a:r>
            <a:r>
              <a:rPr lang="sv-SE" sz="1000" b="0" dirty="0">
                <a:solidFill>
                  <a:srgbClr val="0070C0"/>
                </a:solidFill>
              </a:rPr>
              <a:t> år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 </a:t>
            </a:r>
            <a:r>
              <a:rPr lang="sv-SE" sz="1000" b="0" dirty="0">
                <a:solidFill>
                  <a:srgbClr val="FF0000"/>
                </a:solidFill>
              </a:rPr>
              <a:t>Löner i nuvarande pris – uppräknas i Hypergene för budgetåret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-Kontor triggas med </a:t>
            </a:r>
            <a:r>
              <a:rPr lang="sv-SE" sz="1000" b="0" dirty="0" err="1">
                <a:solidFill>
                  <a:srgbClr val="0070C0"/>
                </a:solidFill>
              </a:rPr>
              <a:t>nuv</a:t>
            </a:r>
            <a:r>
              <a:rPr lang="sv-SE" sz="1000" b="0" dirty="0">
                <a:solidFill>
                  <a:srgbClr val="0070C0"/>
                </a:solidFill>
              </a:rPr>
              <a:t> %. Slutlig % i bokföring o prognos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-Budgetvärden övriga lokaler se bilaga 3a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</a:t>
            </a:r>
            <a:r>
              <a:rPr lang="sv-SE" sz="1000" b="0" dirty="0">
                <a:solidFill>
                  <a:srgbClr val="FF0000"/>
                </a:solidFill>
              </a:rPr>
              <a:t>Detaljerad info vissa kostnadsslag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</a:t>
            </a:r>
            <a:r>
              <a:rPr lang="sv-SE" sz="1000" b="0" dirty="0">
                <a:solidFill>
                  <a:srgbClr val="0070C0"/>
                </a:solidFill>
              </a:rPr>
              <a:t>-Definition investeringar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-Befintliga investeringar t o m aug 2021 inlästa. 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-Lägg till resterande hösten 2021 samt nyinvesteringar 2022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-Separat flerårsprognos 2023-2026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 </a:t>
            </a:r>
            <a:r>
              <a:rPr lang="sv-SE" sz="1000" b="0" dirty="0">
                <a:solidFill>
                  <a:srgbClr val="FF0000"/>
                </a:solidFill>
              </a:rPr>
              <a:t>Samma belopp anges för både erhållet samt </a:t>
            </a:r>
            <a:r>
              <a:rPr lang="sv-SE" sz="1000" b="0" dirty="0" err="1">
                <a:solidFill>
                  <a:srgbClr val="FF0000"/>
                </a:solidFill>
              </a:rPr>
              <a:t>utbet</a:t>
            </a:r>
            <a:r>
              <a:rPr lang="sv-SE" sz="1000" b="0" dirty="0">
                <a:solidFill>
                  <a:srgbClr val="FF0000"/>
                </a:solidFill>
              </a:rPr>
              <a:t>/lämnade</a:t>
            </a:r>
            <a:br>
              <a:rPr lang="sv-SE" sz="1000" b="0" dirty="0">
                <a:solidFill>
                  <a:srgbClr val="FF0000"/>
                </a:solidFill>
              </a:rPr>
            </a:b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  </a:t>
            </a:r>
            <a:br>
              <a:rPr lang="sv-SE" sz="1000" b="0" dirty="0">
                <a:solidFill>
                  <a:srgbClr val="FF0000"/>
                </a:solidFill>
              </a:rPr>
            </a:br>
            <a:r>
              <a:rPr lang="sv-SE" sz="1000" b="0" dirty="0">
                <a:solidFill>
                  <a:srgbClr val="FF0000"/>
                </a:solidFill>
              </a:rPr>
              <a:t>					 </a:t>
            </a:r>
            <a:r>
              <a:rPr lang="sv-SE" sz="1000" b="0" dirty="0">
                <a:solidFill>
                  <a:srgbClr val="0070C0"/>
                </a:solidFill>
              </a:rPr>
              <a:t>Beskriver var kommentarer till budget ska skrivas i Hypergene</a:t>
            </a:r>
            <a:br>
              <a:rPr lang="sv-SE" sz="1000" b="0" dirty="0">
                <a:solidFill>
                  <a:srgbClr val="0070C0"/>
                </a:solidFill>
              </a:rPr>
            </a:br>
            <a:r>
              <a:rPr lang="sv-SE" sz="1000" b="0" dirty="0">
                <a:solidFill>
                  <a:srgbClr val="0070C0"/>
                </a:solidFill>
              </a:rPr>
              <a:t>					</a:t>
            </a:r>
            <a:br>
              <a:rPr lang="sv-SE" sz="1000" b="0" dirty="0">
                <a:solidFill>
                  <a:srgbClr val="0070C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r>
              <a:rPr lang="sv-SE" sz="1100" b="0" dirty="0">
                <a:solidFill>
                  <a:srgbClr val="FF0000"/>
                </a:solidFill>
              </a:rPr>
              <a:t>					</a:t>
            </a:r>
            <a:br>
              <a:rPr lang="sv-SE" sz="1100" b="0" dirty="0">
                <a:solidFill>
                  <a:srgbClr val="FF0000"/>
                </a:solidFill>
              </a:rPr>
            </a:br>
            <a:br>
              <a:rPr lang="sv-SE" sz="1100" b="0" dirty="0">
                <a:solidFill>
                  <a:srgbClr val="FF0000"/>
                </a:solidFill>
              </a:rPr>
            </a:br>
            <a:endParaRPr lang="sv-SE" sz="1100" b="0" dirty="0">
              <a:solidFill>
                <a:srgbClr val="FF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27FB694-E07A-46E0-8ABC-9B65E284C395}"/>
              </a:ext>
            </a:extLst>
          </p:cNvPr>
          <p:cNvSpPr/>
          <p:nvPr/>
        </p:nvSpPr>
        <p:spPr>
          <a:xfrm>
            <a:off x="3819832" y="567813"/>
            <a:ext cx="811162" cy="158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61778B7-EE00-4703-8AFF-5D1225212D69}"/>
              </a:ext>
            </a:extLst>
          </p:cNvPr>
          <p:cNvSpPr/>
          <p:nvPr/>
        </p:nvSpPr>
        <p:spPr>
          <a:xfrm>
            <a:off x="2131142" y="1869179"/>
            <a:ext cx="243348" cy="10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ADC2FB-7FE7-4F5C-B34A-EF935BFF7FA5}"/>
              </a:ext>
            </a:extLst>
          </p:cNvPr>
          <p:cNvSpPr/>
          <p:nvPr/>
        </p:nvSpPr>
        <p:spPr>
          <a:xfrm>
            <a:off x="3032361" y="2099578"/>
            <a:ext cx="418762" cy="10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C8114738-E139-1162-9DE5-885507FF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6391F1F-9C18-0018-10EF-0125D6E4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4" y="647233"/>
            <a:ext cx="4491330" cy="6037768"/>
          </a:xfrm>
          <a:prstGeom prst="rect">
            <a:avLst/>
          </a:prstGeom>
        </p:spPr>
      </p:pic>
      <p:sp>
        <p:nvSpPr>
          <p:cNvPr id="25" name="Rektangulär bildtext 4">
            <a:extLst>
              <a:ext uri="{FF2B5EF4-FFF2-40B4-BE49-F238E27FC236}">
                <a16:creationId xmlns:a16="http://schemas.microsoft.com/office/drawing/2014/main" id="{107DD9EE-3C18-2036-18FD-96D96E46C3D7}"/>
              </a:ext>
            </a:extLst>
          </p:cNvPr>
          <p:cNvSpPr/>
          <p:nvPr/>
        </p:nvSpPr>
        <p:spPr>
          <a:xfrm>
            <a:off x="315296" y="990468"/>
            <a:ext cx="4256704" cy="270213"/>
          </a:xfrm>
          <a:prstGeom prst="wedgeRectCallout">
            <a:avLst>
              <a:gd name="adj1" fmla="val 55428"/>
              <a:gd name="adj2" fmla="val 2401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ulär bildtext 5">
            <a:extLst>
              <a:ext uri="{FF2B5EF4-FFF2-40B4-BE49-F238E27FC236}">
                <a16:creationId xmlns:a16="http://schemas.microsoft.com/office/drawing/2014/main" id="{83EFC663-C97B-C82E-2CB7-4E8FB8869A49}"/>
              </a:ext>
            </a:extLst>
          </p:cNvPr>
          <p:cNvSpPr/>
          <p:nvPr/>
        </p:nvSpPr>
        <p:spPr>
          <a:xfrm>
            <a:off x="315294" y="1644233"/>
            <a:ext cx="4254131" cy="592897"/>
          </a:xfrm>
          <a:prstGeom prst="wedgeRectCallout">
            <a:avLst>
              <a:gd name="adj1" fmla="val 56364"/>
              <a:gd name="adj2" fmla="val -20876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ulär bildtext 6">
            <a:extLst>
              <a:ext uri="{FF2B5EF4-FFF2-40B4-BE49-F238E27FC236}">
                <a16:creationId xmlns:a16="http://schemas.microsoft.com/office/drawing/2014/main" id="{E386DB6F-6F05-3B6E-250C-9DC8D676EA19}"/>
              </a:ext>
            </a:extLst>
          </p:cNvPr>
          <p:cNvSpPr/>
          <p:nvPr/>
        </p:nvSpPr>
        <p:spPr>
          <a:xfrm>
            <a:off x="317868" y="2289646"/>
            <a:ext cx="4254131" cy="981010"/>
          </a:xfrm>
          <a:prstGeom prst="wedgeRectCallout">
            <a:avLst>
              <a:gd name="adj1" fmla="val 55946"/>
              <a:gd name="adj2" fmla="val -904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ulär bildtext 7">
            <a:extLst>
              <a:ext uri="{FF2B5EF4-FFF2-40B4-BE49-F238E27FC236}">
                <a16:creationId xmlns:a16="http://schemas.microsoft.com/office/drawing/2014/main" id="{6E12DB94-6596-5844-0A34-F8076B220712}"/>
              </a:ext>
            </a:extLst>
          </p:cNvPr>
          <p:cNvSpPr/>
          <p:nvPr/>
        </p:nvSpPr>
        <p:spPr>
          <a:xfrm>
            <a:off x="315295" y="3279046"/>
            <a:ext cx="4254131" cy="149954"/>
          </a:xfrm>
          <a:prstGeom prst="wedgeRectCallout">
            <a:avLst>
              <a:gd name="adj1" fmla="val 56558"/>
              <a:gd name="adj2" fmla="val 1166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ulär bildtext 10">
            <a:extLst>
              <a:ext uri="{FF2B5EF4-FFF2-40B4-BE49-F238E27FC236}">
                <a16:creationId xmlns:a16="http://schemas.microsoft.com/office/drawing/2014/main" id="{B1CFF8DF-6C43-762B-3B7A-764E81A30B3C}"/>
              </a:ext>
            </a:extLst>
          </p:cNvPr>
          <p:cNvSpPr/>
          <p:nvPr/>
        </p:nvSpPr>
        <p:spPr>
          <a:xfrm>
            <a:off x="315294" y="3563213"/>
            <a:ext cx="4254130" cy="592897"/>
          </a:xfrm>
          <a:prstGeom prst="wedgeRectCallout">
            <a:avLst>
              <a:gd name="adj1" fmla="val 56475"/>
              <a:gd name="adj2" fmla="val -163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ulär bildtext 11">
            <a:extLst>
              <a:ext uri="{FF2B5EF4-FFF2-40B4-BE49-F238E27FC236}">
                <a16:creationId xmlns:a16="http://schemas.microsoft.com/office/drawing/2014/main" id="{E9E6E102-E9CA-D185-A1D7-52CFDB800C70}"/>
              </a:ext>
            </a:extLst>
          </p:cNvPr>
          <p:cNvSpPr/>
          <p:nvPr/>
        </p:nvSpPr>
        <p:spPr>
          <a:xfrm>
            <a:off x="315293" y="4175581"/>
            <a:ext cx="4254129" cy="461015"/>
          </a:xfrm>
          <a:prstGeom prst="wedgeRectCallout">
            <a:avLst>
              <a:gd name="adj1" fmla="val 56343"/>
              <a:gd name="adj2" fmla="val -1919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ulär bildtext 12">
            <a:extLst>
              <a:ext uri="{FF2B5EF4-FFF2-40B4-BE49-F238E27FC236}">
                <a16:creationId xmlns:a16="http://schemas.microsoft.com/office/drawing/2014/main" id="{6D519473-09ED-3D50-18FB-CDD47F076F0C}"/>
              </a:ext>
            </a:extLst>
          </p:cNvPr>
          <p:cNvSpPr/>
          <p:nvPr/>
        </p:nvSpPr>
        <p:spPr>
          <a:xfrm>
            <a:off x="315293" y="4636595"/>
            <a:ext cx="4254128" cy="152433"/>
          </a:xfrm>
          <a:prstGeom prst="wedgeRectCallout">
            <a:avLst>
              <a:gd name="adj1" fmla="val 56506"/>
              <a:gd name="adj2" fmla="val 1553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ulär bildtext 13">
            <a:extLst>
              <a:ext uri="{FF2B5EF4-FFF2-40B4-BE49-F238E27FC236}">
                <a16:creationId xmlns:a16="http://schemas.microsoft.com/office/drawing/2014/main" id="{06012C52-4074-3796-B3AE-14CAF1E31FEB}"/>
              </a:ext>
            </a:extLst>
          </p:cNvPr>
          <p:cNvSpPr/>
          <p:nvPr/>
        </p:nvSpPr>
        <p:spPr>
          <a:xfrm>
            <a:off x="315763" y="4866425"/>
            <a:ext cx="4253657" cy="152433"/>
          </a:xfrm>
          <a:prstGeom prst="wedgeRectCallout">
            <a:avLst>
              <a:gd name="adj1" fmla="val 56941"/>
              <a:gd name="adj2" fmla="val 335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ulär bildtext 14">
            <a:extLst>
              <a:ext uri="{FF2B5EF4-FFF2-40B4-BE49-F238E27FC236}">
                <a16:creationId xmlns:a16="http://schemas.microsoft.com/office/drawing/2014/main" id="{65A49439-2FB3-CCCC-D113-1866FAC9AEA3}"/>
              </a:ext>
            </a:extLst>
          </p:cNvPr>
          <p:cNvSpPr/>
          <p:nvPr/>
        </p:nvSpPr>
        <p:spPr>
          <a:xfrm>
            <a:off x="315293" y="5018858"/>
            <a:ext cx="4253656" cy="149954"/>
          </a:xfrm>
          <a:prstGeom prst="wedgeRectCallout">
            <a:avLst>
              <a:gd name="adj1" fmla="val 57090"/>
              <a:gd name="adj2" fmla="val 39618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ulär bildtext 2">
            <a:extLst>
              <a:ext uri="{FF2B5EF4-FFF2-40B4-BE49-F238E27FC236}">
                <a16:creationId xmlns:a16="http://schemas.microsoft.com/office/drawing/2014/main" id="{37936F27-CD89-7010-06A1-6085D8D875B8}"/>
              </a:ext>
            </a:extLst>
          </p:cNvPr>
          <p:cNvSpPr/>
          <p:nvPr/>
        </p:nvSpPr>
        <p:spPr>
          <a:xfrm>
            <a:off x="315292" y="6126610"/>
            <a:ext cx="4253655" cy="163578"/>
          </a:xfrm>
          <a:prstGeom prst="wedgeRectCallout">
            <a:avLst>
              <a:gd name="adj1" fmla="val 56541"/>
              <a:gd name="adj2" fmla="val -11859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50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3778FFEFCC842A1305BF332A002CB" ma:contentTypeVersion="4" ma:contentTypeDescription="Skapa ett nytt dokument." ma:contentTypeScope="" ma:versionID="2c955e0c19b6c9eac8952e15ef32fd37">
  <xsd:schema xmlns:xsd="http://www.w3.org/2001/XMLSchema" xmlns:xs="http://www.w3.org/2001/XMLSchema" xmlns:p="http://schemas.microsoft.com/office/2006/metadata/properties" xmlns:ns2="02849efb-ee2c-4346-97f3-f500bbfa2ec1" targetNamespace="http://schemas.microsoft.com/office/2006/metadata/properties" ma:root="true" ma:fieldsID="1f3e4dcb42af092bc8aa23001553e8da" ns2:_="">
    <xsd:import namespace="02849efb-ee2c-4346-97f3-f500bbfa2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49efb-ee2c-4346-97f3-f500bbfa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D432D-A938-456D-BA8E-514E21CC15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E0831-3F24-4890-AB86-10B528B5F986}">
  <ds:schemaRefs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2849efb-ee2c-4346-97f3-f500bbfa2ec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4CB56A-D4DE-41DA-9CF8-1428A33F3468}">
  <ds:schemaRefs>
    <ds:schemaRef ds:uri="02849efb-ee2c-4346-97f3-f500bbfa2e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2866</Words>
  <Application>Microsoft Office PowerPoint</Application>
  <PresentationFormat>Bildspel på skärmen (4:3)</PresentationFormat>
  <Paragraphs>453</Paragraphs>
  <Slides>44</Slides>
  <Notes>7</Notes>
  <HiddenSlides>3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44</vt:i4>
      </vt:variant>
    </vt:vector>
  </HeadingPairs>
  <TitlesOfParts>
    <vt:vector size="49" baseType="lpstr">
      <vt:lpstr>Arial</vt:lpstr>
      <vt:lpstr>Calibri</vt:lpstr>
      <vt:lpstr>GaramondBE</vt:lpstr>
      <vt:lpstr>Office-tema</vt:lpstr>
      <vt:lpstr>1_Office-tema</vt:lpstr>
      <vt:lpstr>Budgetupptakt 2025-09-04     </vt:lpstr>
      <vt:lpstr>Agenda</vt:lpstr>
      <vt:lpstr>Budget- och planeringsprocess     År 0                             </vt:lpstr>
      <vt:lpstr>Budgetproposition (BP) och Regleringsbrev                   20 sep          Budgetprop 22/9:        Nya förslag GU- och FO-anslag och prislappar 2026       Nya interna beräkningar prel. anslag och prislappar 2026        Regleringsbrev dec:        Beslutade anslag och prislappar        Eventuellt nya beräkningar interna anslag och prislappar       Används i prognos och löpande redovisning       Ändringar av regleringsbrev kan komma under 2026          </vt:lpstr>
      <vt:lpstr>Budget 2026</vt:lpstr>
      <vt:lpstr>Nyheter och organisationsförändringar, budget 2026</vt:lpstr>
      <vt:lpstr>PowerPoint-presentation</vt:lpstr>
      <vt:lpstr>Budgetunderlag:</vt:lpstr>
      <vt:lpstr>Budgetanvisningar                   Nyheter       -GU anslag mot produktion HST, HPR, men maximalt mot tak      -FO anslag mot budgetram      -Samfinansiering bidrag UTB till Utb, FO till Fo, sep 9-konton      -Miun´s slutliga budgetanslag BP 20/9      -Resultatpåverkan anslag.       -IB för FO om tilldelade anslag fg år        Pågående externfin. projekt resultatpåverkan = 0       Avslutade ev. resultatpåverkan  res.påv       Resultatpåverkan samt IB om tilldelade medel fg år         Löner i nuvarande pris – uppräknas i Hypergene för budgetåret        -Kontor triggas med nuv %. Slutlig % i bokföring o prognos      -Budgetvärden övriga lokaler se bilaga 3a       Detaljerad info vissa kostnadsslag      -Definition investeringar      -Befintliga investeringar t o m aug 2021 inlästa.       -Lägg till resterande hösten 2021 samt nyinvesteringar 2022      -Separat flerårsprognos 2023-2026        Samma belopp anges för både erhållet samt utbet/lämnade                Beskriver var kommentarer till budget ska skrivas i Hypergene                      </vt:lpstr>
      <vt:lpstr>Budgetera transfereringar </vt:lpstr>
      <vt:lpstr>Preliminära Budgetbilagor slutliga efter BP 22/9   </vt:lpstr>
      <vt:lpstr>Generella budgetvärden 2026 (bilaga 2,3,9)</vt:lpstr>
      <vt:lpstr>   2026    2025 </vt:lpstr>
      <vt:lpstr>Bilaga 7 Särskilda satsningar  Nuvarande satsningar som fortsätter Tillkommande?</vt:lpstr>
      <vt:lpstr>Lokalkostnader (bil 3a)</vt:lpstr>
      <vt:lpstr>Beräkningsmodell kontorsprocent för redovisning 2026</vt:lpstr>
      <vt:lpstr>Ekonomiska mål årets verksamhetsutfall Mål utöver ordinarie uppdrag, styrning och regelverk  </vt:lpstr>
      <vt:lpstr> Styrmodell utfall GU från och med 2025 (MIUN 2024/2692)</vt:lpstr>
      <vt:lpstr>Tidplan Budget 2026                          Separat Excelmall:  Separat Excelmallar:   Separata Excelmallar            Investeringar 2026-2030 (BU) Bidrag Kommunsamverkan  - Beräkning kontorsprocent        - Investeringar 2026-2030 (BU)           - Avgifter , Bidrag UTB FO 2026-2029 (BU) deadline 24/1</vt:lpstr>
      <vt:lpstr>Budgetering i Hypergene</vt:lpstr>
      <vt:lpstr>Uppgifter Hypergene</vt:lpstr>
      <vt:lpstr>Budgetering ej kända projekt (Anvisningar kap 4.1)</vt:lpstr>
      <vt:lpstr> </vt:lpstr>
      <vt:lpstr>Förbättringsområden</vt:lpstr>
      <vt:lpstr>UTVECKLADE delar i BUDGETVERKTYGET 2019-2022 Anvisningar budget/prognos (miun.se)</vt:lpstr>
      <vt:lpstr>Budgeteringsmodell Hypergene  - enskild genomgång vid behov  </vt:lpstr>
      <vt:lpstr>PowerPoint-presentation</vt:lpstr>
      <vt:lpstr>PowerPoint-presentation</vt:lpstr>
      <vt:lpstr>PowerPoint-presentation</vt:lpstr>
      <vt:lpstr>Investeringsuppgift (avskrivningar)</vt:lpstr>
      <vt:lpstr>Budget investeringar, fortsättning</vt:lpstr>
      <vt:lpstr>Kontouppgift- övriga intäkter och kostnader</vt:lpstr>
      <vt:lpstr>Separat flik för kontoinmatning per projekt (aktivitet)</vt:lpstr>
      <vt:lpstr>Personaluppgift</vt:lpstr>
      <vt:lpstr> Excelimport från Retendo för kontering personal med hemvist på avdelningen (se exempelbilder)</vt:lpstr>
      <vt:lpstr>PowerPoint-presentation</vt:lpstr>
      <vt:lpstr>PowerPoint-presentation</vt:lpstr>
      <vt:lpstr>Separat kontrollflik för avstämning konteringsprocent Ingen avstämningsdel i Importfliken som i kontoinmatningen därav sep flik  Felkontering nedan: - felkonterad person &gt;100% - Nyanställd 22 inlagd med lön januari och tjänsteomfattning i januari men ingen kontering januari utan istället i februari</vt:lpstr>
      <vt:lpstr>OBS!  Excelimport kontering personal endast för personal med hemvist på avdelningen – inte ut- och inlån  </vt:lpstr>
      <vt:lpstr>PowerPoint-presentation</vt:lpstr>
      <vt:lpstr>Avstämning budget  - se budgetbilaga 12-13</vt:lpstr>
      <vt:lpstr>Avstämning kontoklass 9, bilaga 10</vt:lpstr>
      <vt:lpstr>Avstämning, intern resultaträkning intäkter UTB</vt:lpstr>
      <vt:lpstr>Avstämning intern resultaträkning, intäkter FO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Burman Lena E</dc:creator>
  <cp:lastModifiedBy>Ingrid Hallberg</cp:lastModifiedBy>
  <cp:revision>4</cp:revision>
  <cp:lastPrinted>2017-09-01T08:35:59Z</cp:lastPrinted>
  <dcterms:created xsi:type="dcterms:W3CDTF">2015-07-06T11:19:00Z</dcterms:created>
  <dcterms:modified xsi:type="dcterms:W3CDTF">2025-09-04T14:10:23Z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0x0101009693778FFEFCC842A1305BF332A002CB</vt:lpwstr>
  </property>
  <property fmtid="{D5CDD505-2E9C-101B-9397-08002B2CF9AE}" pid="3" name="MSIP_Label_e7a9e035-fc31-4a12-9147-f5d37fc656b3_Enabled">
    <vt:lpwstr>true</vt:lpwstr>
  </property>
  <property fmtid="{D5CDD505-2E9C-101B-9397-08002B2CF9AE}" pid="4" name="MSIP_Label_e7a9e035-fc31-4a12-9147-f5d37fc656b3_SetDate">
    <vt:lpwstr>2025-06-10T09:00:48Z</vt:lpwstr>
  </property>
  <property fmtid="{D5CDD505-2E9C-101B-9397-08002B2CF9AE}" pid="5" name="MSIP_Label_e7a9e035-fc31-4a12-9147-f5d37fc656b3_Method">
    <vt:lpwstr>Standard</vt:lpwstr>
  </property>
  <property fmtid="{D5CDD505-2E9C-101B-9397-08002B2CF9AE}" pid="6" name="MSIP_Label_e7a9e035-fc31-4a12-9147-f5d37fc656b3_Name">
    <vt:lpwstr>Begränsad delning</vt:lpwstr>
  </property>
  <property fmtid="{D5CDD505-2E9C-101B-9397-08002B2CF9AE}" pid="7" name="MSIP_Label_e7a9e035-fc31-4a12-9147-f5d37fc656b3_SiteId">
    <vt:lpwstr>8234e57a-f0d7-4e7d-bac5-8f1a2c565e73</vt:lpwstr>
  </property>
  <property fmtid="{D5CDD505-2E9C-101B-9397-08002B2CF9AE}" pid="8" name="MSIP_Label_e7a9e035-fc31-4a12-9147-f5d37fc656b3_ActionId">
    <vt:lpwstr>ee81f305-5b06-43a7-b1a0-a2c70dd6c046</vt:lpwstr>
  </property>
  <property fmtid="{D5CDD505-2E9C-101B-9397-08002B2CF9AE}" pid="9" name="MSIP_Label_e7a9e035-fc31-4a12-9147-f5d37fc656b3_ContentBits">
    <vt:lpwstr>1</vt:lpwstr>
  </property>
  <property fmtid="{D5CDD505-2E9C-101B-9397-08002B2CF9AE}" pid="10" name="MSIP_Label_e7a9e035-fc31-4a12-9147-f5d37fc656b3_Tag">
    <vt:lpwstr>10, 3, 0, 1</vt:lpwstr>
  </property>
  <property fmtid="{D5CDD505-2E9C-101B-9397-08002B2CF9AE}" pid="11" name="ClassificationContentMarkingHeaderLocations">
    <vt:lpwstr>Office-tema:11\1_Office-tema:11</vt:lpwstr>
  </property>
  <property fmtid="{D5CDD505-2E9C-101B-9397-08002B2CF9AE}" pid="12" name="ClassificationContentMarkingHeaderText">
    <vt:lpwstr>Begränsad delning</vt:lpwstr>
  </property>
</Properties>
</file>