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microsoft.com/office/2006/relationships/ui/userCustomization" Target="userCustomization/customUI.xml"/><Relationship Id="rId1" Type="http://schemas.openxmlformats.org/officeDocument/2006/relationships/officeDocument" Target="ppt/presentation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sldIdLst>
    <p:sldId id="265" r:id="rId5"/>
    <p:sldId id="269" r:id="rId6"/>
    <p:sldId id="270" r:id="rId7"/>
    <p:sldId id="271" r:id="rId8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 autoAdjust="0"/>
  </p:normalViewPr>
  <p:slideViewPr>
    <p:cSldViewPr snapToGrid="0">
      <p:cViewPr varScale="1">
        <p:scale>
          <a:sx n="69" d="100"/>
          <a:sy n="69" d="100"/>
        </p:scale>
        <p:origin x="524" y="4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F89CD7-9FE5-429F-B9E0-AA1946CCC9BD}" type="datetimeFigureOut">
              <a:rPr lang="sv-SE" smtClean="0"/>
              <a:t>2021-10-29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7C2188-90C9-4DE2-9CC5-BA3A554B768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243890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1522199" y="1360800"/>
            <a:ext cx="9831600" cy="691957"/>
          </a:xfr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3800" b="1" baseline="0">
                <a:solidFill>
                  <a:schemeClr val="accent1"/>
                </a:solidFill>
              </a:defRPr>
            </a:lvl1pPr>
          </a:lstStyle>
          <a:p>
            <a:r>
              <a:rPr lang="sv-SE" dirty="0"/>
              <a:t>Stor rubrik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1522199" y="2208554"/>
            <a:ext cx="9831601" cy="788400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2021-10-29</a:t>
            </a:fld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59736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med två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838800" y="1542415"/>
            <a:ext cx="10514999" cy="652145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Mindre rubrik</a:t>
            </a:r>
          </a:p>
        </p:txBody>
      </p:sp>
      <p:sp>
        <p:nvSpPr>
          <p:cNvPr id="13" name="Platshållare för bild 12"/>
          <p:cNvSpPr>
            <a:spLocks noGrp="1"/>
          </p:cNvSpPr>
          <p:nvPr>
            <p:ph type="pic" sz="quarter" idx="14"/>
          </p:nvPr>
        </p:nvSpPr>
        <p:spPr>
          <a:xfrm>
            <a:off x="6174000" y="2241462"/>
            <a:ext cx="5180400" cy="3942000"/>
          </a:xfrm>
        </p:spPr>
        <p:txBody>
          <a:bodyPr/>
          <a:lstStyle/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8" name="Platshållare för bild 12"/>
          <p:cNvSpPr>
            <a:spLocks noGrp="1"/>
          </p:cNvSpPr>
          <p:nvPr>
            <p:ph type="pic" sz="quarter" idx="15"/>
          </p:nvPr>
        </p:nvSpPr>
        <p:spPr>
          <a:xfrm>
            <a:off x="838800" y="2235600"/>
            <a:ext cx="5180400" cy="3942000"/>
          </a:xfrm>
        </p:spPr>
        <p:txBody>
          <a:bodyPr/>
          <a:lstStyle/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2021-10-29</a:t>
            </a:fld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62609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800" y="1540800"/>
            <a:ext cx="10514999" cy="574296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800" y="2235600"/>
            <a:ext cx="5157787" cy="82391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8800" y="3180015"/>
            <a:ext cx="5158800" cy="3009647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4000" y="2235599"/>
            <a:ext cx="5158800" cy="82391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4000" y="3180014"/>
            <a:ext cx="5158800" cy="300964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2021-10-29</a:t>
            </a:fld>
            <a:endParaRPr lang="sv-SE" dirty="0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923489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838800" y="1540800"/>
            <a:ext cx="10528878" cy="7368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2021-10-29</a:t>
            </a:fld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044366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9992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/>
          <p:cNvSpPr>
            <a:spLocks noGrp="1"/>
          </p:cNvSpPr>
          <p:nvPr>
            <p:ph type="title" hasCustomPrompt="1"/>
          </p:nvPr>
        </p:nvSpPr>
        <p:spPr>
          <a:xfrm>
            <a:off x="1524000" y="1360799"/>
            <a:ext cx="9829801" cy="691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3800"/>
            </a:lvl1pPr>
          </a:lstStyle>
          <a:p>
            <a:r>
              <a:rPr lang="sv-SE" dirty="0"/>
              <a:t>Stor rubrik </a:t>
            </a:r>
          </a:p>
        </p:txBody>
      </p:sp>
      <p:sp>
        <p:nvSpPr>
          <p:cNvPr id="6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1524000" y="2208554"/>
            <a:ext cx="9829800" cy="788400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1">
                <a:solidFill>
                  <a:schemeClr val="tx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</a:t>
            </a:r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3438000"/>
            <a:ext cx="12192000" cy="3420000"/>
          </a:xfrm>
        </p:spPr>
        <p:txBody>
          <a:bodyPr/>
          <a:lstStyle/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pic>
        <p:nvPicPr>
          <p:cNvPr id="10" name="107192D2-3778-4ECE-8BEC-1F42874D3F29" descr="Logotyp Mittuniversitetet.">
            <a:extLst>
              <a:ext uri="{FF2B5EF4-FFF2-40B4-BE49-F238E27FC236}">
                <a16:creationId xmlns:a16="http://schemas.microsoft.com/office/drawing/2014/main" id="{F153BBE9-5AB6-41B8-B5C1-4E7AC01B724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0000" y="360000"/>
            <a:ext cx="1565081" cy="7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315221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med pla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1"/>
          <p:cNvSpPr>
            <a:spLocks noGrp="1"/>
          </p:cNvSpPr>
          <p:nvPr>
            <p:ph type="ctrTitle" hasCustomPrompt="1"/>
          </p:nvPr>
        </p:nvSpPr>
        <p:spPr>
          <a:xfrm>
            <a:off x="1524001" y="1359581"/>
            <a:ext cx="9829800" cy="691957"/>
          </a:xfr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3800" b="1" baseline="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Stor rubrik</a:t>
            </a:r>
          </a:p>
        </p:txBody>
      </p:sp>
      <p:sp>
        <p:nvSpPr>
          <p:cNvPr id="6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1524001" y="2208554"/>
            <a:ext cx="9829799" cy="788400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1">
                <a:solidFill>
                  <a:schemeClr val="tx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</a:t>
            </a:r>
          </a:p>
        </p:txBody>
      </p:sp>
      <p:sp>
        <p:nvSpPr>
          <p:cNvPr id="4" name="Rektangel 3">
            <a:extLs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3474720"/>
            <a:ext cx="12192000" cy="342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389073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838800" y="1540800"/>
            <a:ext cx="10550525" cy="652145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Mindre 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38800" y="2237129"/>
            <a:ext cx="10550525" cy="3836963"/>
          </a:xfrm>
        </p:spPr>
        <p:txBody>
          <a:bodyPr/>
          <a:lstStyle>
            <a:lvl1pPr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defRPr/>
            </a:lvl1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2021-10-29</a:t>
            </a:fld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63325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522800" y="3020400"/>
            <a:ext cx="9831600" cy="1117846"/>
          </a:xfrm>
        </p:spPr>
        <p:txBody>
          <a:bodyPr anchor="t">
            <a:noAutofit/>
          </a:bodyPr>
          <a:lstStyle>
            <a:lvl1pPr>
              <a:lnSpc>
                <a:spcPct val="100000"/>
              </a:lnSpc>
              <a:defRPr sz="3800"/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522800" y="4589464"/>
            <a:ext cx="9831600" cy="110795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2021-10-29</a:t>
            </a:fld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10942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med avsni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2358000"/>
            <a:ext cx="12192000" cy="450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1522800" y="3021178"/>
            <a:ext cx="9831600" cy="1382378"/>
          </a:xfrm>
        </p:spPr>
        <p:txBody>
          <a:bodyPr anchor="t">
            <a:normAutofit/>
          </a:bodyPr>
          <a:lstStyle>
            <a:lvl1pPr>
              <a:defRPr sz="38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Avsnittsrubrik</a:t>
            </a:r>
          </a:p>
        </p:txBody>
      </p:sp>
    </p:spTree>
    <p:extLst>
      <p:ext uri="{BB962C8B-B14F-4D97-AF65-F5344CB8AC3E}">
        <p14:creationId xmlns:p14="http://schemas.microsoft.com/office/powerpoint/2010/main" val="2873357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838800" y="1542415"/>
            <a:ext cx="10514999" cy="652145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Mindre 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800" y="2234708"/>
            <a:ext cx="5180400" cy="3942255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4000" y="2235600"/>
            <a:ext cx="5180400" cy="3942000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2021-10-29</a:t>
            </a:fld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77273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med bild och 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838800" y="1542415"/>
            <a:ext cx="10514999" cy="652145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Mindre 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800" y="2234708"/>
            <a:ext cx="5180400" cy="3942255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11" name="Platshållare för diagram 10"/>
          <p:cNvSpPr>
            <a:spLocks noGrp="1"/>
          </p:cNvSpPr>
          <p:nvPr>
            <p:ph type="chart" sz="quarter" idx="13"/>
          </p:nvPr>
        </p:nvSpPr>
        <p:spPr>
          <a:xfrm>
            <a:off x="6174000" y="2234963"/>
            <a:ext cx="5180400" cy="3942000"/>
          </a:xfrm>
        </p:spPr>
        <p:txBody>
          <a:bodyPr/>
          <a:lstStyle/>
          <a:p>
            <a:r>
              <a:rPr lang="sv-SE" smtClean="0"/>
              <a:t>Klicka på ikonen för att lägga till ett diagram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2021-10-29</a:t>
            </a:fld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64992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med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838800" y="1542415"/>
            <a:ext cx="10514999" cy="652145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Mindre rubrik</a:t>
            </a:r>
          </a:p>
        </p:txBody>
      </p:sp>
      <p:sp>
        <p:nvSpPr>
          <p:cNvPr id="11" name="Platshållare för text 10"/>
          <p:cNvSpPr>
            <a:spLocks noGrp="1"/>
          </p:cNvSpPr>
          <p:nvPr>
            <p:ph type="body" sz="quarter" idx="13" hasCustomPrompt="1"/>
          </p:nvPr>
        </p:nvSpPr>
        <p:spPr>
          <a:xfrm>
            <a:off x="838800" y="2235599"/>
            <a:ext cx="5180400" cy="3942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/>
              <a:t>Bildtext</a:t>
            </a:r>
          </a:p>
        </p:txBody>
      </p:sp>
      <p:sp>
        <p:nvSpPr>
          <p:cNvPr id="13" name="Platshållare för bild 12"/>
          <p:cNvSpPr>
            <a:spLocks noGrp="1"/>
          </p:cNvSpPr>
          <p:nvPr>
            <p:ph type="pic" sz="quarter" idx="14"/>
          </p:nvPr>
        </p:nvSpPr>
        <p:spPr>
          <a:xfrm>
            <a:off x="6173999" y="2235599"/>
            <a:ext cx="5180400" cy="3942000"/>
          </a:xfrm>
        </p:spPr>
        <p:txBody>
          <a:bodyPr/>
          <a:lstStyle/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2021-10-29</a:t>
            </a:fld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14919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1524000" y="1542415"/>
            <a:ext cx="9829799" cy="65214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524000" y="2237129"/>
            <a:ext cx="9829800" cy="3836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8" name="textruta 7"/>
          <p:cNvSpPr txBox="1"/>
          <p:nvPr userDrawn="1"/>
        </p:nvSpPr>
        <p:spPr>
          <a:xfrm>
            <a:off x="838800" y="6356348"/>
            <a:ext cx="2743200" cy="365125"/>
          </a:xfrm>
          <a:prstGeom prst="rect">
            <a:avLst/>
          </a:prstGeom>
          <a:noFill/>
        </p:spPr>
        <p:txBody>
          <a:bodyPr wrap="square" lIns="36000" rtlCol="0" anchor="ctr" anchorCtr="0">
            <a:noAutofit/>
          </a:bodyPr>
          <a:lstStyle/>
          <a:p>
            <a:r>
              <a:rPr lang="sv-SE" sz="1200" dirty="0">
                <a:latin typeface="Arial" panose="020B0604020202020204" pitchFamily="34" charset="0"/>
                <a:cs typeface="Arial" panose="020B0604020202020204" pitchFamily="34" charset="0"/>
              </a:rPr>
              <a:t>Mittuniversitetet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212000" y="6357600"/>
            <a:ext cx="3405553" cy="360000"/>
          </a:xfrm>
          <a:prstGeom prst="rect">
            <a:avLst/>
          </a:prstGeom>
        </p:spPr>
        <p:txBody>
          <a:bodyPr vert="horz" lIns="10800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+mj-lt"/>
              </a:defRPr>
            </a:lvl1pPr>
          </a:lstStyle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7704000" y="6356351"/>
            <a:ext cx="1529865" cy="360000"/>
          </a:xfrm>
          <a:prstGeom prst="rect">
            <a:avLst/>
          </a:prstGeom>
        </p:spPr>
        <p:txBody>
          <a:bodyPr vert="horz" lIns="36000" tIns="45720" rIns="90000" bIns="45720" rtlCol="0" anchor="ctr"/>
          <a:lstStyle>
            <a:lvl1pPr algn="l">
              <a:defRPr sz="1200">
                <a:solidFill>
                  <a:schemeClr val="tx1"/>
                </a:solidFill>
                <a:latin typeface="+mj-lt"/>
              </a:defRPr>
            </a:lvl1pPr>
          </a:lstStyle>
          <a:p>
            <a:fld id="{2D44CBEE-E6DE-47E3-981B-80C11ECF5B1C}" type="datetimeFigureOut">
              <a:rPr lang="sv-SE" smtClean="0"/>
              <a:pPr/>
              <a:t>2021-10-29</a:t>
            </a:fld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9823932" y="6356350"/>
            <a:ext cx="1529867" cy="36000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200">
                <a:solidFill>
                  <a:schemeClr val="tx1"/>
                </a:solidFill>
                <a:latin typeface="+mj-lt"/>
              </a:defRPr>
            </a:lvl1pPr>
          </a:lstStyle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  <p:cxnSp>
        <p:nvCxnSpPr>
          <p:cNvPr id="9" name="Rak 8">
            <a:extLs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852048" y="6310166"/>
            <a:ext cx="10512000" cy="0"/>
          </a:xfrm>
          <a:prstGeom prst="line">
            <a:avLst/>
          </a:prstGeom>
          <a:ln w="31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107192D2-3778-4ECE-8BEC-1F42874D3F29" descr="Logotyp Mittuniversitetet.">
            <a:extLst>
              <a:ext uri="{FF2B5EF4-FFF2-40B4-BE49-F238E27FC236}">
                <a16:creationId xmlns:a16="http://schemas.microsoft.com/office/drawing/2014/main" id="{D6D22971-6BCD-4B4A-A592-8AF1AE69B69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0000" y="360000"/>
            <a:ext cx="1565081" cy="7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73031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57" r:id="rId3"/>
    <p:sldLayoutId id="2147483650" r:id="rId4"/>
    <p:sldLayoutId id="2147483651" r:id="rId5"/>
    <p:sldLayoutId id="2147483662" r:id="rId6"/>
    <p:sldLayoutId id="2147483652" r:id="rId7"/>
    <p:sldLayoutId id="2147483665" r:id="rId8"/>
    <p:sldLayoutId id="2147483663" r:id="rId9"/>
    <p:sldLayoutId id="2147483664" r:id="rId10"/>
    <p:sldLayoutId id="2147483653" r:id="rId11"/>
    <p:sldLayoutId id="2147483654" r:id="rId12"/>
    <p:sldLayoutId id="2147483655" r:id="rId13"/>
  </p:sldLayoutIdLst>
  <p:txStyles>
    <p:titleStyle>
      <a:lvl1pPr algn="l" defTabSz="914400" rtl="0" eaLnBrk="1" latinLnBrk="0" hangingPunct="1">
        <a:lnSpc>
          <a:spcPts val="3600"/>
        </a:lnSpc>
        <a:spcBef>
          <a:spcPct val="0"/>
        </a:spcBef>
        <a:buNone/>
        <a:defRPr sz="2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500"/>
        </a:spcBef>
        <a:spcAft>
          <a:spcPts val="0"/>
        </a:spcAft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orient="horz" pos="1094" userDrawn="1">
          <p15:clr>
            <a:srgbClr val="F26B43"/>
          </p15:clr>
        </p15:guide>
        <p15:guide id="4" orient="horz" pos="1480" userDrawn="1">
          <p15:clr>
            <a:srgbClr val="F26B43"/>
          </p15:clr>
        </p15:guide>
        <p15:guide id="5" pos="50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799" y="603153"/>
            <a:ext cx="10550525" cy="652145"/>
          </a:xfrm>
        </p:spPr>
        <p:txBody>
          <a:bodyPr/>
          <a:lstStyle/>
          <a:p>
            <a:r>
              <a:rPr lang="sv-SE" sz="2800" dirty="0" smtClean="0"/>
              <a:t>Nuläge – SWOT-analys</a:t>
            </a:r>
            <a:endParaRPr lang="sv-SE" sz="28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730312" y="1469963"/>
            <a:ext cx="10550525" cy="3836963"/>
          </a:xfrm>
        </p:spPr>
        <p:txBody>
          <a:bodyPr/>
          <a:lstStyle/>
          <a:p>
            <a:r>
              <a:rPr lang="sv-SE" dirty="0" smtClean="0"/>
              <a:t>Ett projekt kan både vara positivt och negativt för organisationen som genomför det. Därför bör positiva möjligheter och negativa hot kartläggas och analyseras tillsammans med egna styrkor och svagheter.</a:t>
            </a:r>
          </a:p>
          <a:p>
            <a:r>
              <a:rPr lang="sv-SE" dirty="0" smtClean="0"/>
              <a:t>I SWOT-analysen (</a:t>
            </a:r>
            <a:r>
              <a:rPr lang="sv-SE" dirty="0" err="1" smtClean="0"/>
              <a:t>Strength</a:t>
            </a:r>
            <a:r>
              <a:rPr lang="sv-SE" dirty="0" smtClean="0"/>
              <a:t>, </a:t>
            </a:r>
            <a:r>
              <a:rPr lang="sv-SE" dirty="0" err="1" smtClean="0"/>
              <a:t>Weakness</a:t>
            </a:r>
            <a:r>
              <a:rPr lang="sv-SE" dirty="0" smtClean="0"/>
              <a:t>, </a:t>
            </a:r>
            <a:r>
              <a:rPr lang="sv-SE" dirty="0" err="1" smtClean="0"/>
              <a:t>Opportunities</a:t>
            </a:r>
            <a:r>
              <a:rPr lang="sv-SE" dirty="0" smtClean="0"/>
              <a:t>, </a:t>
            </a:r>
            <a:r>
              <a:rPr lang="sv-SE" dirty="0" err="1" smtClean="0"/>
              <a:t>Threats</a:t>
            </a:r>
            <a:r>
              <a:rPr lang="sv-SE" dirty="0" smtClean="0"/>
              <a:t>) delas interna och externa faktorer upp.</a:t>
            </a:r>
          </a:p>
          <a:p>
            <a:r>
              <a:rPr lang="sv-SE" dirty="0" smtClean="0"/>
              <a:t>Analysen visar interna styrkor som kan användas för att eliminera svagheter och matcha externa möjligheter och hot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48156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ubrik 1"/>
          <p:cNvSpPr>
            <a:spLocks noGrp="1"/>
          </p:cNvSpPr>
          <p:nvPr>
            <p:ph type="title"/>
          </p:nvPr>
        </p:nvSpPr>
        <p:spPr>
          <a:xfrm>
            <a:off x="2392363" y="358600"/>
            <a:ext cx="7696200" cy="1143000"/>
          </a:xfrm>
        </p:spPr>
        <p:txBody>
          <a:bodyPr>
            <a:normAutofit/>
          </a:bodyPr>
          <a:lstStyle/>
          <a:p>
            <a:r>
              <a:rPr lang="sv-SE" altLang="sv-SE" sz="4000" smtClean="0">
                <a:latin typeface="Arial" panose="020B0604020202020204" pitchFamily="34" charset="0"/>
                <a:cs typeface="Arial" panose="020B0604020202020204" pitchFamily="34" charset="0"/>
              </a:rPr>
              <a:t>Swot</a:t>
            </a:r>
            <a:r>
              <a:rPr lang="sv-SE" altLang="sv-SE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analys</a:t>
            </a:r>
            <a:endParaRPr lang="sv-SE" altLang="sv-SE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4" name="Group 5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00724600"/>
              </p:ext>
            </p:extLst>
          </p:nvPr>
        </p:nvGraphicFramePr>
        <p:xfrm>
          <a:off x="2598922" y="1374111"/>
          <a:ext cx="6121400" cy="4596536"/>
        </p:xfrm>
        <a:graphic>
          <a:graphicData uri="http://schemas.openxmlformats.org/drawingml/2006/table">
            <a:tbl>
              <a:tblPr/>
              <a:tblGrid>
                <a:gridCol w="1253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230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445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182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1450" marR="91450"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"/>
                        <a:buNone/>
                        <a:tabLst/>
                      </a:pPr>
                      <a:r>
                        <a:rPr kumimoji="0" lang="sv-SE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</a:rPr>
                        <a:t>+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"/>
                        <a:buNone/>
                        <a:tabLst/>
                      </a:pPr>
                      <a:r>
                        <a:rPr kumimoji="0" lang="sv-S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</a:rPr>
                        <a:t>Faktorer som kan underlätta för projektet 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1450" marR="91450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"/>
                        <a:buNone/>
                        <a:tabLst/>
                      </a:pPr>
                      <a:r>
                        <a:rPr kumimoji="0" lang="sv-SE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</a:rPr>
                        <a:t>-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"/>
                        <a:buNone/>
                        <a:tabLst/>
                      </a:pPr>
                      <a:r>
                        <a:rPr kumimoji="0" lang="sv-S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</a:rPr>
                        <a:t>Faktorer som kan försvåra för projektet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1450" marR="91450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5A5A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546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"/>
                        <a:buNone/>
                        <a:tabLst/>
                      </a:pPr>
                      <a:r>
                        <a:rPr kumimoji="0" lang="sv-SE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</a:rPr>
                        <a:t>Internt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1450" marR="91450"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"/>
                        <a:buNone/>
                        <a:tabLst/>
                      </a:pPr>
                      <a:r>
                        <a:rPr kumimoji="0" lang="sv-SE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</a:rPr>
                        <a:t>Styrkor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"/>
                        <a:buNone/>
                        <a:tabLst/>
                      </a:pPr>
                      <a:r>
                        <a:rPr kumimoji="0" lang="sv-SE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</a:rPr>
                        <a:t>(</a:t>
                      </a:r>
                      <a:r>
                        <a:rPr kumimoji="0" lang="sv-SE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</a:rPr>
                        <a:t>S</a:t>
                      </a:r>
                      <a:r>
                        <a:rPr kumimoji="0" lang="sv-SE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</a:rPr>
                        <a:t>trengths</a:t>
                      </a:r>
                      <a:r>
                        <a:rPr kumimoji="0" lang="sv-SE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</a:rPr>
                        <a:t>)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1450" marR="91450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"/>
                        <a:buNone/>
                        <a:tabLst/>
                      </a:pPr>
                      <a:r>
                        <a:rPr kumimoji="0" lang="sv-SE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</a:rPr>
                        <a:t>Svagheter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"/>
                        <a:buNone/>
                        <a:tabLst/>
                      </a:pPr>
                      <a:r>
                        <a:rPr kumimoji="0" lang="sv-SE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</a:rPr>
                        <a:t>W</a:t>
                      </a:r>
                      <a:r>
                        <a:rPr kumimoji="0" lang="sv-SE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</a:rPr>
                        <a:t>eaknesses</a:t>
                      </a:r>
                      <a:endParaRPr kumimoji="0" lang="sv-SE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"/>
                        <a:buNone/>
                        <a:tabLst/>
                      </a:pPr>
                      <a:endParaRPr kumimoji="0" lang="sv-SE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"/>
                        <a:buNone/>
                        <a:tabLst/>
                      </a:pPr>
                      <a:endParaRPr kumimoji="0" lang="sv-SE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1450" marR="91450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546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"/>
                        <a:buNone/>
                        <a:tabLst/>
                      </a:pPr>
                      <a:r>
                        <a:rPr kumimoji="0" lang="sv-SE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</a:rPr>
                        <a:t>Externt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1450" marR="91450"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"/>
                        <a:buNone/>
                        <a:tabLst/>
                      </a:pPr>
                      <a:r>
                        <a:rPr kumimoji="0" lang="sv-SE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</a:rPr>
                        <a:t>Möjligheter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"/>
                        <a:buNone/>
                        <a:tabLst/>
                      </a:pPr>
                      <a:r>
                        <a:rPr kumimoji="0" lang="sv-SE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</a:rPr>
                        <a:t>O</a:t>
                      </a:r>
                      <a:r>
                        <a:rPr kumimoji="0" lang="sv-SE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</a:rPr>
                        <a:t>pportunities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1450" marR="91450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"/>
                        <a:buNone/>
                        <a:tabLst/>
                      </a:pPr>
                      <a:r>
                        <a:rPr kumimoji="0" lang="sv-SE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</a:rPr>
                        <a:t>Hot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"/>
                        <a:buNone/>
                        <a:tabLst/>
                      </a:pPr>
                      <a:r>
                        <a:rPr kumimoji="0" lang="sv-SE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</a:rPr>
                        <a:t>(</a:t>
                      </a:r>
                      <a:r>
                        <a:rPr kumimoji="0" lang="sv-SE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</a:rPr>
                        <a:t>T</a:t>
                      </a:r>
                      <a:r>
                        <a:rPr kumimoji="0" lang="sv-SE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</a:rPr>
                        <a:t>hreats</a:t>
                      </a:r>
                      <a:r>
                        <a:rPr kumimoji="0" lang="sv-SE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</a:rPr>
                        <a:t>)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1450" marR="91450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9480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ubrik 1"/>
          <p:cNvSpPr>
            <a:spLocks noGrp="1"/>
          </p:cNvSpPr>
          <p:nvPr>
            <p:ph type="title"/>
          </p:nvPr>
        </p:nvSpPr>
        <p:spPr>
          <a:xfrm>
            <a:off x="2392363" y="358600"/>
            <a:ext cx="7696200" cy="1143000"/>
          </a:xfrm>
        </p:spPr>
        <p:txBody>
          <a:bodyPr>
            <a:normAutofit/>
          </a:bodyPr>
          <a:lstStyle/>
          <a:p>
            <a:r>
              <a:rPr lang="sv-SE" altLang="sv-SE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Mall – </a:t>
            </a:r>
            <a:r>
              <a:rPr lang="sv-SE" altLang="sv-SE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Swot</a:t>
            </a:r>
            <a:r>
              <a:rPr lang="sv-SE" altLang="sv-SE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analys</a:t>
            </a:r>
            <a:endParaRPr lang="sv-SE" altLang="sv-SE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4" name="Group 5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34235449"/>
              </p:ext>
            </p:extLst>
          </p:nvPr>
        </p:nvGraphicFramePr>
        <p:xfrm>
          <a:off x="2598922" y="1374111"/>
          <a:ext cx="6121400" cy="4157752"/>
        </p:xfrm>
        <a:graphic>
          <a:graphicData uri="http://schemas.openxmlformats.org/drawingml/2006/table">
            <a:tbl>
              <a:tblPr/>
              <a:tblGrid>
                <a:gridCol w="1253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230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445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182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1450" marR="91450"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"/>
                        <a:buNone/>
                        <a:tabLst/>
                      </a:pPr>
                      <a:r>
                        <a:rPr kumimoji="0" lang="sv-SE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</a:rPr>
                        <a:t>+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"/>
                        <a:buNone/>
                        <a:tabLst/>
                      </a:pPr>
                      <a:r>
                        <a:rPr kumimoji="0" lang="sv-S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</a:rPr>
                        <a:t>Faktorer som kan underlätta för projektet 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1450" marR="91450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"/>
                        <a:buNone/>
                        <a:tabLst/>
                      </a:pPr>
                      <a:r>
                        <a:rPr kumimoji="0" lang="sv-SE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</a:rPr>
                        <a:t>-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"/>
                        <a:buNone/>
                        <a:tabLst/>
                      </a:pPr>
                      <a:r>
                        <a:rPr kumimoji="0" lang="sv-S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</a:rPr>
                        <a:t>Faktorer som kan försvåra för projektet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1450" marR="91450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5A5A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546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"/>
                        <a:buNone/>
                        <a:tabLst/>
                      </a:pPr>
                      <a:r>
                        <a:rPr kumimoji="0" lang="sv-SE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</a:rPr>
                        <a:t>Internt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1450" marR="91450"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1450" marR="91450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1450" marR="91450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546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"/>
                        <a:buNone/>
                        <a:tabLst/>
                      </a:pPr>
                      <a:r>
                        <a:rPr kumimoji="0" lang="sv-SE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</a:rPr>
                        <a:t>Externt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1450" marR="91450"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1450" marR="91450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1450" marR="91450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3506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ubrik 1"/>
          <p:cNvSpPr>
            <a:spLocks noGrp="1"/>
          </p:cNvSpPr>
          <p:nvPr>
            <p:ph type="title"/>
          </p:nvPr>
        </p:nvSpPr>
        <p:spPr>
          <a:xfrm>
            <a:off x="794472" y="414018"/>
            <a:ext cx="3343419" cy="620455"/>
          </a:xfrm>
        </p:spPr>
        <p:txBody>
          <a:bodyPr>
            <a:normAutofit/>
          </a:bodyPr>
          <a:lstStyle/>
          <a:p>
            <a:r>
              <a:rPr lang="sv-SE" altLang="sv-SE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Swot</a:t>
            </a:r>
            <a:r>
              <a:rPr lang="sv-SE" altLang="sv-SE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analys</a:t>
            </a:r>
            <a:endParaRPr lang="sv-SE" altLang="sv-SE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Bildobjekt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3243" y="414018"/>
            <a:ext cx="4020467" cy="4329239"/>
          </a:xfrm>
          <a:prstGeom prst="rect">
            <a:avLst/>
          </a:prstGeom>
        </p:spPr>
      </p:pic>
      <p:sp>
        <p:nvSpPr>
          <p:cNvPr id="3" name="Rektangel 2"/>
          <p:cNvSpPr/>
          <p:nvPr/>
        </p:nvSpPr>
        <p:spPr>
          <a:xfrm>
            <a:off x="1089890" y="4934680"/>
            <a:ext cx="895927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dirty="0" smtClean="0"/>
              <a:t>I Teams </a:t>
            </a:r>
            <a:r>
              <a:rPr lang="sv-SE" dirty="0" err="1" smtClean="0"/>
              <a:t>app</a:t>
            </a:r>
            <a:r>
              <a:rPr lang="sv-SE" dirty="0" smtClean="0"/>
              <a:t> </a:t>
            </a:r>
            <a:r>
              <a:rPr lang="sv-SE" dirty="0" err="1" smtClean="0"/>
              <a:t>whiteboard</a:t>
            </a:r>
            <a:r>
              <a:rPr lang="sv-SE" dirty="0" smtClean="0"/>
              <a:t> finns färdiga mallar, under strategi finns en färdig mall för att genomföra en </a:t>
            </a:r>
            <a:r>
              <a:rPr lang="sv-SE" dirty="0" err="1" smtClean="0"/>
              <a:t>swot</a:t>
            </a:r>
            <a:r>
              <a:rPr lang="sv-SE" dirty="0" smtClean="0"/>
              <a:t> analys.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97274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Mittuniversitetet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5CB9"/>
      </a:accent1>
      <a:accent2>
        <a:srgbClr val="00BFD6"/>
      </a:accent2>
      <a:accent3>
        <a:srgbClr val="007934"/>
      </a:accent3>
      <a:accent4>
        <a:srgbClr val="3FAE2A"/>
      </a:accent4>
      <a:accent5>
        <a:srgbClr val="706259"/>
      </a:accent5>
      <a:accent6>
        <a:srgbClr val="AEA299"/>
      </a:accent6>
      <a:hlink>
        <a:srgbClr val="0563C1"/>
      </a:hlink>
      <a:folHlink>
        <a:srgbClr val="954F72"/>
      </a:folHlink>
    </a:clrScheme>
    <a:fontScheme name="PP Mittuniversitete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SCN 16.9.potx" id="{37F6D8C5-9675-4404-900A-E86DC592998E}" vid="{45E6DD0E-98EE-4F9C-B324-6ACD77EA76F1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A893ABF6BC3414A9729E12FC8D54049" ma:contentTypeVersion="2" ma:contentTypeDescription="Skapa ett nytt dokument." ma:contentTypeScope="" ma:versionID="aa6c6b3f9dfd2cb2c72f7a201ab223b7">
  <xsd:schema xmlns:xsd="http://www.w3.org/2001/XMLSchema" xmlns:xs="http://www.w3.org/2001/XMLSchema" xmlns:p="http://schemas.microsoft.com/office/2006/metadata/properties" xmlns:ns2="5ac3a0b6-b97e-4b67-b0b4-60feee06c5b7" targetNamespace="http://schemas.microsoft.com/office/2006/metadata/properties" ma:root="true" ma:fieldsID="727850036cbe9ce4b93d91d79608ad3e" ns2:_="">
    <xsd:import namespace="5ac3a0b6-b97e-4b67-b0b4-60feee06c5b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c3a0b6-b97e-4b67-b0b4-60feee06c5b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1D579BB-C95A-4B34-9E80-BC9793E22BD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6E563E8-4DCA-46EA-B3C0-DED8305FB84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ac3a0b6-b97e-4b67-b0b4-60feee06c5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E41F082-5ADC-4DDA-9B03-504CECD25DE4}">
  <ds:schemaRefs>
    <ds:schemaRef ds:uri="http://schemas.microsoft.com/office/2006/documentManagement/types"/>
    <ds:schemaRef ds:uri="21050048-6df4-4e59-9be7-5c8ae5b2a6c0"/>
    <ds:schemaRef ds:uri="9da171d8-b9a9-4b55-b932-4b7197cdf14b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57</TotalTime>
  <Words>142</Words>
  <Application>Microsoft Office PowerPoint</Application>
  <PresentationFormat>Bredbild</PresentationFormat>
  <Paragraphs>29</Paragraphs>
  <Slides>4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4</vt:i4>
      </vt:variant>
    </vt:vector>
  </HeadingPairs>
  <TitlesOfParts>
    <vt:vector size="9" baseType="lpstr">
      <vt:lpstr>Arial</vt:lpstr>
      <vt:lpstr>Calibri</vt:lpstr>
      <vt:lpstr>Palatino Linotype</vt:lpstr>
      <vt:lpstr>Times</vt:lpstr>
      <vt:lpstr>Office-tema</vt:lpstr>
      <vt:lpstr>Nuläge – SWOT-analys</vt:lpstr>
      <vt:lpstr>Swot analys</vt:lpstr>
      <vt:lpstr>Mall – Swot analys</vt:lpstr>
      <vt:lpstr>Swot analys</vt:lpstr>
    </vt:vector>
  </TitlesOfParts>
  <Company>Mittuniversitetet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Kartlägga intressenter</dc:title>
  <dc:creator>Rodin Svantesson, Eva</dc:creator>
  <cp:lastModifiedBy>Rodin Svantesson, Eva</cp:lastModifiedBy>
  <cp:revision>7</cp:revision>
  <cp:lastPrinted>2015-05-26T13:42:18Z</cp:lastPrinted>
  <dcterms:created xsi:type="dcterms:W3CDTF">2021-09-09T06:16:47Z</dcterms:created>
  <dcterms:modified xsi:type="dcterms:W3CDTF">2021-10-29T11:03:42Z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0x0101009A893ABF6BC3414A9729E12FC8D54049</vt:lpwstr>
  </property>
</Properties>
</file>

<file path=userCustomization/customUI.xml><?xml version="1.0" encoding="utf-8"?>
<mso:customUI xmlns:doc="http://schemas.microsoft.com/office/2006/01/customui/currentDocument" xmlns:mso="http://schemas.microsoft.com/office/2006/01/customui">
  <mso:ribbon>
    <mso:qat>
      <mso:documentControls>
        <mso:separator idQ="doc:sep1" visible="true"/>
        <mso:control idQ="mso:FileProperties" visible="true"/>
      </mso:documentControls>
    </mso:qat>
  </mso:ribbon>
</mso:customUI>
</file>