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5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13B1B1-F300-486E-9C14-B81D80B7B263}" v="11" dt="2021-10-26T10:29:44.053"/>
    <p1510:client id="{790673C0-C34F-4E17-9DB7-F189AB7526B9}" v="36" dt="2021-10-26T10:31:56.429"/>
    <p1510:client id="{F1A465BF-2108-4E47-AF38-F302498CDF52}" v="3" dt="2021-10-08T06:03:48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in Svantesson, Eva" userId="S::eva.rodinsvantesson@miun.se::6b6e8649-1109-4338-a3a3-32a846e6d4e5" providerId="AD" clId="Web-{1D13B1B1-F300-486E-9C14-B81D80B7B263}"/>
    <pc:docChg chg="modSld">
      <pc:chgData name="Rodin Svantesson, Eva" userId="S::eva.rodinsvantesson@miun.se::6b6e8649-1109-4338-a3a3-32a846e6d4e5" providerId="AD" clId="Web-{1D13B1B1-F300-486E-9C14-B81D80B7B263}" dt="2021-10-26T10:29:44.053" v="10" actId="20577"/>
      <pc:docMkLst>
        <pc:docMk/>
      </pc:docMkLst>
      <pc:sldChg chg="modSp">
        <pc:chgData name="Rodin Svantesson, Eva" userId="S::eva.rodinsvantesson@miun.se::6b6e8649-1109-4338-a3a3-32a846e6d4e5" providerId="AD" clId="Web-{1D13B1B1-F300-486E-9C14-B81D80B7B263}" dt="2021-10-26T10:29:44.053" v="10" actId="20577"/>
        <pc:sldMkLst>
          <pc:docMk/>
          <pc:sldMk cId="2648156297" sldId="265"/>
        </pc:sldMkLst>
        <pc:spChg chg="mod">
          <ac:chgData name="Rodin Svantesson, Eva" userId="S::eva.rodinsvantesson@miun.se::6b6e8649-1109-4338-a3a3-32a846e6d4e5" providerId="AD" clId="Web-{1D13B1B1-F300-486E-9C14-B81D80B7B263}" dt="2021-10-26T10:29:44.053" v="10" actId="20577"/>
          <ac:spMkLst>
            <pc:docMk/>
            <pc:sldMk cId="2648156297" sldId="265"/>
            <ac:spMk id="3" creationId="{00000000-0000-0000-0000-000000000000}"/>
          </ac:spMkLst>
        </pc:spChg>
      </pc:sldChg>
    </pc:docChg>
  </pc:docChgLst>
  <pc:docChgLst>
    <pc:chgData name="Rodin Svantesson, Eva" userId="S::eva.rodinsvantesson@miun.se::6b6e8649-1109-4338-a3a3-32a846e6d4e5" providerId="AD" clId="Web-{F1A465BF-2108-4E47-AF38-F302498CDF52}"/>
    <pc:docChg chg="delSld modSld">
      <pc:chgData name="Rodin Svantesson, Eva" userId="S::eva.rodinsvantesson@miun.se::6b6e8649-1109-4338-a3a3-32a846e6d4e5" providerId="AD" clId="Web-{F1A465BF-2108-4E47-AF38-F302498CDF52}" dt="2021-10-08T06:03:48.754" v="2"/>
      <pc:docMkLst>
        <pc:docMk/>
      </pc:docMkLst>
      <pc:sldChg chg="addSp delSp modSp">
        <pc:chgData name="Rodin Svantesson, Eva" userId="S::eva.rodinsvantesson@miun.se::6b6e8649-1109-4338-a3a3-32a846e6d4e5" providerId="AD" clId="Web-{F1A465BF-2108-4E47-AF38-F302498CDF52}" dt="2021-10-08T06:03:48.754" v="2"/>
        <pc:sldMkLst>
          <pc:docMk/>
          <pc:sldMk cId="3895946557" sldId="272"/>
        </pc:sldMkLst>
        <pc:picChg chg="add del mod">
          <ac:chgData name="Rodin Svantesson, Eva" userId="S::eva.rodinsvantesson@miun.se::6b6e8649-1109-4338-a3a3-32a846e6d4e5" providerId="AD" clId="Web-{F1A465BF-2108-4E47-AF38-F302498CDF52}" dt="2021-10-08T06:03:48.754" v="2"/>
          <ac:picMkLst>
            <pc:docMk/>
            <pc:sldMk cId="3895946557" sldId="272"/>
            <ac:picMk id="3" creationId="{E794BFBC-B244-4398-B2EE-9E577FFE9840}"/>
          </ac:picMkLst>
        </pc:picChg>
      </pc:sldChg>
      <pc:sldChg chg="del">
        <pc:chgData name="Rodin Svantesson, Eva" userId="S::eva.rodinsvantesson@miun.se::6b6e8649-1109-4338-a3a3-32a846e6d4e5" providerId="AD" clId="Web-{F1A465BF-2108-4E47-AF38-F302498CDF52}" dt="2021-10-08T06:03:41.035" v="0"/>
        <pc:sldMkLst>
          <pc:docMk/>
          <pc:sldMk cId="3323173850" sldId="273"/>
        </pc:sldMkLst>
      </pc:sldChg>
    </pc:docChg>
  </pc:docChgLst>
  <pc:docChgLst>
    <pc:chgData name="Rodin Svantesson, Eva" userId="S::eva.rodinsvantesson@miun.se::6b6e8649-1109-4338-a3a3-32a846e6d4e5" providerId="AD" clId="Web-{790673C0-C34F-4E17-9DB7-F189AB7526B9}"/>
    <pc:docChg chg="modSld">
      <pc:chgData name="Rodin Svantesson, Eva" userId="S::eva.rodinsvantesson@miun.se::6b6e8649-1109-4338-a3a3-32a846e6d4e5" providerId="AD" clId="Web-{790673C0-C34F-4E17-9DB7-F189AB7526B9}" dt="2021-10-26T10:31:56.429" v="33" actId="14100"/>
      <pc:docMkLst>
        <pc:docMk/>
      </pc:docMkLst>
      <pc:sldChg chg="modSp">
        <pc:chgData name="Rodin Svantesson, Eva" userId="S::eva.rodinsvantesson@miun.se::6b6e8649-1109-4338-a3a3-32a846e6d4e5" providerId="AD" clId="Web-{790673C0-C34F-4E17-9DB7-F189AB7526B9}" dt="2021-10-26T10:31:56.429" v="33" actId="14100"/>
        <pc:sldMkLst>
          <pc:docMk/>
          <pc:sldMk cId="2648156297" sldId="265"/>
        </pc:sldMkLst>
        <pc:spChg chg="mod">
          <ac:chgData name="Rodin Svantesson, Eva" userId="S::eva.rodinsvantesson@miun.se::6b6e8649-1109-4338-a3a3-32a846e6d4e5" providerId="AD" clId="Web-{790673C0-C34F-4E17-9DB7-F189AB7526B9}" dt="2021-10-26T10:31:56.429" v="33" actId="14100"/>
          <ac:spMkLst>
            <pc:docMk/>
            <pc:sldMk cId="2648156297" sldId="26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2021-10-26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loomaps.com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/>
              <a:t>Definiera omfattningen – WBS (</a:t>
            </a:r>
            <a:r>
              <a:rPr lang="sv-SE" sz="2400" dirty="0" err="1"/>
              <a:t>Work</a:t>
            </a:r>
            <a:r>
              <a:rPr lang="sv-SE" sz="2400" dirty="0"/>
              <a:t> </a:t>
            </a:r>
            <a:r>
              <a:rPr lang="sv-SE" sz="2400" dirty="0" err="1"/>
              <a:t>Breakdown</a:t>
            </a:r>
            <a:r>
              <a:rPr lang="sv-SE" sz="2400" dirty="0"/>
              <a:t> </a:t>
            </a:r>
            <a:r>
              <a:rPr lang="sv-SE" sz="2400" dirty="0" err="1"/>
              <a:t>Structure</a:t>
            </a:r>
            <a:r>
              <a:rPr lang="sv-SE" sz="2400" dirty="0"/>
              <a:t>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5095" y="1207855"/>
            <a:ext cx="10550525" cy="465931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En metod för att visualisera projektet är att strukturera arbetet som behöver göras</a:t>
            </a:r>
          </a:p>
          <a:p>
            <a:r>
              <a:rPr lang="sv-SE" dirty="0"/>
              <a:t>Struktureringen utgör basen för förstudien och för planeringen</a:t>
            </a:r>
          </a:p>
          <a:p>
            <a:r>
              <a:rPr lang="sv-SE" dirty="0"/>
              <a:t>En väl utförd WBS underlättar arbetet med att identifiera arbetspaket och </a:t>
            </a:r>
            <a:r>
              <a:rPr lang="sv-SE" dirty="0" err="1"/>
              <a:t>leverabler</a:t>
            </a:r>
            <a:endParaRPr lang="sv-SE" dirty="0"/>
          </a:p>
          <a:p>
            <a:r>
              <a:rPr lang="sv-SE" dirty="0"/>
              <a:t>Strukturen kan också användas för att utse delansvariga, bedöma kostnader och resursbehov</a:t>
            </a:r>
          </a:p>
          <a:p>
            <a:r>
              <a:rPr lang="sv-SE" dirty="0"/>
              <a:t>Vid strukturering bryter man ned projektets mål i mindre delar till en hierarkisk struktur</a:t>
            </a:r>
          </a:p>
          <a:p>
            <a:r>
              <a:rPr lang="sv-SE" dirty="0"/>
              <a:t>Uppdelningen kan göras utifrån delleveranser, ansvarsområden, målgrupper, komponenter eller andra viktiga delar i projektet</a:t>
            </a:r>
          </a:p>
          <a:p>
            <a:r>
              <a:rPr lang="sv-SE" dirty="0">
                <a:cs typeface="Arial"/>
              </a:rPr>
              <a:t>För att göra en </a:t>
            </a:r>
            <a:r>
              <a:rPr lang="sv-SE" dirty="0">
                <a:ea typeface="+mj-lt"/>
                <a:cs typeface="+mj-lt"/>
              </a:rPr>
              <a:t>enkel WBS/hierarkisk bild över ett projekts arbetspaket och dela/presentera/arbeta med detta i webbläsaren kan det här verktyget användas: </a:t>
            </a:r>
            <a:r>
              <a:rPr lang="sv-SE" dirty="0">
                <a:ea typeface="+mj-lt"/>
                <a:cs typeface="+mj-lt"/>
                <a:hlinkClick r:id="rId2"/>
              </a:rPr>
              <a:t>http://www.gloomaps.com</a:t>
            </a:r>
          </a:p>
          <a:p>
            <a:endParaRPr lang="sv-SE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/>
              <a:t>Definiera omfattningen – WBS (</a:t>
            </a:r>
            <a:r>
              <a:rPr lang="sv-SE" sz="2400" dirty="0" err="1"/>
              <a:t>Work</a:t>
            </a:r>
            <a:r>
              <a:rPr lang="sv-SE" sz="2400" dirty="0"/>
              <a:t> </a:t>
            </a:r>
            <a:r>
              <a:rPr lang="sv-SE" sz="2400" dirty="0" err="1"/>
              <a:t>Breakdown</a:t>
            </a:r>
            <a:r>
              <a:rPr lang="sv-SE" sz="2400" dirty="0"/>
              <a:t> </a:t>
            </a:r>
            <a:r>
              <a:rPr lang="sv-SE" sz="2400" dirty="0" err="1"/>
              <a:t>Structure</a:t>
            </a:r>
            <a:r>
              <a:rPr lang="sv-SE" sz="2400" dirty="0"/>
              <a:t>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798" y="1879320"/>
            <a:ext cx="10550525" cy="3836963"/>
          </a:xfrm>
        </p:spPr>
        <p:txBody>
          <a:bodyPr/>
          <a:lstStyle/>
          <a:p>
            <a:r>
              <a:rPr lang="sv-SE" dirty="0"/>
              <a:t>Första nivån kallas huvudpaket och lägsta nivån kallas arbetspaket</a:t>
            </a:r>
          </a:p>
          <a:p>
            <a:r>
              <a:rPr lang="sv-SE" dirty="0"/>
              <a:t>Ett arbetspaket visar vad som ska göras</a:t>
            </a:r>
          </a:p>
          <a:p>
            <a:pPr lvl="1"/>
            <a:r>
              <a:rPr lang="sv-SE" dirty="0"/>
              <a:t>Kan bestå av en eller flera aktiviteter</a:t>
            </a:r>
          </a:p>
          <a:p>
            <a:pPr lvl="1"/>
            <a:endParaRPr lang="sv-SE" dirty="0"/>
          </a:p>
          <a:p>
            <a:r>
              <a:rPr lang="sv-SE" dirty="0"/>
              <a:t>En WBS är egentligen en minneskarta (Mind </a:t>
            </a:r>
            <a:r>
              <a:rPr lang="sv-SE" dirty="0" err="1"/>
              <a:t>map</a:t>
            </a:r>
            <a:r>
              <a:rPr lang="sv-SE" dirty="0"/>
              <a:t>) men ritas som en hierarkisk struktur</a:t>
            </a:r>
          </a:p>
        </p:txBody>
      </p:sp>
    </p:spTree>
    <p:extLst>
      <p:ext uri="{BB962C8B-B14F-4D97-AF65-F5344CB8AC3E}">
        <p14:creationId xmlns:p14="http://schemas.microsoft.com/office/powerpoint/2010/main" val="1088345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/>
              <a:t>Exempel– WBS (</a:t>
            </a:r>
            <a:r>
              <a:rPr lang="sv-SE" sz="2400" dirty="0" err="1"/>
              <a:t>Work</a:t>
            </a:r>
            <a:r>
              <a:rPr lang="sv-SE" sz="2400" dirty="0"/>
              <a:t> </a:t>
            </a:r>
            <a:r>
              <a:rPr lang="sv-SE" sz="2400" dirty="0" err="1"/>
              <a:t>Breakdown</a:t>
            </a:r>
            <a:r>
              <a:rPr lang="sv-SE" sz="2400" dirty="0"/>
              <a:t> </a:t>
            </a:r>
            <a:r>
              <a:rPr lang="sv-SE" sz="2400" dirty="0" err="1"/>
              <a:t>Structure</a:t>
            </a:r>
            <a:r>
              <a:rPr lang="sv-SE" sz="2400" dirty="0"/>
              <a:t>) - Huvudpaket</a:t>
            </a:r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H="1">
            <a:off x="6464317" y="3407885"/>
            <a:ext cx="5002" cy="3106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10511623" y="3406094"/>
            <a:ext cx="1613" cy="3151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878910" y="1690166"/>
            <a:ext cx="386555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sv-SE" altLang="sv-SE" sz="1800" b="1" dirty="0">
                <a:solidFill>
                  <a:srgbClr val="000000"/>
                </a:solidFill>
                <a:latin typeface="Arial"/>
                <a:cs typeface="Arial"/>
              </a:rPr>
              <a:t>Nationell utbildningsdatabas (planeringsdatabas) i </a:t>
            </a:r>
            <a:r>
              <a:rPr lang="sv-SE" altLang="sv-SE" sz="1800" b="1" dirty="0" err="1">
                <a:solidFill>
                  <a:srgbClr val="000000"/>
                </a:solidFill>
                <a:latin typeface="Arial"/>
                <a:cs typeface="Arial"/>
              </a:rPr>
              <a:t>Ladok</a:t>
            </a:r>
            <a:endParaRPr lang="sv-SE" altLang="sv-SE" sz="1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838799" y="3399958"/>
            <a:ext cx="9672825" cy="792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838799" y="3403599"/>
            <a:ext cx="0" cy="3176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>
            <a:off x="2724010" y="3419416"/>
            <a:ext cx="5050" cy="3212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8483161" y="3399958"/>
            <a:ext cx="0" cy="318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570483" y="3718496"/>
            <a:ext cx="2028462" cy="954107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400" dirty="0">
                <a:latin typeface="+mj-lt"/>
                <a:ea typeface="Verdana"/>
                <a:cs typeface="Verdana"/>
              </a:rPr>
              <a:t>Integrationer,</a:t>
            </a:r>
          </a:p>
          <a:p>
            <a:pPr>
              <a:spcBef>
                <a:spcPts val="0"/>
              </a:spcBef>
              <a:buNone/>
            </a:pPr>
            <a:r>
              <a:rPr lang="sv-SE" sz="1400" dirty="0">
                <a:latin typeface="+mj-lt"/>
                <a:ea typeface="Verdana"/>
                <a:cs typeface="Verdana"/>
              </a:rPr>
              <a:t>utbildningsinformation från </a:t>
            </a:r>
            <a:r>
              <a:rPr lang="sv-SE" sz="1400" dirty="0" err="1">
                <a:latin typeface="+mj-lt"/>
                <a:ea typeface="Verdana"/>
                <a:cs typeface="Verdana"/>
              </a:rPr>
              <a:t>Ladok</a:t>
            </a:r>
            <a:r>
              <a:rPr lang="sv-SE" sz="1400" dirty="0">
                <a:latin typeface="+mj-lt"/>
                <a:ea typeface="Verdana"/>
                <a:cs typeface="Verdana"/>
              </a:rPr>
              <a:t> </a:t>
            </a:r>
          </a:p>
          <a:p>
            <a:pPr>
              <a:spcBef>
                <a:spcPts val="0"/>
              </a:spcBef>
              <a:buNone/>
            </a:pPr>
            <a:r>
              <a:rPr lang="sv-SE" sz="1400" dirty="0">
                <a:latin typeface="+mj-lt"/>
                <a:ea typeface="Verdana"/>
                <a:cs typeface="Verdana"/>
              </a:rPr>
              <a:t>(tidigare Atlas)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70765" y="3727074"/>
            <a:ext cx="1247934" cy="846386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v-SE" sz="1400" dirty="0" err="1">
                <a:solidFill>
                  <a:srgbClr val="000000"/>
                </a:solidFill>
                <a:latin typeface="+mj-lt"/>
              </a:rPr>
              <a:t>Kartlagda</a:t>
            </a:r>
            <a:r>
              <a:rPr lang="en-US" altLang="sv-SE" sz="1400" dirty="0">
                <a:solidFill>
                  <a:srgbClr val="000000"/>
                </a:solidFill>
                <a:latin typeface="+mj-lt"/>
              </a:rPr>
              <a:t> processer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sv-SE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933442" y="3745065"/>
            <a:ext cx="1732938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v-SE" sz="1400" dirty="0">
                <a:latin typeface="+mj-lt"/>
                <a:ea typeface="Verdana"/>
                <a:cs typeface="Verdana"/>
              </a:rPr>
              <a:t>Egenutvecklade lokala mindre IT-lösningar</a:t>
            </a:r>
            <a:endParaRPr lang="en-US" altLang="sv-SE" sz="14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5751769" y="3729949"/>
            <a:ext cx="1540923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400" dirty="0">
                <a:latin typeface="+mj-lt"/>
                <a:ea typeface="Verdana"/>
                <a:cs typeface="Verdana"/>
              </a:rPr>
              <a:t>Miun har gått in i ny utbildnings-databas i </a:t>
            </a:r>
            <a:r>
              <a:rPr lang="sv-SE" sz="1400" dirty="0" err="1">
                <a:latin typeface="+mj-lt"/>
                <a:ea typeface="Verdana"/>
                <a:cs typeface="Verdana"/>
              </a:rPr>
              <a:t>Ladok</a:t>
            </a:r>
            <a:endParaRPr lang="sv-SE" sz="1400" dirty="0">
              <a:latin typeface="+mj-lt"/>
            </a:endParaRP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9831654" y="3721210"/>
            <a:ext cx="1359937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400" dirty="0">
                <a:latin typeface="+mn-lt"/>
                <a:ea typeface="Verdana"/>
                <a:cs typeface="Verdana"/>
              </a:rPr>
              <a:t>Avveckla Atlas</a:t>
            </a:r>
          </a:p>
          <a:p>
            <a:pPr>
              <a:spcBef>
                <a:spcPts val="0"/>
              </a:spcBef>
              <a:buNone/>
            </a:pPr>
            <a:endParaRPr lang="sv-SE" sz="1400" dirty="0">
              <a:latin typeface="+mn-lt"/>
              <a:ea typeface="Verdana"/>
            </a:endParaRPr>
          </a:p>
          <a:p>
            <a:pPr>
              <a:spcBef>
                <a:spcPts val="0"/>
              </a:spcBef>
              <a:buNone/>
            </a:pPr>
            <a:endParaRPr lang="sv-SE" sz="1400" dirty="0">
              <a:latin typeface="+mn-lt"/>
            </a:endParaRPr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4574057" y="3407885"/>
            <a:ext cx="5001" cy="3327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3883778" y="3745065"/>
            <a:ext cx="1403763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400" dirty="0">
                <a:latin typeface="+mj-lt"/>
                <a:ea typeface="Verdana"/>
                <a:cs typeface="Verdana"/>
              </a:rPr>
              <a:t>Dokumentation</a:t>
            </a:r>
          </a:p>
          <a:p>
            <a:pPr>
              <a:spcBef>
                <a:spcPts val="0"/>
              </a:spcBef>
              <a:buNone/>
            </a:pPr>
            <a:endParaRPr lang="sv-SE" sz="1400" dirty="0">
              <a:latin typeface="+mj-lt"/>
              <a:ea typeface="Verdana"/>
            </a:endParaRPr>
          </a:p>
          <a:p>
            <a:pPr>
              <a:spcBef>
                <a:spcPts val="0"/>
              </a:spcBef>
              <a:buNone/>
            </a:pPr>
            <a:endParaRPr lang="sv-SE" sz="1400" dirty="0">
              <a:latin typeface="+mj-lt"/>
            </a:endParaRPr>
          </a:p>
        </p:txBody>
      </p:sp>
      <p:cxnSp>
        <p:nvCxnSpPr>
          <p:cNvPr id="24" name="Rak koppling 23"/>
          <p:cNvCxnSpPr>
            <a:stCxn id="7" idx="2"/>
          </p:cNvCxnSpPr>
          <p:nvPr/>
        </p:nvCxnSpPr>
        <p:spPr>
          <a:xfrm>
            <a:off x="5811687" y="2336497"/>
            <a:ext cx="8668" cy="1051931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00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/>
              <a:t>Exempel– WBS (</a:t>
            </a:r>
            <a:r>
              <a:rPr lang="sv-SE" sz="2400" dirty="0" err="1"/>
              <a:t>Work</a:t>
            </a:r>
            <a:r>
              <a:rPr lang="sv-SE" sz="2400" dirty="0"/>
              <a:t> </a:t>
            </a:r>
            <a:r>
              <a:rPr lang="sv-SE" sz="2400" dirty="0" err="1"/>
              <a:t>Breakdown</a:t>
            </a:r>
            <a:r>
              <a:rPr lang="sv-SE" sz="2400" dirty="0"/>
              <a:t> </a:t>
            </a:r>
            <a:r>
              <a:rPr lang="sv-SE" sz="2400" dirty="0" err="1"/>
              <a:t>Structure</a:t>
            </a:r>
            <a:r>
              <a:rPr lang="sv-SE" sz="2400" dirty="0"/>
              <a:t>) – Huvud- och </a:t>
            </a:r>
            <a:br>
              <a:rPr lang="sv-SE" sz="2400" dirty="0"/>
            </a:br>
            <a:r>
              <a:rPr lang="sv-SE" sz="2400" dirty="0"/>
              <a:t>arbetspaket</a:t>
            </a:r>
          </a:p>
        </p:txBody>
      </p:sp>
      <p:sp>
        <p:nvSpPr>
          <p:cNvPr id="4" name="Rektangel 3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sv-SE" dirty="0"/>
          </a:p>
        </p:txBody>
      </p:sp>
      <p:sp>
        <p:nvSpPr>
          <p:cNvPr id="45" name="Line 10"/>
          <p:cNvSpPr>
            <a:spLocks noChangeShapeType="1"/>
          </p:cNvSpPr>
          <p:nvPr/>
        </p:nvSpPr>
        <p:spPr bwMode="auto">
          <a:xfrm>
            <a:off x="6787834" y="2219568"/>
            <a:ext cx="1" cy="10914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10641900" y="2205195"/>
            <a:ext cx="2426" cy="16978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3861065" y="1604450"/>
            <a:ext cx="4013078" cy="2616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sv-SE" altLang="sv-SE" sz="1100" b="1" dirty="0">
                <a:solidFill>
                  <a:srgbClr val="000000"/>
                </a:solidFill>
                <a:latin typeface="Arial"/>
                <a:cs typeface="Arial"/>
              </a:rPr>
              <a:t>Nationell utbildningsdatabas (planeringsdatabas) i </a:t>
            </a:r>
            <a:r>
              <a:rPr lang="sv-SE" altLang="sv-SE" sz="1100" b="1" dirty="0" err="1">
                <a:solidFill>
                  <a:srgbClr val="000000"/>
                </a:solidFill>
                <a:latin typeface="Arial"/>
                <a:cs typeface="Arial"/>
              </a:rPr>
              <a:t>Ladok</a:t>
            </a:r>
            <a:endParaRPr lang="sv-SE" altLang="sv-SE" sz="11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Line 5"/>
          <p:cNvSpPr>
            <a:spLocks noChangeShapeType="1"/>
          </p:cNvSpPr>
          <p:nvPr/>
        </p:nvSpPr>
        <p:spPr bwMode="auto">
          <a:xfrm flipH="1">
            <a:off x="5870344" y="1873835"/>
            <a:ext cx="5218" cy="3433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1637097" y="2204310"/>
            <a:ext cx="9007229" cy="388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>
            <a:off x="1638705" y="2209038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1" name="Line 8"/>
          <p:cNvSpPr>
            <a:spLocks noChangeShapeType="1"/>
          </p:cNvSpPr>
          <p:nvPr/>
        </p:nvSpPr>
        <p:spPr bwMode="auto">
          <a:xfrm flipH="1">
            <a:off x="3687396" y="2226725"/>
            <a:ext cx="1636" cy="1787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2" name="Line 10"/>
          <p:cNvSpPr>
            <a:spLocks noChangeShapeType="1"/>
          </p:cNvSpPr>
          <p:nvPr/>
        </p:nvSpPr>
        <p:spPr bwMode="auto">
          <a:xfrm flipH="1">
            <a:off x="8898866" y="2217140"/>
            <a:ext cx="170" cy="19254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8254447" y="2336867"/>
            <a:ext cx="1710371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Integrationer,</a:t>
            </a:r>
            <a:endParaRPr lang="sv-SE" sz="1050" dirty="0">
              <a:ea typeface="Verdana"/>
              <a:cs typeface="Verdana"/>
            </a:endParaRPr>
          </a:p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utbildningsinformation från </a:t>
            </a:r>
            <a:r>
              <a:rPr lang="sv-SE" sz="1050" dirty="0" err="1">
                <a:latin typeface="Verdana"/>
                <a:ea typeface="Verdana"/>
                <a:cs typeface="Verdana"/>
              </a:rPr>
              <a:t>Ladok</a:t>
            </a:r>
            <a:r>
              <a:rPr lang="sv-SE" sz="1050" dirty="0">
                <a:latin typeface="Verdana"/>
                <a:ea typeface="Verdana"/>
                <a:cs typeface="Verdana"/>
              </a:rPr>
              <a:t> </a:t>
            </a:r>
            <a:endParaRPr lang="sv-SE" sz="1050" dirty="0">
              <a:ea typeface="Verdana"/>
              <a:cs typeface="Verdana"/>
            </a:endParaRPr>
          </a:p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(tidigare Atlas)</a:t>
            </a:r>
            <a:endParaRPr lang="sv-SE" sz="1050" dirty="0">
              <a:ea typeface="Verdana"/>
              <a:cs typeface="Verdana"/>
            </a:endParaRPr>
          </a:p>
        </p:txBody>
      </p:sp>
      <p:sp>
        <p:nvSpPr>
          <p:cNvPr id="54" name="Text Box 14"/>
          <p:cNvSpPr txBox="1">
            <a:spLocks noChangeArrowheads="1"/>
          </p:cNvSpPr>
          <p:nvPr/>
        </p:nvSpPr>
        <p:spPr bwMode="auto">
          <a:xfrm>
            <a:off x="899341" y="2361278"/>
            <a:ext cx="1470705" cy="430887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Kartlagda </a:t>
            </a:r>
            <a:br>
              <a:rPr lang="sv-SE" sz="1050" dirty="0">
                <a:latin typeface="Verdana"/>
                <a:ea typeface="Verdana"/>
                <a:cs typeface="Verdana"/>
              </a:rPr>
            </a:br>
            <a:r>
              <a:rPr lang="sv-SE" sz="1050" dirty="0">
                <a:latin typeface="Verdana"/>
                <a:ea typeface="Verdana"/>
                <a:cs typeface="Verdana"/>
              </a:rPr>
              <a:t>processer</a:t>
            </a:r>
            <a:endParaRPr lang="sv-SE" sz="1050" dirty="0">
              <a:ea typeface="Verdana"/>
              <a:cs typeface="Verdana"/>
            </a:endParaRPr>
          </a:p>
        </p:txBody>
      </p:sp>
      <p:sp>
        <p:nvSpPr>
          <p:cNvPr id="55" name="Text Box 15"/>
          <p:cNvSpPr txBox="1">
            <a:spLocks noChangeArrowheads="1"/>
          </p:cNvSpPr>
          <p:nvPr/>
        </p:nvSpPr>
        <p:spPr bwMode="auto">
          <a:xfrm>
            <a:off x="2812225" y="2344643"/>
            <a:ext cx="1390320" cy="577081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Egenutvecklade lokala mindre IT-lösningar </a:t>
            </a:r>
            <a:endParaRPr lang="sv-SE" sz="1050" dirty="0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6252522" y="2336867"/>
            <a:ext cx="1755136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Miun har gått in i ny utbildningsdatabas i </a:t>
            </a:r>
            <a:r>
              <a:rPr lang="sv-SE" sz="1050" dirty="0" err="1">
                <a:latin typeface="Verdana"/>
                <a:ea typeface="Verdana"/>
                <a:cs typeface="Verdana"/>
              </a:rPr>
              <a:t>Ladok</a:t>
            </a:r>
            <a:endParaRPr lang="sv-SE" sz="1050" dirty="0">
              <a:latin typeface="Verdana"/>
              <a:ea typeface="Verdana"/>
              <a:cs typeface="Verdana"/>
            </a:endParaRPr>
          </a:p>
          <a:p>
            <a:pPr>
              <a:spcBef>
                <a:spcPts val="0"/>
              </a:spcBef>
              <a:buNone/>
            </a:pPr>
            <a:endParaRPr lang="sv-SE" sz="1050" dirty="0" err="1"/>
          </a:p>
        </p:txBody>
      </p:sp>
      <p:sp>
        <p:nvSpPr>
          <p:cNvPr id="57" name="Line 8"/>
          <p:cNvSpPr>
            <a:spLocks noChangeShapeType="1"/>
          </p:cNvSpPr>
          <p:nvPr/>
        </p:nvSpPr>
        <p:spPr bwMode="auto">
          <a:xfrm>
            <a:off x="5173868" y="2209038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4597804" y="2353928"/>
            <a:ext cx="1390320" cy="261610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Dokumentation</a:t>
            </a:r>
            <a:endParaRPr lang="sv-SE" sz="1050" dirty="0"/>
          </a:p>
        </p:txBody>
      </p:sp>
      <p:sp>
        <p:nvSpPr>
          <p:cNvPr id="59" name="Text Box 13"/>
          <p:cNvSpPr txBox="1">
            <a:spLocks noChangeArrowheads="1"/>
          </p:cNvSpPr>
          <p:nvPr/>
        </p:nvSpPr>
        <p:spPr bwMode="auto">
          <a:xfrm>
            <a:off x="10210922" y="2361050"/>
            <a:ext cx="1174805" cy="253916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Avveckla Atlas</a:t>
            </a:r>
            <a:endParaRPr lang="sv-SE" sz="1050" dirty="0"/>
          </a:p>
        </p:txBody>
      </p:sp>
      <p:sp>
        <p:nvSpPr>
          <p:cNvPr id="60" name="textruta 59"/>
          <p:cNvSpPr txBox="1"/>
          <p:nvPr/>
        </p:nvSpPr>
        <p:spPr>
          <a:xfrm>
            <a:off x="1002574" y="2911501"/>
            <a:ext cx="1409807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/>
              <a:t>Kursplaner</a:t>
            </a:r>
            <a:endParaRPr lang="sv-SE" sz="1050" dirty="0">
              <a:cs typeface="Calibri"/>
            </a:endParaRPr>
          </a:p>
          <a:p>
            <a:r>
              <a:rPr lang="sv-SE" sz="1050" dirty="0"/>
              <a:t>- Grund- och avancerad nivå</a:t>
            </a:r>
            <a:endParaRPr lang="sv-SE" sz="1050" dirty="0">
              <a:cs typeface="Calibri"/>
            </a:endParaRPr>
          </a:p>
        </p:txBody>
      </p:sp>
      <p:sp>
        <p:nvSpPr>
          <p:cNvPr id="61" name="textruta 60"/>
          <p:cNvSpPr txBox="1"/>
          <p:nvPr/>
        </p:nvSpPr>
        <p:spPr>
          <a:xfrm>
            <a:off x="999287" y="5338406"/>
            <a:ext cx="140980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/>
              <a:t>Välkomstbrev (BP)</a:t>
            </a:r>
          </a:p>
        </p:txBody>
      </p:sp>
      <p:sp>
        <p:nvSpPr>
          <p:cNvPr id="62" name="textruta 61"/>
          <p:cNvSpPr txBox="1"/>
          <p:nvPr/>
        </p:nvSpPr>
        <p:spPr>
          <a:xfrm>
            <a:off x="1002574" y="4067760"/>
            <a:ext cx="140980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/>
              <a:t>Utbildningsplaner</a:t>
            </a:r>
          </a:p>
        </p:txBody>
      </p:sp>
      <p:sp>
        <p:nvSpPr>
          <p:cNvPr id="63" name="textruta 62"/>
          <p:cNvSpPr txBox="1"/>
          <p:nvPr/>
        </p:nvSpPr>
        <p:spPr>
          <a:xfrm>
            <a:off x="999288" y="4404968"/>
            <a:ext cx="140980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/>
              <a:t>Tillfällesprocesser</a:t>
            </a:r>
          </a:p>
        </p:txBody>
      </p:sp>
      <p:sp>
        <p:nvSpPr>
          <p:cNvPr id="64" name="textruta 63"/>
          <p:cNvSpPr txBox="1"/>
          <p:nvPr/>
        </p:nvSpPr>
        <p:spPr>
          <a:xfrm>
            <a:off x="999287" y="4767415"/>
            <a:ext cx="140980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/>
              <a:t>Katalog och webbprocess</a:t>
            </a:r>
          </a:p>
        </p:txBody>
      </p:sp>
      <p:sp>
        <p:nvSpPr>
          <p:cNvPr id="65" name="textruta 64"/>
          <p:cNvSpPr txBox="1"/>
          <p:nvPr/>
        </p:nvSpPr>
        <p:spPr>
          <a:xfrm>
            <a:off x="2937573" y="3468405"/>
            <a:ext cx="1293612" cy="5993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/>
              <a:t>Etablerade och kommunicerade testplaner</a:t>
            </a:r>
          </a:p>
        </p:txBody>
      </p:sp>
      <p:sp>
        <p:nvSpPr>
          <p:cNvPr id="66" name="textruta 65"/>
          <p:cNvSpPr txBox="1"/>
          <p:nvPr/>
        </p:nvSpPr>
        <p:spPr>
          <a:xfrm>
            <a:off x="2935051" y="3122548"/>
            <a:ext cx="1258545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 dirty="0"/>
              <a:t>Kravspecifikation</a:t>
            </a:r>
          </a:p>
        </p:txBody>
      </p:sp>
      <p:sp>
        <p:nvSpPr>
          <p:cNvPr id="67" name="textruta 66"/>
          <p:cNvSpPr txBox="1"/>
          <p:nvPr/>
        </p:nvSpPr>
        <p:spPr>
          <a:xfrm>
            <a:off x="1002574" y="3558094"/>
            <a:ext cx="1409807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>
                <a:ea typeface="+mn-lt"/>
                <a:cs typeface="+mn-lt"/>
              </a:rPr>
              <a:t>Kursplaner</a:t>
            </a:r>
            <a:endParaRPr lang="en-US" sz="1050">
              <a:ea typeface="+mn-lt"/>
              <a:cs typeface="+mn-lt"/>
            </a:endParaRPr>
          </a:p>
          <a:p>
            <a:r>
              <a:rPr lang="sv-SE" sz="1050" dirty="0">
                <a:ea typeface="+mn-lt"/>
                <a:cs typeface="+mn-lt"/>
              </a:rPr>
              <a:t>- Forskarnivå</a:t>
            </a:r>
            <a:endParaRPr lang="sv-SE" sz="1050" dirty="0">
              <a:cs typeface="Calibri"/>
            </a:endParaRPr>
          </a:p>
        </p:txBody>
      </p:sp>
      <p:sp>
        <p:nvSpPr>
          <p:cNvPr id="68" name="textruta 67"/>
          <p:cNvSpPr txBox="1"/>
          <p:nvPr/>
        </p:nvSpPr>
        <p:spPr>
          <a:xfrm>
            <a:off x="4736377" y="2740869"/>
            <a:ext cx="12298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Manualer och lathunda</a:t>
            </a:r>
            <a:r>
              <a:rPr lang="sv-SE" sz="1200" dirty="0">
                <a:cs typeface="Calibri"/>
              </a:rPr>
              <a:t>r</a:t>
            </a:r>
            <a:endParaRPr lang="sv-SE" sz="1200" dirty="0"/>
          </a:p>
        </p:txBody>
      </p:sp>
      <p:sp>
        <p:nvSpPr>
          <p:cNvPr id="69" name="textruta 68"/>
          <p:cNvSpPr txBox="1"/>
          <p:nvPr/>
        </p:nvSpPr>
        <p:spPr>
          <a:xfrm>
            <a:off x="4716750" y="3363449"/>
            <a:ext cx="1215728" cy="431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Process-beskrivningar</a:t>
            </a:r>
            <a:endParaRPr lang="sv-SE" sz="1100" dirty="0"/>
          </a:p>
        </p:txBody>
      </p:sp>
      <p:sp>
        <p:nvSpPr>
          <p:cNvPr id="70" name="textruta 69"/>
          <p:cNvSpPr txBox="1"/>
          <p:nvPr/>
        </p:nvSpPr>
        <p:spPr>
          <a:xfrm>
            <a:off x="4716749" y="3969700"/>
            <a:ext cx="1215729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Behörigheter</a:t>
            </a:r>
            <a:endParaRPr lang="sv-SE" sz="1100" dirty="0"/>
          </a:p>
        </p:txBody>
      </p:sp>
      <p:sp>
        <p:nvSpPr>
          <p:cNvPr id="71" name="textruta 70"/>
          <p:cNvSpPr txBox="1"/>
          <p:nvPr/>
        </p:nvSpPr>
        <p:spPr>
          <a:xfrm>
            <a:off x="6486715" y="4141691"/>
            <a:ext cx="151701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/>
              <a:t>Utbildning av användare</a:t>
            </a:r>
          </a:p>
        </p:txBody>
      </p:sp>
      <p:sp>
        <p:nvSpPr>
          <p:cNvPr id="72" name="textruta 71"/>
          <p:cNvSpPr txBox="1"/>
          <p:nvPr/>
        </p:nvSpPr>
        <p:spPr>
          <a:xfrm>
            <a:off x="10406329" y="2745155"/>
            <a:ext cx="1386993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Plan för avveckling</a:t>
            </a:r>
            <a:endParaRPr lang="sv-SE" sz="1100" dirty="0"/>
          </a:p>
        </p:txBody>
      </p:sp>
      <p:sp>
        <p:nvSpPr>
          <p:cNvPr id="73" name="textruta 72"/>
          <p:cNvSpPr txBox="1"/>
          <p:nvPr/>
        </p:nvSpPr>
        <p:spPr>
          <a:xfrm>
            <a:off x="6477049" y="3304153"/>
            <a:ext cx="149183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Sätta upp processer</a:t>
            </a:r>
            <a:endParaRPr lang="sv-SE" sz="1100" dirty="0"/>
          </a:p>
        </p:txBody>
      </p:sp>
      <p:sp>
        <p:nvSpPr>
          <p:cNvPr id="74" name="textruta 73"/>
          <p:cNvSpPr txBox="1"/>
          <p:nvPr/>
        </p:nvSpPr>
        <p:spPr>
          <a:xfrm>
            <a:off x="8445720" y="3244498"/>
            <a:ext cx="1573234" cy="2642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 err="1">
                <a:cs typeface="Calibri"/>
              </a:rPr>
              <a:t>Epi</a:t>
            </a:r>
            <a:r>
              <a:rPr lang="sv-SE" sz="1100" dirty="0">
                <a:cs typeface="Calibri"/>
              </a:rPr>
              <a:t>, </a:t>
            </a:r>
            <a:r>
              <a:rPr lang="sv-SE" sz="1100" dirty="0" err="1">
                <a:cs typeface="Calibri"/>
              </a:rPr>
              <a:t>utb.webb</a:t>
            </a:r>
            <a:endParaRPr lang="sv-SE" sz="1100" dirty="0" err="1"/>
          </a:p>
        </p:txBody>
      </p:sp>
      <p:sp>
        <p:nvSpPr>
          <p:cNvPr id="75" name="textruta 74"/>
          <p:cNvSpPr txBox="1"/>
          <p:nvPr/>
        </p:nvSpPr>
        <p:spPr>
          <a:xfrm>
            <a:off x="8457781" y="3610490"/>
            <a:ext cx="1573235" cy="600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Produktionsplaneringsprocessen, STINA, Retendo</a:t>
            </a:r>
            <a:endParaRPr lang="sv-SE" sz="1100" dirty="0"/>
          </a:p>
        </p:txBody>
      </p:sp>
      <p:sp>
        <p:nvSpPr>
          <p:cNvPr id="76" name="textruta 75"/>
          <p:cNvSpPr txBox="1"/>
          <p:nvPr/>
        </p:nvSpPr>
        <p:spPr>
          <a:xfrm>
            <a:off x="6470189" y="3621105"/>
            <a:ext cx="1513959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Sätta upp behörigheter</a:t>
            </a:r>
            <a:endParaRPr lang="sv-SE" sz="1100" dirty="0"/>
          </a:p>
        </p:txBody>
      </p:sp>
      <p:sp>
        <p:nvSpPr>
          <p:cNvPr id="77" name="textruta 76"/>
          <p:cNvSpPr txBox="1"/>
          <p:nvPr/>
        </p:nvSpPr>
        <p:spPr>
          <a:xfrm>
            <a:off x="6486715" y="4715301"/>
            <a:ext cx="151701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/>
              <a:t>Etablerade och kommunicerade testplaner</a:t>
            </a:r>
          </a:p>
        </p:txBody>
      </p:sp>
      <p:sp>
        <p:nvSpPr>
          <p:cNvPr id="78" name="textruta 77">
            <a:extLst>
              <a:ext uri="{FF2B5EF4-FFF2-40B4-BE49-F238E27FC236}">
                <a16:creationId xmlns:a16="http://schemas.microsoft.com/office/drawing/2014/main" id="{E8FE2059-513D-41C6-B2E9-1436319C8EA1}"/>
              </a:ext>
            </a:extLst>
          </p:cNvPr>
          <p:cNvSpPr txBox="1"/>
          <p:nvPr/>
        </p:nvSpPr>
        <p:spPr>
          <a:xfrm>
            <a:off x="10430116" y="3102707"/>
            <a:ext cx="138699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Bevarande av gammal information</a:t>
            </a:r>
            <a:endParaRPr lang="sv-SE" sz="1100" dirty="0"/>
          </a:p>
        </p:txBody>
      </p:sp>
      <p:sp>
        <p:nvSpPr>
          <p:cNvPr id="79" name="textruta 78">
            <a:extLst>
              <a:ext uri="{FF2B5EF4-FFF2-40B4-BE49-F238E27FC236}">
                <a16:creationId xmlns:a16="http://schemas.microsoft.com/office/drawing/2014/main" id="{97E74795-3D2B-4046-B027-455CD477C925}"/>
              </a:ext>
            </a:extLst>
          </p:cNvPr>
          <p:cNvSpPr txBox="1"/>
          <p:nvPr/>
        </p:nvSpPr>
        <p:spPr>
          <a:xfrm>
            <a:off x="8457781" y="4342755"/>
            <a:ext cx="1573235" cy="600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/>
              <a:t>Etablerade och kommunicerade testplaner</a:t>
            </a:r>
          </a:p>
        </p:txBody>
      </p:sp>
      <p:sp>
        <p:nvSpPr>
          <p:cNvPr id="80" name="textruta 79">
            <a:extLst>
              <a:ext uri="{FF2B5EF4-FFF2-40B4-BE49-F238E27FC236}">
                <a16:creationId xmlns:a16="http://schemas.microsoft.com/office/drawing/2014/main" id="{EED08846-D5CF-4274-BBF5-9BB91D9828EB}"/>
              </a:ext>
            </a:extLst>
          </p:cNvPr>
          <p:cNvSpPr txBox="1"/>
          <p:nvPr/>
        </p:nvSpPr>
        <p:spPr>
          <a:xfrm>
            <a:off x="8457782" y="5044708"/>
            <a:ext cx="1573235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Integrationerna säkrade mot </a:t>
            </a:r>
            <a:r>
              <a:rPr lang="sv-SE" sz="1100" dirty="0" err="1">
                <a:cs typeface="Calibri"/>
              </a:rPr>
              <a:t>Ladok</a:t>
            </a:r>
            <a:endParaRPr lang="sv-SE" sz="1100" dirty="0">
              <a:cs typeface="Calibri"/>
            </a:endParaRPr>
          </a:p>
        </p:txBody>
      </p:sp>
      <p:cxnSp>
        <p:nvCxnSpPr>
          <p:cNvPr id="82" name="Rak koppling 81"/>
          <p:cNvCxnSpPr>
            <a:stCxn id="54" idx="1"/>
          </p:cNvCxnSpPr>
          <p:nvPr/>
        </p:nvCxnSpPr>
        <p:spPr>
          <a:xfrm flipH="1" flipV="1">
            <a:off x="659958" y="2576721"/>
            <a:ext cx="23938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koppling 86"/>
          <p:cNvCxnSpPr/>
          <p:nvPr/>
        </p:nvCxnSpPr>
        <p:spPr>
          <a:xfrm>
            <a:off x="658373" y="2576721"/>
            <a:ext cx="33336" cy="28988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ak koppling 97"/>
          <p:cNvCxnSpPr>
            <a:endCxn id="60" idx="1"/>
          </p:cNvCxnSpPr>
          <p:nvPr/>
        </p:nvCxnSpPr>
        <p:spPr>
          <a:xfrm>
            <a:off x="694996" y="3200041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ak koppling 99"/>
          <p:cNvCxnSpPr/>
          <p:nvPr/>
        </p:nvCxnSpPr>
        <p:spPr>
          <a:xfrm>
            <a:off x="691709" y="3748457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ak koppling 100"/>
          <p:cNvCxnSpPr/>
          <p:nvPr/>
        </p:nvCxnSpPr>
        <p:spPr>
          <a:xfrm>
            <a:off x="689132" y="4198564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ak koppling 101"/>
          <p:cNvCxnSpPr/>
          <p:nvPr/>
        </p:nvCxnSpPr>
        <p:spPr>
          <a:xfrm>
            <a:off x="696563" y="4543431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k koppling 102"/>
          <p:cNvCxnSpPr/>
          <p:nvPr/>
        </p:nvCxnSpPr>
        <p:spPr>
          <a:xfrm>
            <a:off x="696563" y="5038467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ak koppling 103"/>
          <p:cNvCxnSpPr/>
          <p:nvPr/>
        </p:nvCxnSpPr>
        <p:spPr>
          <a:xfrm>
            <a:off x="696563" y="5475595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ak koppling 106"/>
          <p:cNvCxnSpPr/>
          <p:nvPr/>
        </p:nvCxnSpPr>
        <p:spPr>
          <a:xfrm>
            <a:off x="2639332" y="2563532"/>
            <a:ext cx="15903" cy="1273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ak koppling 108"/>
          <p:cNvCxnSpPr/>
          <p:nvPr/>
        </p:nvCxnSpPr>
        <p:spPr>
          <a:xfrm>
            <a:off x="2642044" y="2546446"/>
            <a:ext cx="176274" cy="4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Rak koppling 112"/>
          <p:cNvCxnSpPr>
            <a:endCxn id="66" idx="1"/>
          </p:cNvCxnSpPr>
          <p:nvPr/>
        </p:nvCxnSpPr>
        <p:spPr>
          <a:xfrm>
            <a:off x="2649613" y="3253353"/>
            <a:ext cx="285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ak koppling 113"/>
          <p:cNvCxnSpPr/>
          <p:nvPr/>
        </p:nvCxnSpPr>
        <p:spPr>
          <a:xfrm>
            <a:off x="2649613" y="3836549"/>
            <a:ext cx="285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Rak koppling 115"/>
          <p:cNvCxnSpPr/>
          <p:nvPr/>
        </p:nvCxnSpPr>
        <p:spPr>
          <a:xfrm>
            <a:off x="4468903" y="2484733"/>
            <a:ext cx="7952" cy="1615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ak koppling 117"/>
          <p:cNvCxnSpPr>
            <a:endCxn id="58" idx="1"/>
          </p:cNvCxnSpPr>
          <p:nvPr/>
        </p:nvCxnSpPr>
        <p:spPr>
          <a:xfrm>
            <a:off x="4468904" y="2484733"/>
            <a:ext cx="128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Rak koppling 119"/>
          <p:cNvCxnSpPr>
            <a:endCxn id="68" idx="1"/>
          </p:cNvCxnSpPr>
          <p:nvPr/>
        </p:nvCxnSpPr>
        <p:spPr>
          <a:xfrm>
            <a:off x="4502679" y="2963897"/>
            <a:ext cx="233698" cy="7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Rak koppling 124"/>
          <p:cNvCxnSpPr/>
          <p:nvPr/>
        </p:nvCxnSpPr>
        <p:spPr>
          <a:xfrm>
            <a:off x="4472822" y="3562389"/>
            <a:ext cx="233698" cy="7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Rak koppling 125"/>
          <p:cNvCxnSpPr/>
          <p:nvPr/>
        </p:nvCxnSpPr>
        <p:spPr>
          <a:xfrm>
            <a:off x="4482943" y="4106159"/>
            <a:ext cx="233698" cy="7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Rak koppling 127"/>
          <p:cNvCxnSpPr/>
          <p:nvPr/>
        </p:nvCxnSpPr>
        <p:spPr>
          <a:xfrm>
            <a:off x="6090699" y="2706199"/>
            <a:ext cx="0" cy="2265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Rak koppling 143"/>
          <p:cNvCxnSpPr>
            <a:endCxn id="56" idx="1"/>
          </p:cNvCxnSpPr>
          <p:nvPr/>
        </p:nvCxnSpPr>
        <p:spPr>
          <a:xfrm flipV="1">
            <a:off x="6090699" y="2706199"/>
            <a:ext cx="161823" cy="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Rak koppling 164"/>
          <p:cNvCxnSpPr>
            <a:endCxn id="73" idx="1"/>
          </p:cNvCxnSpPr>
          <p:nvPr/>
        </p:nvCxnSpPr>
        <p:spPr>
          <a:xfrm>
            <a:off x="6090699" y="3428186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Rak koppling 169"/>
          <p:cNvCxnSpPr/>
          <p:nvPr/>
        </p:nvCxnSpPr>
        <p:spPr>
          <a:xfrm>
            <a:off x="6083839" y="3833162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Rak koppling 170"/>
          <p:cNvCxnSpPr/>
          <p:nvPr/>
        </p:nvCxnSpPr>
        <p:spPr>
          <a:xfrm>
            <a:off x="6087270" y="4311647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Rak koppling 171"/>
          <p:cNvCxnSpPr/>
          <p:nvPr/>
        </p:nvCxnSpPr>
        <p:spPr>
          <a:xfrm>
            <a:off x="6083839" y="4974249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k koppling 4"/>
          <p:cNvCxnSpPr/>
          <p:nvPr/>
        </p:nvCxnSpPr>
        <p:spPr>
          <a:xfrm>
            <a:off x="8140588" y="2706199"/>
            <a:ext cx="8092" cy="2522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koppling 6"/>
          <p:cNvCxnSpPr>
            <a:endCxn id="53" idx="1"/>
          </p:cNvCxnSpPr>
          <p:nvPr/>
        </p:nvCxnSpPr>
        <p:spPr>
          <a:xfrm>
            <a:off x="8140588" y="2706199"/>
            <a:ext cx="1138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/>
          <p:cNvCxnSpPr>
            <a:endCxn id="74" idx="1"/>
          </p:cNvCxnSpPr>
          <p:nvPr/>
        </p:nvCxnSpPr>
        <p:spPr>
          <a:xfrm flipV="1">
            <a:off x="8140588" y="3376600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ak koppling 80"/>
          <p:cNvCxnSpPr/>
          <p:nvPr/>
        </p:nvCxnSpPr>
        <p:spPr>
          <a:xfrm flipV="1">
            <a:off x="8167816" y="3839755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k koppling 82"/>
          <p:cNvCxnSpPr/>
          <p:nvPr/>
        </p:nvCxnSpPr>
        <p:spPr>
          <a:xfrm flipV="1">
            <a:off x="8148680" y="4620123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koppling 83"/>
          <p:cNvCxnSpPr/>
          <p:nvPr/>
        </p:nvCxnSpPr>
        <p:spPr>
          <a:xfrm flipV="1">
            <a:off x="8140256" y="5217744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/>
          <p:cNvCxnSpPr/>
          <p:nvPr/>
        </p:nvCxnSpPr>
        <p:spPr>
          <a:xfrm>
            <a:off x="10090768" y="2484733"/>
            <a:ext cx="6295" cy="899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/>
          <p:cNvCxnSpPr>
            <a:endCxn id="59" idx="1"/>
          </p:cNvCxnSpPr>
          <p:nvPr/>
        </p:nvCxnSpPr>
        <p:spPr>
          <a:xfrm>
            <a:off x="10078677" y="2484733"/>
            <a:ext cx="132245" cy="3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koppling 20"/>
          <p:cNvCxnSpPr>
            <a:endCxn id="72" idx="1"/>
          </p:cNvCxnSpPr>
          <p:nvPr/>
        </p:nvCxnSpPr>
        <p:spPr>
          <a:xfrm>
            <a:off x="10098860" y="2875960"/>
            <a:ext cx="3074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koppling 24"/>
          <p:cNvCxnSpPr/>
          <p:nvPr/>
        </p:nvCxnSpPr>
        <p:spPr>
          <a:xfrm>
            <a:off x="10098860" y="3397658"/>
            <a:ext cx="31916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5946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p 19"/>
          <p:cNvGrpSpPr/>
          <p:nvPr/>
        </p:nvGrpSpPr>
        <p:grpSpPr>
          <a:xfrm>
            <a:off x="1524023" y="1257572"/>
            <a:ext cx="8229401" cy="1725444"/>
            <a:chOff x="1600959" y="2186533"/>
            <a:chExt cx="8229401" cy="1725444"/>
          </a:xfrm>
        </p:grpSpPr>
        <p:sp>
          <p:nvSpPr>
            <p:cNvPr id="21" name="Line 10"/>
            <p:cNvSpPr>
              <a:spLocks noChangeShapeType="1"/>
            </p:cNvSpPr>
            <p:nvPr/>
          </p:nvSpPr>
          <p:spPr bwMode="auto">
            <a:xfrm>
              <a:off x="6887332" y="3445497"/>
              <a:ext cx="1" cy="109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sv-SE" dirty="0">
                <a:solidFill>
                  <a:prstClr val="black"/>
                </a:solidFill>
              </a:endParaRPr>
            </a:p>
          </p:txBody>
        </p:sp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9826996" y="3443073"/>
              <a:ext cx="2426" cy="1697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sv-SE" dirty="0">
                <a:solidFill>
                  <a:prstClr val="black"/>
                </a:solidFill>
              </a:endParaRPr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4287134" y="2186533"/>
              <a:ext cx="3600976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sv-SE" altLang="sv-SE" b="1" dirty="0">
                <a:solidFill>
                  <a:srgbClr val="000000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5976699" y="2648198"/>
              <a:ext cx="11289" cy="7850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sv-SE" dirty="0">
                <a:solidFill>
                  <a:prstClr val="black"/>
                </a:solidFill>
              </a:endParaRPr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2342441" y="3428560"/>
              <a:ext cx="7487919" cy="137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sv-SE" dirty="0">
                <a:solidFill>
                  <a:prstClr val="black"/>
                </a:solidFill>
              </a:endParaRPr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2341884" y="3419715"/>
              <a:ext cx="0" cy="215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sv-SE" dirty="0">
                <a:solidFill>
                  <a:prstClr val="black"/>
                </a:solidFill>
              </a:endParaRPr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 flipH="1">
              <a:off x="3786894" y="3437103"/>
              <a:ext cx="1636" cy="1787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sv-SE" dirty="0">
                <a:solidFill>
                  <a:prstClr val="black"/>
                </a:solidFill>
              </a:endParaRPr>
            </a:p>
          </p:txBody>
        </p:sp>
        <p:sp>
          <p:nvSpPr>
            <p:cNvPr id="29" name="Text Box 13"/>
            <p:cNvSpPr txBox="1">
              <a:spLocks noChangeArrowheads="1"/>
            </p:cNvSpPr>
            <p:nvPr/>
          </p:nvSpPr>
          <p:spPr bwMode="auto">
            <a:xfrm>
              <a:off x="7822806" y="3573017"/>
              <a:ext cx="1290494" cy="338554"/>
            </a:xfrm>
            <a:prstGeom prst="rect">
              <a:avLst/>
            </a:prstGeom>
            <a:solidFill>
              <a:srgbClr val="E1FB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</a:pPr>
              <a:endParaRPr lang="sv-SE" altLang="sv-SE" sz="1600" b="1" dirty="0">
                <a:solidFill>
                  <a:srgbClr val="000000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1600959" y="3573017"/>
              <a:ext cx="1470705" cy="338554"/>
            </a:xfrm>
            <a:prstGeom prst="rect">
              <a:avLst/>
            </a:prstGeom>
            <a:solidFill>
              <a:srgbClr val="E1FB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sv-SE" altLang="sv-SE" sz="1600" b="1" dirty="0">
                <a:solidFill>
                  <a:srgbClr val="000000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31" name="Text Box 15"/>
            <p:cNvSpPr txBox="1">
              <a:spLocks noChangeArrowheads="1"/>
            </p:cNvSpPr>
            <p:nvPr/>
          </p:nvSpPr>
          <p:spPr bwMode="auto">
            <a:xfrm>
              <a:off x="3220718" y="3573423"/>
              <a:ext cx="1390320" cy="338554"/>
            </a:xfrm>
            <a:prstGeom prst="rect">
              <a:avLst/>
            </a:prstGeom>
            <a:solidFill>
              <a:srgbClr val="E1FB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</a:pPr>
              <a:endParaRPr lang="sv-SE" altLang="sv-SE" sz="1600" b="1" dirty="0">
                <a:solidFill>
                  <a:srgbClr val="000000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32" name="Text Box 16"/>
            <p:cNvSpPr txBox="1">
              <a:spLocks noChangeArrowheads="1"/>
            </p:cNvSpPr>
            <p:nvPr/>
          </p:nvSpPr>
          <p:spPr bwMode="auto">
            <a:xfrm>
              <a:off x="6156175" y="3555021"/>
              <a:ext cx="1540923" cy="338554"/>
            </a:xfrm>
            <a:prstGeom prst="rect">
              <a:avLst/>
            </a:prstGeom>
            <a:solidFill>
              <a:srgbClr val="E1FB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</a:pPr>
              <a:endParaRPr lang="sv-SE" altLang="sv-SE" sz="1600" b="1" dirty="0">
                <a:solidFill>
                  <a:srgbClr val="000000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33" name="Line 8"/>
            <p:cNvSpPr>
              <a:spLocks noChangeShapeType="1"/>
            </p:cNvSpPr>
            <p:nvPr/>
          </p:nvSpPr>
          <p:spPr bwMode="auto">
            <a:xfrm>
              <a:off x="5349569" y="3419714"/>
              <a:ext cx="0" cy="215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sv-SE" dirty="0">
                <a:solidFill>
                  <a:prstClr val="black"/>
                </a:solidFill>
              </a:endParaRP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4697302" y="3564306"/>
              <a:ext cx="1390320" cy="338554"/>
            </a:xfrm>
            <a:prstGeom prst="rect">
              <a:avLst/>
            </a:prstGeom>
            <a:solidFill>
              <a:srgbClr val="E1FB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</a:pPr>
              <a:endParaRPr lang="sv-SE" altLang="sv-SE" sz="1600" b="1" dirty="0">
                <a:solidFill>
                  <a:srgbClr val="000000"/>
                </a:solidFill>
                <a:latin typeface="Palatino Linotype" panose="02040502050505030304" pitchFamily="18" charset="0"/>
              </a:endParaRPr>
            </a:p>
          </p:txBody>
        </p:sp>
      </p:grp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9108177" y="2644622"/>
            <a:ext cx="1290494" cy="33855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endParaRPr lang="sv-SE" altLang="sv-SE" sz="1600" b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6" name="textruta 35"/>
          <p:cNvSpPr txBox="1"/>
          <p:nvPr/>
        </p:nvSpPr>
        <p:spPr>
          <a:xfrm>
            <a:off x="1653210" y="3102666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42" name="textruta 41"/>
          <p:cNvSpPr txBox="1"/>
          <p:nvPr/>
        </p:nvSpPr>
        <p:spPr>
          <a:xfrm>
            <a:off x="1654184" y="3612665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43" name="textruta 42"/>
          <p:cNvSpPr txBox="1"/>
          <p:nvPr/>
        </p:nvSpPr>
        <p:spPr>
          <a:xfrm>
            <a:off x="1654183" y="4145695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44" name="textruta 43"/>
          <p:cNvSpPr txBox="1"/>
          <p:nvPr/>
        </p:nvSpPr>
        <p:spPr>
          <a:xfrm>
            <a:off x="1654182" y="4678725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cxnSp>
        <p:nvCxnSpPr>
          <p:cNvPr id="60" name="Rak koppling 59"/>
          <p:cNvCxnSpPr>
            <a:stCxn id="30" idx="2"/>
          </p:cNvCxnSpPr>
          <p:nvPr/>
        </p:nvCxnSpPr>
        <p:spPr>
          <a:xfrm>
            <a:off x="2259376" y="2982610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k koppling 62"/>
          <p:cNvCxnSpPr>
            <a:stCxn id="43" idx="0"/>
            <a:endCxn id="42" idx="2"/>
          </p:cNvCxnSpPr>
          <p:nvPr/>
        </p:nvCxnSpPr>
        <p:spPr>
          <a:xfrm flipV="1">
            <a:off x="2249722" y="3965714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ak koppling 66"/>
          <p:cNvCxnSpPr>
            <a:stCxn id="44" idx="0"/>
            <a:endCxn id="43" idx="2"/>
          </p:cNvCxnSpPr>
          <p:nvPr/>
        </p:nvCxnSpPr>
        <p:spPr>
          <a:xfrm flipV="1">
            <a:off x="2249721" y="4498744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k koppling 71"/>
          <p:cNvCxnSpPr/>
          <p:nvPr/>
        </p:nvCxnSpPr>
        <p:spPr>
          <a:xfrm flipV="1">
            <a:off x="2251050" y="3444482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ruta 72"/>
          <p:cNvSpPr txBox="1"/>
          <p:nvPr/>
        </p:nvSpPr>
        <p:spPr>
          <a:xfrm>
            <a:off x="3148651" y="3117800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74" name="textruta 73"/>
          <p:cNvSpPr txBox="1"/>
          <p:nvPr/>
        </p:nvSpPr>
        <p:spPr>
          <a:xfrm>
            <a:off x="3134133" y="3627233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75" name="textruta 74"/>
          <p:cNvSpPr txBox="1"/>
          <p:nvPr/>
        </p:nvSpPr>
        <p:spPr>
          <a:xfrm>
            <a:off x="3134132" y="4160263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76" name="textruta 75"/>
          <p:cNvSpPr txBox="1"/>
          <p:nvPr/>
        </p:nvSpPr>
        <p:spPr>
          <a:xfrm>
            <a:off x="3134131" y="4693293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cxnSp>
        <p:nvCxnSpPr>
          <p:cNvPr id="77" name="Rak koppling 76"/>
          <p:cNvCxnSpPr>
            <a:stCxn id="75" idx="0"/>
            <a:endCxn id="74" idx="2"/>
          </p:cNvCxnSpPr>
          <p:nvPr/>
        </p:nvCxnSpPr>
        <p:spPr>
          <a:xfrm flipV="1">
            <a:off x="3729671" y="3980282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ak koppling 77"/>
          <p:cNvCxnSpPr>
            <a:stCxn id="76" idx="0"/>
            <a:endCxn id="75" idx="2"/>
          </p:cNvCxnSpPr>
          <p:nvPr/>
        </p:nvCxnSpPr>
        <p:spPr>
          <a:xfrm flipV="1">
            <a:off x="3729670" y="4513312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ak koppling 78"/>
          <p:cNvCxnSpPr/>
          <p:nvPr/>
        </p:nvCxnSpPr>
        <p:spPr>
          <a:xfrm flipV="1">
            <a:off x="3730999" y="3459050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ruta 79"/>
          <p:cNvSpPr txBox="1"/>
          <p:nvPr/>
        </p:nvSpPr>
        <p:spPr>
          <a:xfrm>
            <a:off x="4678702" y="3106001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81" name="textruta 80"/>
          <p:cNvSpPr txBox="1"/>
          <p:nvPr/>
        </p:nvSpPr>
        <p:spPr>
          <a:xfrm>
            <a:off x="4664184" y="3615434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82" name="textruta 81"/>
          <p:cNvSpPr txBox="1"/>
          <p:nvPr/>
        </p:nvSpPr>
        <p:spPr>
          <a:xfrm>
            <a:off x="4664183" y="4148464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83" name="textruta 82"/>
          <p:cNvSpPr txBox="1"/>
          <p:nvPr/>
        </p:nvSpPr>
        <p:spPr>
          <a:xfrm>
            <a:off x="4664182" y="4681494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cxnSp>
        <p:nvCxnSpPr>
          <p:cNvPr id="84" name="Rak koppling 83"/>
          <p:cNvCxnSpPr>
            <a:stCxn id="82" idx="0"/>
            <a:endCxn id="81" idx="2"/>
          </p:cNvCxnSpPr>
          <p:nvPr/>
        </p:nvCxnSpPr>
        <p:spPr>
          <a:xfrm flipV="1">
            <a:off x="5259722" y="3968483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ak koppling 84"/>
          <p:cNvCxnSpPr>
            <a:stCxn id="83" idx="0"/>
            <a:endCxn id="82" idx="2"/>
          </p:cNvCxnSpPr>
          <p:nvPr/>
        </p:nvCxnSpPr>
        <p:spPr>
          <a:xfrm flipV="1">
            <a:off x="5259721" y="4501513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ak koppling 85"/>
          <p:cNvCxnSpPr/>
          <p:nvPr/>
        </p:nvCxnSpPr>
        <p:spPr>
          <a:xfrm flipV="1">
            <a:off x="5261050" y="3447251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ruta 86"/>
          <p:cNvSpPr txBox="1"/>
          <p:nvPr/>
        </p:nvSpPr>
        <p:spPr>
          <a:xfrm>
            <a:off x="6224502" y="3098364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88" name="textruta 87"/>
          <p:cNvSpPr txBox="1"/>
          <p:nvPr/>
        </p:nvSpPr>
        <p:spPr>
          <a:xfrm>
            <a:off x="6209984" y="3607797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89" name="textruta 88"/>
          <p:cNvSpPr txBox="1"/>
          <p:nvPr/>
        </p:nvSpPr>
        <p:spPr>
          <a:xfrm>
            <a:off x="6209983" y="4140827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90" name="textruta 89"/>
          <p:cNvSpPr txBox="1"/>
          <p:nvPr/>
        </p:nvSpPr>
        <p:spPr>
          <a:xfrm>
            <a:off x="6209982" y="4673857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cxnSp>
        <p:nvCxnSpPr>
          <p:cNvPr id="91" name="Rak koppling 90"/>
          <p:cNvCxnSpPr>
            <a:stCxn id="89" idx="0"/>
            <a:endCxn id="88" idx="2"/>
          </p:cNvCxnSpPr>
          <p:nvPr/>
        </p:nvCxnSpPr>
        <p:spPr>
          <a:xfrm flipV="1">
            <a:off x="6805522" y="3960846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ak koppling 91"/>
          <p:cNvCxnSpPr>
            <a:stCxn id="90" idx="0"/>
            <a:endCxn id="89" idx="2"/>
          </p:cNvCxnSpPr>
          <p:nvPr/>
        </p:nvCxnSpPr>
        <p:spPr>
          <a:xfrm flipV="1">
            <a:off x="6805521" y="4493876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ak koppling 92"/>
          <p:cNvCxnSpPr/>
          <p:nvPr/>
        </p:nvCxnSpPr>
        <p:spPr>
          <a:xfrm flipV="1">
            <a:off x="6806850" y="3439614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ruta 93"/>
          <p:cNvSpPr txBox="1"/>
          <p:nvPr/>
        </p:nvSpPr>
        <p:spPr>
          <a:xfrm>
            <a:off x="7704194" y="3111955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95" name="textruta 94"/>
          <p:cNvSpPr txBox="1"/>
          <p:nvPr/>
        </p:nvSpPr>
        <p:spPr>
          <a:xfrm>
            <a:off x="7708309" y="3640901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96" name="textruta 95"/>
          <p:cNvSpPr txBox="1"/>
          <p:nvPr/>
        </p:nvSpPr>
        <p:spPr>
          <a:xfrm>
            <a:off x="7708308" y="4173931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97" name="textruta 96"/>
          <p:cNvSpPr txBox="1"/>
          <p:nvPr/>
        </p:nvSpPr>
        <p:spPr>
          <a:xfrm>
            <a:off x="7708307" y="4706961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cxnSp>
        <p:nvCxnSpPr>
          <p:cNvPr id="98" name="Rak koppling 97"/>
          <p:cNvCxnSpPr>
            <a:stCxn id="96" idx="0"/>
            <a:endCxn id="95" idx="2"/>
          </p:cNvCxnSpPr>
          <p:nvPr/>
        </p:nvCxnSpPr>
        <p:spPr>
          <a:xfrm flipV="1">
            <a:off x="8303847" y="3993950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ak koppling 98"/>
          <p:cNvCxnSpPr>
            <a:stCxn id="97" idx="0"/>
            <a:endCxn id="96" idx="2"/>
          </p:cNvCxnSpPr>
          <p:nvPr/>
        </p:nvCxnSpPr>
        <p:spPr>
          <a:xfrm flipV="1">
            <a:off x="8303846" y="4526980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ak koppling 99"/>
          <p:cNvCxnSpPr/>
          <p:nvPr/>
        </p:nvCxnSpPr>
        <p:spPr>
          <a:xfrm flipV="1">
            <a:off x="8305175" y="3472718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ruta 100"/>
          <p:cNvSpPr txBox="1"/>
          <p:nvPr/>
        </p:nvSpPr>
        <p:spPr>
          <a:xfrm>
            <a:off x="9144870" y="3139400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102" name="textruta 101"/>
          <p:cNvSpPr txBox="1"/>
          <p:nvPr/>
        </p:nvSpPr>
        <p:spPr>
          <a:xfrm>
            <a:off x="9130352" y="3648833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103" name="textruta 102"/>
          <p:cNvSpPr txBox="1"/>
          <p:nvPr/>
        </p:nvSpPr>
        <p:spPr>
          <a:xfrm>
            <a:off x="9130351" y="4181863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sp>
        <p:nvSpPr>
          <p:cNvPr id="104" name="textruta 103"/>
          <p:cNvSpPr txBox="1"/>
          <p:nvPr/>
        </p:nvSpPr>
        <p:spPr>
          <a:xfrm>
            <a:off x="9130350" y="4714893"/>
            <a:ext cx="1191077" cy="353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sz="1200" dirty="0"/>
          </a:p>
        </p:txBody>
      </p:sp>
      <p:cxnSp>
        <p:nvCxnSpPr>
          <p:cNvPr id="105" name="Rak koppling 104"/>
          <p:cNvCxnSpPr>
            <a:stCxn id="103" idx="0"/>
            <a:endCxn id="102" idx="2"/>
          </p:cNvCxnSpPr>
          <p:nvPr/>
        </p:nvCxnSpPr>
        <p:spPr>
          <a:xfrm flipV="1">
            <a:off x="9725890" y="4001882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Rak koppling 105"/>
          <p:cNvCxnSpPr>
            <a:stCxn id="104" idx="0"/>
            <a:endCxn id="103" idx="2"/>
          </p:cNvCxnSpPr>
          <p:nvPr/>
        </p:nvCxnSpPr>
        <p:spPr>
          <a:xfrm flipV="1">
            <a:off x="9725889" y="4534912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ak koppling 106"/>
          <p:cNvCxnSpPr/>
          <p:nvPr/>
        </p:nvCxnSpPr>
        <p:spPr>
          <a:xfrm flipV="1">
            <a:off x="9727218" y="3480650"/>
            <a:ext cx="1" cy="179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Rak koppling 110"/>
          <p:cNvCxnSpPr/>
          <p:nvPr/>
        </p:nvCxnSpPr>
        <p:spPr>
          <a:xfrm>
            <a:off x="6786108" y="2965180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Rak koppling 115"/>
          <p:cNvCxnSpPr/>
          <p:nvPr/>
        </p:nvCxnSpPr>
        <p:spPr>
          <a:xfrm>
            <a:off x="3700307" y="2991899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Rak koppling 116"/>
          <p:cNvCxnSpPr/>
          <p:nvPr/>
        </p:nvCxnSpPr>
        <p:spPr>
          <a:xfrm>
            <a:off x="5262982" y="2991899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Rak koppling 118"/>
          <p:cNvCxnSpPr/>
          <p:nvPr/>
        </p:nvCxnSpPr>
        <p:spPr>
          <a:xfrm>
            <a:off x="2249725" y="2983176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Rak koppling 129"/>
          <p:cNvCxnSpPr/>
          <p:nvPr/>
        </p:nvCxnSpPr>
        <p:spPr>
          <a:xfrm>
            <a:off x="8315080" y="3010926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Rak koppling 130"/>
          <p:cNvCxnSpPr/>
          <p:nvPr/>
        </p:nvCxnSpPr>
        <p:spPr>
          <a:xfrm>
            <a:off x="9737123" y="2973899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k koppling 65"/>
          <p:cNvCxnSpPr/>
          <p:nvPr/>
        </p:nvCxnSpPr>
        <p:spPr>
          <a:xfrm>
            <a:off x="8288230" y="2524000"/>
            <a:ext cx="0" cy="12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817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893ABF6BC3414A9729E12FC8D54049" ma:contentTypeVersion="2" ma:contentTypeDescription="Skapa ett nytt dokument." ma:contentTypeScope="" ma:versionID="aa6c6b3f9dfd2cb2c72f7a201ab223b7">
  <xsd:schema xmlns:xsd="http://www.w3.org/2001/XMLSchema" xmlns:xs="http://www.w3.org/2001/XMLSchema" xmlns:p="http://schemas.microsoft.com/office/2006/metadata/properties" xmlns:ns2="5ac3a0b6-b97e-4b67-b0b4-60feee06c5b7" targetNamespace="http://schemas.microsoft.com/office/2006/metadata/properties" ma:root="true" ma:fieldsID="727850036cbe9ce4b93d91d79608ad3e" ns2:_="">
    <xsd:import namespace="5ac3a0b6-b97e-4b67-b0b4-60feee06c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a0b6-b97e-4b67-b0b4-60feee06c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41F082-5ADC-4DDA-9B03-504CECD25D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ac3a0b6-b97e-4b67-b0b4-60feee06c5b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B03108A-72D7-43E3-BD26-6B70B044B1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c3a0b6-b97e-4b67-b0b4-60feee06c5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D579BB-C95A-4B34-9E80-BC9793E22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176</TotalTime>
  <Words>256</Words>
  <Application>Microsoft Office PowerPoint</Application>
  <PresentationFormat>Bredbild</PresentationFormat>
  <Paragraphs>57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Office-tema</vt:lpstr>
      <vt:lpstr>Definiera omfattningen – WBS (Work Breakdown Structure)</vt:lpstr>
      <vt:lpstr>Definiera omfattningen – WBS (Work Breakdown Structure)</vt:lpstr>
      <vt:lpstr>Exempel– WBS (Work Breakdown Structure) - Huvudpaket</vt:lpstr>
      <vt:lpstr>Exempel– WBS (Work Breakdown Structure) – Huvud- och  arbetspaket</vt:lpstr>
      <vt:lpstr>PowerPoint-presentation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Kartlägga intressenter</dc:title>
  <dc:creator>Rodin Svantesson, Eva</dc:creator>
  <cp:lastModifiedBy>Rodin Svantesson, Eva</cp:lastModifiedBy>
  <cp:revision>29</cp:revision>
  <cp:lastPrinted>2015-05-26T13:42:18Z</cp:lastPrinted>
  <dcterms:created xsi:type="dcterms:W3CDTF">2021-09-09T06:16:47Z</dcterms:created>
  <dcterms:modified xsi:type="dcterms:W3CDTF">2021-10-26T10:32:04Z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0x0101009A893ABF6BC3414A9729E12FC8D54049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