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65" r:id="rId5"/>
    <p:sldId id="272" r:id="rId6"/>
    <p:sldId id="273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DBF258-ECDE-48FA-82CC-AEB9381F2C5B}" v="13" dt="2021-10-26T10:28:07.4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72" d="100"/>
          <a:sy n="72" d="100"/>
        </p:scale>
        <p:origin x="84" y="2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in Svantesson, Eva" userId="S::eva.rodinsvantesson@miun.se::6b6e8649-1109-4338-a3a3-32a846e6d4e5" providerId="AD" clId="Web-{CDDBF258-ECDE-48FA-82CC-AEB9381F2C5B}"/>
    <pc:docChg chg="modSld">
      <pc:chgData name="Rodin Svantesson, Eva" userId="S::eva.rodinsvantesson@miun.se::6b6e8649-1109-4338-a3a3-32a846e6d4e5" providerId="AD" clId="Web-{CDDBF258-ECDE-48FA-82CC-AEB9381F2C5B}" dt="2021-10-26T10:28:02.567" v="11" actId="20577"/>
      <pc:docMkLst>
        <pc:docMk/>
      </pc:docMkLst>
      <pc:sldChg chg="modSp">
        <pc:chgData name="Rodin Svantesson, Eva" userId="S::eva.rodinsvantesson@miun.se::6b6e8649-1109-4338-a3a3-32a846e6d4e5" providerId="AD" clId="Web-{CDDBF258-ECDE-48FA-82CC-AEB9381F2C5B}" dt="2021-10-26T10:28:02.567" v="11" actId="20577"/>
        <pc:sldMkLst>
          <pc:docMk/>
          <pc:sldMk cId="2648156297" sldId="265"/>
        </pc:sldMkLst>
        <pc:spChg chg="mod">
          <ac:chgData name="Rodin Svantesson, Eva" userId="S::eva.rodinsvantesson@miun.se::6b6e8649-1109-4338-a3a3-32a846e6d4e5" providerId="AD" clId="Web-{CDDBF258-ECDE-48FA-82CC-AEB9381F2C5B}" dt="2021-10-26T10:28:02.567" v="11" actId="20577"/>
          <ac:spMkLst>
            <pc:docMk/>
            <pc:sldMk cId="2648156297" sldId="26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2021-10-26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4000" y="2241462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838800" y="2235600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14999" cy="574296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800" y="2235600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8800" y="3180015"/>
            <a:ext cx="5158800" cy="300964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4000" y="2235599"/>
            <a:ext cx="51588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4000" y="3180014"/>
            <a:ext cx="5158800" cy="300964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28878" cy="7368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/>
              <a:t>Stor rubrik 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10" name="107192D2-3778-4ECE-8BEC-1F42874D3F29" descr="Logotyp Mittuniversitetet.">
            <a:extLst>
              <a:ext uri="{FF2B5EF4-FFF2-40B4-BE49-F238E27FC236}">
                <a16:creationId xmlns:a16="http://schemas.microsoft.com/office/drawing/2014/main" id="{F153BBE9-5AB6-41B8-B5C1-4E7AC01B72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Rektangel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0800"/>
            <a:ext cx="10550525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4000" y="2235600"/>
            <a:ext cx="5180400" cy="3942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174000" y="2234963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800" y="2235599"/>
            <a:ext cx="51804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3999" y="2235599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107192D2-3778-4ECE-8BEC-1F42874D3F29" descr="Logotyp Mittuniversitetet.">
            <a:extLst>
              <a:ext uri="{FF2B5EF4-FFF2-40B4-BE49-F238E27FC236}">
                <a16:creationId xmlns:a16="http://schemas.microsoft.com/office/drawing/2014/main" id="{D6D22971-6BCD-4B4A-A592-8AF1AE69B6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491228"/>
            <a:ext cx="10550525" cy="652145"/>
          </a:xfrm>
        </p:spPr>
        <p:txBody>
          <a:bodyPr/>
          <a:lstStyle/>
          <a:p>
            <a:r>
              <a:rPr lang="sv-SE" sz="2400" dirty="0"/>
              <a:t>Grovplanering – Logisk </a:t>
            </a:r>
            <a:r>
              <a:rPr lang="sv-SE" sz="2400" dirty="0" err="1"/>
              <a:t>nätplan</a:t>
            </a:r>
            <a:endParaRPr lang="sv-SE" sz="24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7878" y="1143373"/>
            <a:ext cx="10550525" cy="383696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Vägen till målet kan visas med en logisk </a:t>
            </a:r>
            <a:r>
              <a:rPr lang="sv-SE" dirty="0" err="1"/>
              <a:t>nätplan</a:t>
            </a:r>
            <a:r>
              <a:rPr lang="sv-SE" dirty="0"/>
              <a:t> som beskriver projektflödet på en övergripande nivå</a:t>
            </a:r>
          </a:p>
          <a:p>
            <a:r>
              <a:rPr lang="sv-SE" dirty="0"/>
              <a:t>Den logiska </a:t>
            </a:r>
            <a:r>
              <a:rPr lang="sv-SE" dirty="0" err="1"/>
              <a:t>nätplanen</a:t>
            </a:r>
            <a:r>
              <a:rPr lang="sv-SE" dirty="0"/>
              <a:t> skapas genom att identifiera beroenden mellan arbetspaketen i projektets WBS (</a:t>
            </a:r>
            <a:r>
              <a:rPr lang="sv-SE" dirty="0" err="1"/>
              <a:t>Work</a:t>
            </a:r>
            <a:r>
              <a:rPr lang="sv-SE" dirty="0"/>
              <a:t> </a:t>
            </a:r>
            <a:r>
              <a:rPr lang="sv-SE" dirty="0" err="1"/>
              <a:t>Breakdown</a:t>
            </a:r>
            <a:r>
              <a:rPr lang="sv-SE" dirty="0"/>
              <a:t> </a:t>
            </a:r>
            <a:r>
              <a:rPr lang="sv-SE" dirty="0" err="1"/>
              <a:t>Structure</a:t>
            </a:r>
            <a:r>
              <a:rPr lang="sv-SE" dirty="0"/>
              <a:t>)</a:t>
            </a:r>
            <a:endParaRPr lang="sv-SE" dirty="0">
              <a:cs typeface="Arial"/>
            </a:endParaRPr>
          </a:p>
          <a:p>
            <a:r>
              <a:rPr lang="sv-SE" dirty="0"/>
              <a:t>Identifiera och lägg in milstolpar (etapp- delmål på vägen) i </a:t>
            </a:r>
            <a:r>
              <a:rPr lang="sv-SE" dirty="0" err="1"/>
              <a:t>nätplanen</a:t>
            </a:r>
            <a:endParaRPr lang="sv-SE" dirty="0"/>
          </a:p>
          <a:p>
            <a:r>
              <a:rPr lang="sv-SE" dirty="0"/>
              <a:t>Milstolparna är avstämningstidpunkter med syfte att se till att projektet följer den uppsatta planen </a:t>
            </a:r>
          </a:p>
          <a:p>
            <a:r>
              <a:rPr lang="sv-SE" dirty="0"/>
              <a:t>Det går att använda huvudpaketen från </a:t>
            </a:r>
            <a:r>
              <a:rPr lang="sv-SE" dirty="0" err="1"/>
              <a:t>WBS:en</a:t>
            </a:r>
            <a:r>
              <a:rPr lang="sv-SE" dirty="0"/>
              <a:t> som milstolpar, men omformulera de som mål</a:t>
            </a:r>
          </a:p>
          <a:p>
            <a:r>
              <a:rPr lang="sv-SE" dirty="0"/>
              <a:t>Uppdelningen kan göras utifrån delleveranser, ansvarsområden, målgrupper, komponenter eller andra viktiga delar i projektet</a:t>
            </a:r>
          </a:p>
          <a:p>
            <a:r>
              <a:rPr lang="sv-SE" dirty="0"/>
              <a:t>För att göra en logisk </a:t>
            </a:r>
            <a:r>
              <a:rPr lang="sv-SE" dirty="0" err="1"/>
              <a:t>nätplan</a:t>
            </a:r>
            <a:r>
              <a:rPr lang="sv-SE" dirty="0"/>
              <a:t> rekommenderas verktyget Visio</a:t>
            </a:r>
          </a:p>
        </p:txBody>
      </p:sp>
    </p:spTree>
    <p:extLst>
      <p:ext uri="{BB962C8B-B14F-4D97-AF65-F5344CB8AC3E}">
        <p14:creationId xmlns:p14="http://schemas.microsoft.com/office/powerpoint/2010/main" val="264815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491228"/>
            <a:ext cx="10550525" cy="652145"/>
          </a:xfrm>
        </p:spPr>
        <p:txBody>
          <a:bodyPr/>
          <a:lstStyle/>
          <a:p>
            <a:r>
              <a:rPr lang="sv-SE" sz="2400" dirty="0"/>
              <a:t>Exempel– WBS (</a:t>
            </a:r>
            <a:r>
              <a:rPr lang="sv-SE" sz="2400" dirty="0" err="1"/>
              <a:t>Work</a:t>
            </a:r>
            <a:r>
              <a:rPr lang="sv-SE" sz="2400" dirty="0"/>
              <a:t> </a:t>
            </a:r>
            <a:r>
              <a:rPr lang="sv-SE" sz="2400" dirty="0" err="1"/>
              <a:t>Breakdown</a:t>
            </a:r>
            <a:r>
              <a:rPr lang="sv-SE" sz="2400" dirty="0"/>
              <a:t> </a:t>
            </a:r>
            <a:r>
              <a:rPr lang="sv-SE" sz="2400" dirty="0" err="1"/>
              <a:t>Structure</a:t>
            </a:r>
            <a:r>
              <a:rPr lang="sv-SE" sz="2400" dirty="0"/>
              <a:t>) – Huvud- och </a:t>
            </a:r>
            <a:br>
              <a:rPr lang="sv-SE" sz="2400" dirty="0"/>
            </a:br>
            <a:r>
              <a:rPr lang="sv-SE" sz="2400" dirty="0"/>
              <a:t>arbetspaket</a:t>
            </a:r>
          </a:p>
        </p:txBody>
      </p:sp>
      <p:sp>
        <p:nvSpPr>
          <p:cNvPr id="4" name="Rektangel 3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sv-SE" dirty="0"/>
          </a:p>
        </p:txBody>
      </p:sp>
      <p:sp>
        <p:nvSpPr>
          <p:cNvPr id="45" name="Line 10"/>
          <p:cNvSpPr>
            <a:spLocks noChangeShapeType="1"/>
          </p:cNvSpPr>
          <p:nvPr/>
        </p:nvSpPr>
        <p:spPr bwMode="auto">
          <a:xfrm>
            <a:off x="6787834" y="2219568"/>
            <a:ext cx="1" cy="10914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10641900" y="2205195"/>
            <a:ext cx="2426" cy="16978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3861065" y="1604450"/>
            <a:ext cx="4013078" cy="2616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None/>
            </a:pPr>
            <a:r>
              <a:rPr lang="sv-SE" altLang="sv-SE" sz="1100" b="1" dirty="0">
                <a:solidFill>
                  <a:srgbClr val="000000"/>
                </a:solidFill>
                <a:latin typeface="Arial"/>
                <a:cs typeface="Arial"/>
              </a:rPr>
              <a:t>Nationell utbildningsdatabas (planeringsdatabas) i </a:t>
            </a:r>
            <a:r>
              <a:rPr lang="sv-SE" altLang="sv-SE" sz="1100" b="1" dirty="0" err="1">
                <a:solidFill>
                  <a:srgbClr val="000000"/>
                </a:solidFill>
                <a:latin typeface="Arial"/>
                <a:cs typeface="Arial"/>
              </a:rPr>
              <a:t>Ladok</a:t>
            </a:r>
            <a:endParaRPr lang="sv-SE" altLang="sv-SE" sz="11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8" name="Line 5"/>
          <p:cNvSpPr>
            <a:spLocks noChangeShapeType="1"/>
          </p:cNvSpPr>
          <p:nvPr/>
        </p:nvSpPr>
        <p:spPr bwMode="auto">
          <a:xfrm flipH="1">
            <a:off x="5870344" y="1873835"/>
            <a:ext cx="5218" cy="3433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1637097" y="2204310"/>
            <a:ext cx="9007229" cy="388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50" name="Line 7"/>
          <p:cNvSpPr>
            <a:spLocks noChangeShapeType="1"/>
          </p:cNvSpPr>
          <p:nvPr/>
        </p:nvSpPr>
        <p:spPr bwMode="auto">
          <a:xfrm>
            <a:off x="1638705" y="2209038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51" name="Line 8"/>
          <p:cNvSpPr>
            <a:spLocks noChangeShapeType="1"/>
          </p:cNvSpPr>
          <p:nvPr/>
        </p:nvSpPr>
        <p:spPr bwMode="auto">
          <a:xfrm flipH="1">
            <a:off x="3687396" y="2226725"/>
            <a:ext cx="1636" cy="1787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52" name="Line 10"/>
          <p:cNvSpPr>
            <a:spLocks noChangeShapeType="1"/>
          </p:cNvSpPr>
          <p:nvPr/>
        </p:nvSpPr>
        <p:spPr bwMode="auto">
          <a:xfrm flipH="1">
            <a:off x="8898866" y="2217140"/>
            <a:ext cx="170" cy="19254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8254447" y="2336867"/>
            <a:ext cx="1710371" cy="738664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Integrationer,</a:t>
            </a:r>
            <a:endParaRPr lang="sv-SE" sz="1050" dirty="0">
              <a:ea typeface="Verdana"/>
              <a:cs typeface="Verdana"/>
            </a:endParaRPr>
          </a:p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utbildningsinformation från </a:t>
            </a:r>
            <a:r>
              <a:rPr lang="sv-SE" sz="1050" dirty="0" err="1">
                <a:latin typeface="Verdana"/>
                <a:ea typeface="Verdana"/>
                <a:cs typeface="Verdana"/>
              </a:rPr>
              <a:t>Ladok</a:t>
            </a:r>
            <a:r>
              <a:rPr lang="sv-SE" sz="1050" dirty="0">
                <a:latin typeface="Verdana"/>
                <a:ea typeface="Verdana"/>
                <a:cs typeface="Verdana"/>
              </a:rPr>
              <a:t> </a:t>
            </a:r>
            <a:endParaRPr lang="sv-SE" sz="1050" dirty="0">
              <a:ea typeface="Verdana"/>
              <a:cs typeface="Verdana"/>
            </a:endParaRPr>
          </a:p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(tidigare Atlas)</a:t>
            </a:r>
            <a:endParaRPr lang="sv-SE" sz="1050" dirty="0">
              <a:ea typeface="Verdana"/>
              <a:cs typeface="Verdana"/>
            </a:endParaRPr>
          </a:p>
        </p:txBody>
      </p:sp>
      <p:sp>
        <p:nvSpPr>
          <p:cNvPr id="54" name="Text Box 14"/>
          <p:cNvSpPr txBox="1">
            <a:spLocks noChangeArrowheads="1"/>
          </p:cNvSpPr>
          <p:nvPr/>
        </p:nvSpPr>
        <p:spPr bwMode="auto">
          <a:xfrm>
            <a:off x="899341" y="2361278"/>
            <a:ext cx="1470705" cy="430887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Kartlagda </a:t>
            </a:r>
            <a:br>
              <a:rPr lang="sv-SE" sz="1050" dirty="0">
                <a:latin typeface="Verdana"/>
                <a:ea typeface="Verdana"/>
                <a:cs typeface="Verdana"/>
              </a:rPr>
            </a:br>
            <a:r>
              <a:rPr lang="sv-SE" sz="1050" dirty="0">
                <a:latin typeface="Verdana"/>
                <a:ea typeface="Verdana"/>
                <a:cs typeface="Verdana"/>
              </a:rPr>
              <a:t>processer</a:t>
            </a:r>
            <a:endParaRPr lang="sv-SE" sz="1050" dirty="0">
              <a:ea typeface="Verdana"/>
              <a:cs typeface="Verdana"/>
            </a:endParaRPr>
          </a:p>
        </p:txBody>
      </p:sp>
      <p:sp>
        <p:nvSpPr>
          <p:cNvPr id="55" name="Text Box 15"/>
          <p:cNvSpPr txBox="1">
            <a:spLocks noChangeArrowheads="1"/>
          </p:cNvSpPr>
          <p:nvPr/>
        </p:nvSpPr>
        <p:spPr bwMode="auto">
          <a:xfrm>
            <a:off x="2812225" y="2344643"/>
            <a:ext cx="1390320" cy="577081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Egenutvecklade lokala mindre IT-lösningar </a:t>
            </a:r>
            <a:endParaRPr lang="sv-SE" sz="1050" dirty="0"/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6252522" y="2336867"/>
            <a:ext cx="1755136" cy="738664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Miun har gått in i ny utbildningsdatabas i </a:t>
            </a:r>
            <a:r>
              <a:rPr lang="sv-SE" sz="1050" dirty="0" err="1">
                <a:latin typeface="Verdana"/>
                <a:ea typeface="Verdana"/>
                <a:cs typeface="Verdana"/>
              </a:rPr>
              <a:t>Ladok</a:t>
            </a:r>
            <a:endParaRPr lang="sv-SE" sz="1050" dirty="0">
              <a:latin typeface="Verdana"/>
              <a:ea typeface="Verdana"/>
              <a:cs typeface="Verdana"/>
            </a:endParaRPr>
          </a:p>
          <a:p>
            <a:pPr>
              <a:spcBef>
                <a:spcPts val="0"/>
              </a:spcBef>
              <a:buNone/>
            </a:pPr>
            <a:endParaRPr lang="sv-SE" sz="1050" dirty="0" err="1"/>
          </a:p>
        </p:txBody>
      </p:sp>
      <p:sp>
        <p:nvSpPr>
          <p:cNvPr id="57" name="Line 8"/>
          <p:cNvSpPr>
            <a:spLocks noChangeShapeType="1"/>
          </p:cNvSpPr>
          <p:nvPr/>
        </p:nvSpPr>
        <p:spPr bwMode="auto">
          <a:xfrm>
            <a:off x="5173868" y="2209038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sv-SE">
              <a:solidFill>
                <a:prstClr val="black"/>
              </a:solidFill>
            </a:endParaRPr>
          </a:p>
        </p:txBody>
      </p:sp>
      <p:sp>
        <p:nvSpPr>
          <p:cNvPr id="58" name="Text Box 15"/>
          <p:cNvSpPr txBox="1">
            <a:spLocks noChangeArrowheads="1"/>
          </p:cNvSpPr>
          <p:nvPr/>
        </p:nvSpPr>
        <p:spPr bwMode="auto">
          <a:xfrm>
            <a:off x="4597804" y="2353928"/>
            <a:ext cx="1390320" cy="261610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Dokumentation</a:t>
            </a:r>
            <a:endParaRPr lang="sv-SE" sz="1050" dirty="0"/>
          </a:p>
        </p:txBody>
      </p:sp>
      <p:sp>
        <p:nvSpPr>
          <p:cNvPr id="59" name="Text Box 13"/>
          <p:cNvSpPr txBox="1">
            <a:spLocks noChangeArrowheads="1"/>
          </p:cNvSpPr>
          <p:nvPr/>
        </p:nvSpPr>
        <p:spPr bwMode="auto">
          <a:xfrm>
            <a:off x="10210922" y="2361050"/>
            <a:ext cx="1174805" cy="253916"/>
          </a:xfrm>
          <a:prstGeom prst="rect">
            <a:avLst/>
          </a:prstGeom>
          <a:solidFill>
            <a:srgbClr val="E1FB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sv-SE" sz="1050" dirty="0">
                <a:latin typeface="Verdana"/>
                <a:ea typeface="Verdana"/>
                <a:cs typeface="Verdana"/>
              </a:rPr>
              <a:t>Avveckla Atlas</a:t>
            </a:r>
            <a:endParaRPr lang="sv-SE" sz="1050" dirty="0"/>
          </a:p>
        </p:txBody>
      </p:sp>
      <p:sp>
        <p:nvSpPr>
          <p:cNvPr id="60" name="textruta 59"/>
          <p:cNvSpPr txBox="1"/>
          <p:nvPr/>
        </p:nvSpPr>
        <p:spPr>
          <a:xfrm>
            <a:off x="1002574" y="2911501"/>
            <a:ext cx="1409807" cy="577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050" dirty="0"/>
              <a:t>Kursplaner</a:t>
            </a:r>
            <a:endParaRPr lang="sv-SE" sz="1050" dirty="0">
              <a:cs typeface="Calibri"/>
            </a:endParaRPr>
          </a:p>
          <a:p>
            <a:r>
              <a:rPr lang="sv-SE" sz="1050" dirty="0"/>
              <a:t>- Grund- och avancerad nivå</a:t>
            </a:r>
            <a:endParaRPr lang="sv-SE" sz="1050" dirty="0">
              <a:cs typeface="Calibri"/>
            </a:endParaRPr>
          </a:p>
        </p:txBody>
      </p:sp>
      <p:sp>
        <p:nvSpPr>
          <p:cNvPr id="61" name="textruta 60"/>
          <p:cNvSpPr txBox="1"/>
          <p:nvPr/>
        </p:nvSpPr>
        <p:spPr>
          <a:xfrm>
            <a:off x="999287" y="5338406"/>
            <a:ext cx="140980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100" dirty="0"/>
              <a:t>Välkomstbrev (BP)</a:t>
            </a:r>
          </a:p>
        </p:txBody>
      </p:sp>
      <p:sp>
        <p:nvSpPr>
          <p:cNvPr id="62" name="textruta 61"/>
          <p:cNvSpPr txBox="1"/>
          <p:nvPr/>
        </p:nvSpPr>
        <p:spPr>
          <a:xfrm>
            <a:off x="1002574" y="4067760"/>
            <a:ext cx="1409807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050" dirty="0"/>
              <a:t>Utbildningsplaner</a:t>
            </a:r>
          </a:p>
        </p:txBody>
      </p:sp>
      <p:sp>
        <p:nvSpPr>
          <p:cNvPr id="63" name="textruta 62"/>
          <p:cNvSpPr txBox="1"/>
          <p:nvPr/>
        </p:nvSpPr>
        <p:spPr>
          <a:xfrm>
            <a:off x="1011001" y="4396479"/>
            <a:ext cx="1409807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050" dirty="0"/>
              <a:t>Tillfällesprocesser</a:t>
            </a:r>
          </a:p>
        </p:txBody>
      </p:sp>
      <p:sp>
        <p:nvSpPr>
          <p:cNvPr id="64" name="textruta 63"/>
          <p:cNvSpPr txBox="1"/>
          <p:nvPr/>
        </p:nvSpPr>
        <p:spPr>
          <a:xfrm>
            <a:off x="999287" y="4767415"/>
            <a:ext cx="140980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100" dirty="0"/>
              <a:t>Katalog och webbprocess</a:t>
            </a:r>
          </a:p>
        </p:txBody>
      </p:sp>
      <p:sp>
        <p:nvSpPr>
          <p:cNvPr id="65" name="textruta 64"/>
          <p:cNvSpPr txBox="1"/>
          <p:nvPr/>
        </p:nvSpPr>
        <p:spPr>
          <a:xfrm>
            <a:off x="2937573" y="3468405"/>
            <a:ext cx="1293612" cy="5993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/>
              <a:t>Etablerade och kommunicerade testplaner</a:t>
            </a:r>
          </a:p>
        </p:txBody>
      </p:sp>
      <p:sp>
        <p:nvSpPr>
          <p:cNvPr id="66" name="textruta 65"/>
          <p:cNvSpPr txBox="1"/>
          <p:nvPr/>
        </p:nvSpPr>
        <p:spPr>
          <a:xfrm>
            <a:off x="2935051" y="3122548"/>
            <a:ext cx="1258545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100" dirty="0"/>
              <a:t>Kravspecifikation</a:t>
            </a:r>
          </a:p>
        </p:txBody>
      </p:sp>
      <p:sp>
        <p:nvSpPr>
          <p:cNvPr id="67" name="textruta 66"/>
          <p:cNvSpPr txBox="1"/>
          <p:nvPr/>
        </p:nvSpPr>
        <p:spPr>
          <a:xfrm>
            <a:off x="1002574" y="3558094"/>
            <a:ext cx="1409807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050" dirty="0">
                <a:ea typeface="+mn-lt"/>
                <a:cs typeface="+mn-lt"/>
              </a:rPr>
              <a:t>Kursplaner</a:t>
            </a:r>
            <a:endParaRPr lang="en-US" sz="1050" dirty="0">
              <a:ea typeface="+mn-lt"/>
              <a:cs typeface="+mn-lt"/>
            </a:endParaRPr>
          </a:p>
          <a:p>
            <a:r>
              <a:rPr lang="sv-SE" sz="1050" dirty="0">
                <a:ea typeface="+mn-lt"/>
                <a:cs typeface="+mn-lt"/>
              </a:rPr>
              <a:t>- Forskarnivå</a:t>
            </a:r>
            <a:endParaRPr lang="sv-SE" sz="1050" dirty="0">
              <a:cs typeface="Calibri"/>
            </a:endParaRPr>
          </a:p>
        </p:txBody>
      </p:sp>
      <p:sp>
        <p:nvSpPr>
          <p:cNvPr id="68" name="textruta 67"/>
          <p:cNvSpPr txBox="1"/>
          <p:nvPr/>
        </p:nvSpPr>
        <p:spPr>
          <a:xfrm>
            <a:off x="4736377" y="2740869"/>
            <a:ext cx="122987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Manualer och lathunda</a:t>
            </a:r>
            <a:r>
              <a:rPr lang="sv-SE" sz="1200" dirty="0">
                <a:cs typeface="Calibri"/>
              </a:rPr>
              <a:t>r</a:t>
            </a:r>
            <a:endParaRPr lang="sv-SE" sz="1200" dirty="0"/>
          </a:p>
        </p:txBody>
      </p:sp>
      <p:sp>
        <p:nvSpPr>
          <p:cNvPr id="69" name="textruta 68"/>
          <p:cNvSpPr txBox="1"/>
          <p:nvPr/>
        </p:nvSpPr>
        <p:spPr>
          <a:xfrm>
            <a:off x="4716750" y="3363449"/>
            <a:ext cx="1215728" cy="4314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Process-beskrivningar</a:t>
            </a:r>
            <a:endParaRPr lang="sv-SE" sz="1100" dirty="0"/>
          </a:p>
        </p:txBody>
      </p:sp>
      <p:sp>
        <p:nvSpPr>
          <p:cNvPr id="70" name="textruta 69"/>
          <p:cNvSpPr txBox="1"/>
          <p:nvPr/>
        </p:nvSpPr>
        <p:spPr>
          <a:xfrm>
            <a:off x="4716749" y="3969700"/>
            <a:ext cx="1215729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Behörigheter</a:t>
            </a:r>
            <a:endParaRPr lang="sv-SE" sz="1100" dirty="0"/>
          </a:p>
        </p:txBody>
      </p:sp>
      <p:sp>
        <p:nvSpPr>
          <p:cNvPr id="71" name="textruta 70"/>
          <p:cNvSpPr txBox="1"/>
          <p:nvPr/>
        </p:nvSpPr>
        <p:spPr>
          <a:xfrm>
            <a:off x="6486715" y="4141691"/>
            <a:ext cx="151701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/>
              <a:t>Utbildning av användare</a:t>
            </a:r>
          </a:p>
        </p:txBody>
      </p:sp>
      <p:sp>
        <p:nvSpPr>
          <p:cNvPr id="72" name="textruta 71"/>
          <p:cNvSpPr txBox="1"/>
          <p:nvPr/>
        </p:nvSpPr>
        <p:spPr>
          <a:xfrm>
            <a:off x="10406329" y="2745155"/>
            <a:ext cx="1386993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Plan för avveckling</a:t>
            </a:r>
            <a:endParaRPr lang="sv-SE" sz="1100" dirty="0"/>
          </a:p>
        </p:txBody>
      </p:sp>
      <p:sp>
        <p:nvSpPr>
          <p:cNvPr id="73" name="textruta 72"/>
          <p:cNvSpPr txBox="1"/>
          <p:nvPr/>
        </p:nvSpPr>
        <p:spPr>
          <a:xfrm>
            <a:off x="6477049" y="3304153"/>
            <a:ext cx="1491837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Sätta upp processer</a:t>
            </a:r>
            <a:endParaRPr lang="sv-SE" sz="1100" dirty="0"/>
          </a:p>
        </p:txBody>
      </p:sp>
      <p:sp>
        <p:nvSpPr>
          <p:cNvPr id="74" name="textruta 73"/>
          <p:cNvSpPr txBox="1"/>
          <p:nvPr/>
        </p:nvSpPr>
        <p:spPr>
          <a:xfrm>
            <a:off x="8445720" y="3244498"/>
            <a:ext cx="1573234" cy="2642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 err="1">
                <a:cs typeface="Calibri"/>
              </a:rPr>
              <a:t>Epi</a:t>
            </a:r>
            <a:r>
              <a:rPr lang="sv-SE" sz="1100" dirty="0">
                <a:cs typeface="Calibri"/>
              </a:rPr>
              <a:t>, </a:t>
            </a:r>
            <a:r>
              <a:rPr lang="sv-SE" sz="1100" dirty="0" err="1">
                <a:cs typeface="Calibri"/>
              </a:rPr>
              <a:t>utb.webb</a:t>
            </a:r>
            <a:endParaRPr lang="sv-SE" sz="1100" dirty="0" err="1"/>
          </a:p>
        </p:txBody>
      </p:sp>
      <p:sp>
        <p:nvSpPr>
          <p:cNvPr id="75" name="textruta 74"/>
          <p:cNvSpPr txBox="1"/>
          <p:nvPr/>
        </p:nvSpPr>
        <p:spPr>
          <a:xfrm>
            <a:off x="8457781" y="3610490"/>
            <a:ext cx="1573235" cy="600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Produktionsplaneringsprocessen, STINA, Retendo</a:t>
            </a:r>
            <a:endParaRPr lang="sv-SE" sz="1100" dirty="0"/>
          </a:p>
        </p:txBody>
      </p:sp>
      <p:sp>
        <p:nvSpPr>
          <p:cNvPr id="76" name="textruta 75"/>
          <p:cNvSpPr txBox="1"/>
          <p:nvPr/>
        </p:nvSpPr>
        <p:spPr>
          <a:xfrm>
            <a:off x="6470189" y="3621105"/>
            <a:ext cx="1513959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Sätta upp behörigheter</a:t>
            </a:r>
            <a:endParaRPr lang="sv-SE" sz="1100" dirty="0"/>
          </a:p>
        </p:txBody>
      </p:sp>
      <p:sp>
        <p:nvSpPr>
          <p:cNvPr id="77" name="textruta 76"/>
          <p:cNvSpPr txBox="1"/>
          <p:nvPr/>
        </p:nvSpPr>
        <p:spPr>
          <a:xfrm>
            <a:off x="6486715" y="4715301"/>
            <a:ext cx="1517016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/>
              <a:t>Etablerade och kommunicerade testplaner</a:t>
            </a:r>
          </a:p>
        </p:txBody>
      </p:sp>
      <p:sp>
        <p:nvSpPr>
          <p:cNvPr id="78" name="textruta 77">
            <a:extLst>
              <a:ext uri="{FF2B5EF4-FFF2-40B4-BE49-F238E27FC236}">
                <a16:creationId xmlns:a16="http://schemas.microsoft.com/office/drawing/2014/main" id="{E8FE2059-513D-41C6-B2E9-1436319C8EA1}"/>
              </a:ext>
            </a:extLst>
          </p:cNvPr>
          <p:cNvSpPr txBox="1"/>
          <p:nvPr/>
        </p:nvSpPr>
        <p:spPr>
          <a:xfrm>
            <a:off x="10430116" y="3102707"/>
            <a:ext cx="1386993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Bevarande av gammal information</a:t>
            </a:r>
            <a:endParaRPr lang="sv-SE" sz="1100" dirty="0"/>
          </a:p>
        </p:txBody>
      </p:sp>
      <p:sp>
        <p:nvSpPr>
          <p:cNvPr id="79" name="textruta 78">
            <a:extLst>
              <a:ext uri="{FF2B5EF4-FFF2-40B4-BE49-F238E27FC236}">
                <a16:creationId xmlns:a16="http://schemas.microsoft.com/office/drawing/2014/main" id="{97E74795-3D2B-4046-B027-455CD477C925}"/>
              </a:ext>
            </a:extLst>
          </p:cNvPr>
          <p:cNvSpPr txBox="1"/>
          <p:nvPr/>
        </p:nvSpPr>
        <p:spPr>
          <a:xfrm>
            <a:off x="8457781" y="4342755"/>
            <a:ext cx="1573235" cy="600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/>
              <a:t>Etablerade och kommunicerade testplaner</a:t>
            </a:r>
          </a:p>
        </p:txBody>
      </p:sp>
      <p:sp>
        <p:nvSpPr>
          <p:cNvPr id="80" name="textruta 79">
            <a:extLst>
              <a:ext uri="{FF2B5EF4-FFF2-40B4-BE49-F238E27FC236}">
                <a16:creationId xmlns:a16="http://schemas.microsoft.com/office/drawing/2014/main" id="{EED08846-D5CF-4274-BBF5-9BB91D9828EB}"/>
              </a:ext>
            </a:extLst>
          </p:cNvPr>
          <p:cNvSpPr txBox="1"/>
          <p:nvPr/>
        </p:nvSpPr>
        <p:spPr>
          <a:xfrm>
            <a:off x="8457782" y="5044708"/>
            <a:ext cx="1573235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100" dirty="0">
                <a:cs typeface="Calibri"/>
              </a:rPr>
              <a:t>Integrationerna säkrade mot </a:t>
            </a:r>
            <a:r>
              <a:rPr lang="sv-SE" sz="1100" dirty="0" err="1">
                <a:cs typeface="Calibri"/>
              </a:rPr>
              <a:t>Ladok</a:t>
            </a:r>
            <a:endParaRPr lang="sv-SE" sz="1100" dirty="0">
              <a:cs typeface="Calibri"/>
            </a:endParaRPr>
          </a:p>
        </p:txBody>
      </p:sp>
      <p:cxnSp>
        <p:nvCxnSpPr>
          <p:cNvPr id="82" name="Rak koppling 81"/>
          <p:cNvCxnSpPr>
            <a:stCxn id="54" idx="1"/>
          </p:cNvCxnSpPr>
          <p:nvPr/>
        </p:nvCxnSpPr>
        <p:spPr>
          <a:xfrm flipH="1" flipV="1">
            <a:off x="659958" y="2576721"/>
            <a:ext cx="23938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ak koppling 86"/>
          <p:cNvCxnSpPr/>
          <p:nvPr/>
        </p:nvCxnSpPr>
        <p:spPr>
          <a:xfrm>
            <a:off x="658373" y="2576721"/>
            <a:ext cx="33336" cy="28988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ak koppling 97"/>
          <p:cNvCxnSpPr>
            <a:endCxn id="60" idx="1"/>
          </p:cNvCxnSpPr>
          <p:nvPr/>
        </p:nvCxnSpPr>
        <p:spPr>
          <a:xfrm>
            <a:off x="694996" y="3200041"/>
            <a:ext cx="307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ak koppling 99"/>
          <p:cNvCxnSpPr/>
          <p:nvPr/>
        </p:nvCxnSpPr>
        <p:spPr>
          <a:xfrm>
            <a:off x="691709" y="3748457"/>
            <a:ext cx="307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Rak koppling 100"/>
          <p:cNvCxnSpPr/>
          <p:nvPr/>
        </p:nvCxnSpPr>
        <p:spPr>
          <a:xfrm>
            <a:off x="689132" y="4198564"/>
            <a:ext cx="307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Rak koppling 101"/>
          <p:cNvCxnSpPr/>
          <p:nvPr/>
        </p:nvCxnSpPr>
        <p:spPr>
          <a:xfrm>
            <a:off x="696563" y="4543431"/>
            <a:ext cx="307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ak koppling 102"/>
          <p:cNvCxnSpPr/>
          <p:nvPr/>
        </p:nvCxnSpPr>
        <p:spPr>
          <a:xfrm>
            <a:off x="696563" y="5038467"/>
            <a:ext cx="307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Rak koppling 103"/>
          <p:cNvCxnSpPr/>
          <p:nvPr/>
        </p:nvCxnSpPr>
        <p:spPr>
          <a:xfrm>
            <a:off x="696563" y="5475595"/>
            <a:ext cx="307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ak koppling 106"/>
          <p:cNvCxnSpPr/>
          <p:nvPr/>
        </p:nvCxnSpPr>
        <p:spPr>
          <a:xfrm>
            <a:off x="2639332" y="2563532"/>
            <a:ext cx="15903" cy="1273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ak koppling 108"/>
          <p:cNvCxnSpPr/>
          <p:nvPr/>
        </p:nvCxnSpPr>
        <p:spPr>
          <a:xfrm>
            <a:off x="2642044" y="2546446"/>
            <a:ext cx="176274" cy="4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Rak koppling 112"/>
          <p:cNvCxnSpPr>
            <a:endCxn id="66" idx="1"/>
          </p:cNvCxnSpPr>
          <p:nvPr/>
        </p:nvCxnSpPr>
        <p:spPr>
          <a:xfrm>
            <a:off x="2649613" y="3253353"/>
            <a:ext cx="2854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Rak koppling 113"/>
          <p:cNvCxnSpPr/>
          <p:nvPr/>
        </p:nvCxnSpPr>
        <p:spPr>
          <a:xfrm>
            <a:off x="2649613" y="3836549"/>
            <a:ext cx="2854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Rak koppling 115"/>
          <p:cNvCxnSpPr/>
          <p:nvPr/>
        </p:nvCxnSpPr>
        <p:spPr>
          <a:xfrm>
            <a:off x="4468903" y="2484733"/>
            <a:ext cx="7952" cy="1615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Rak koppling 117"/>
          <p:cNvCxnSpPr>
            <a:endCxn id="58" idx="1"/>
          </p:cNvCxnSpPr>
          <p:nvPr/>
        </p:nvCxnSpPr>
        <p:spPr>
          <a:xfrm>
            <a:off x="4468904" y="2484733"/>
            <a:ext cx="128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Rak koppling 119"/>
          <p:cNvCxnSpPr>
            <a:endCxn id="68" idx="1"/>
          </p:cNvCxnSpPr>
          <p:nvPr/>
        </p:nvCxnSpPr>
        <p:spPr>
          <a:xfrm>
            <a:off x="4502679" y="2963897"/>
            <a:ext cx="233698" cy="78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Rak koppling 124"/>
          <p:cNvCxnSpPr/>
          <p:nvPr/>
        </p:nvCxnSpPr>
        <p:spPr>
          <a:xfrm>
            <a:off x="4472822" y="3562389"/>
            <a:ext cx="233698" cy="78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Rak koppling 125"/>
          <p:cNvCxnSpPr/>
          <p:nvPr/>
        </p:nvCxnSpPr>
        <p:spPr>
          <a:xfrm>
            <a:off x="4482943" y="4106159"/>
            <a:ext cx="233698" cy="78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Rak koppling 127"/>
          <p:cNvCxnSpPr/>
          <p:nvPr/>
        </p:nvCxnSpPr>
        <p:spPr>
          <a:xfrm>
            <a:off x="6090699" y="2706199"/>
            <a:ext cx="0" cy="22653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Rak koppling 143"/>
          <p:cNvCxnSpPr>
            <a:endCxn id="56" idx="1"/>
          </p:cNvCxnSpPr>
          <p:nvPr/>
        </p:nvCxnSpPr>
        <p:spPr>
          <a:xfrm flipV="1">
            <a:off x="6090699" y="2706199"/>
            <a:ext cx="161823" cy="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Rak koppling 164"/>
          <p:cNvCxnSpPr>
            <a:endCxn id="73" idx="1"/>
          </p:cNvCxnSpPr>
          <p:nvPr/>
        </p:nvCxnSpPr>
        <p:spPr>
          <a:xfrm>
            <a:off x="6090699" y="3428186"/>
            <a:ext cx="386350" cy="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Rak koppling 169"/>
          <p:cNvCxnSpPr/>
          <p:nvPr/>
        </p:nvCxnSpPr>
        <p:spPr>
          <a:xfrm>
            <a:off x="6083839" y="3833162"/>
            <a:ext cx="386350" cy="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Rak koppling 170"/>
          <p:cNvCxnSpPr/>
          <p:nvPr/>
        </p:nvCxnSpPr>
        <p:spPr>
          <a:xfrm>
            <a:off x="6087270" y="4311647"/>
            <a:ext cx="386350" cy="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Rak koppling 171"/>
          <p:cNvCxnSpPr/>
          <p:nvPr/>
        </p:nvCxnSpPr>
        <p:spPr>
          <a:xfrm>
            <a:off x="6083839" y="4974249"/>
            <a:ext cx="386350" cy="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k koppling 4"/>
          <p:cNvCxnSpPr/>
          <p:nvPr/>
        </p:nvCxnSpPr>
        <p:spPr>
          <a:xfrm>
            <a:off x="8140588" y="2706199"/>
            <a:ext cx="8092" cy="2522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koppling 6"/>
          <p:cNvCxnSpPr>
            <a:endCxn id="53" idx="1"/>
          </p:cNvCxnSpPr>
          <p:nvPr/>
        </p:nvCxnSpPr>
        <p:spPr>
          <a:xfrm>
            <a:off x="8140588" y="2706199"/>
            <a:ext cx="1138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11"/>
          <p:cNvCxnSpPr>
            <a:endCxn id="74" idx="1"/>
          </p:cNvCxnSpPr>
          <p:nvPr/>
        </p:nvCxnSpPr>
        <p:spPr>
          <a:xfrm flipV="1">
            <a:off x="8140588" y="3376600"/>
            <a:ext cx="305132" cy="7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Rak koppling 80"/>
          <p:cNvCxnSpPr/>
          <p:nvPr/>
        </p:nvCxnSpPr>
        <p:spPr>
          <a:xfrm flipV="1">
            <a:off x="8167816" y="3839755"/>
            <a:ext cx="305132" cy="7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k koppling 82"/>
          <p:cNvCxnSpPr/>
          <p:nvPr/>
        </p:nvCxnSpPr>
        <p:spPr>
          <a:xfrm flipV="1">
            <a:off x="8148680" y="4620123"/>
            <a:ext cx="305132" cy="7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ak koppling 83"/>
          <p:cNvCxnSpPr/>
          <p:nvPr/>
        </p:nvCxnSpPr>
        <p:spPr>
          <a:xfrm flipV="1">
            <a:off x="8140256" y="5217744"/>
            <a:ext cx="305132" cy="7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koppling 16"/>
          <p:cNvCxnSpPr/>
          <p:nvPr/>
        </p:nvCxnSpPr>
        <p:spPr>
          <a:xfrm>
            <a:off x="10090768" y="2484733"/>
            <a:ext cx="6295" cy="899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koppling 18"/>
          <p:cNvCxnSpPr>
            <a:endCxn id="59" idx="1"/>
          </p:cNvCxnSpPr>
          <p:nvPr/>
        </p:nvCxnSpPr>
        <p:spPr>
          <a:xfrm>
            <a:off x="10078677" y="2484733"/>
            <a:ext cx="132245" cy="32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koppling 20"/>
          <p:cNvCxnSpPr>
            <a:endCxn id="72" idx="1"/>
          </p:cNvCxnSpPr>
          <p:nvPr/>
        </p:nvCxnSpPr>
        <p:spPr>
          <a:xfrm>
            <a:off x="10098860" y="2875960"/>
            <a:ext cx="3074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koppling 24"/>
          <p:cNvCxnSpPr/>
          <p:nvPr/>
        </p:nvCxnSpPr>
        <p:spPr>
          <a:xfrm>
            <a:off x="10098860" y="3397658"/>
            <a:ext cx="31916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5946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491228"/>
            <a:ext cx="10550525" cy="652145"/>
          </a:xfrm>
        </p:spPr>
        <p:txBody>
          <a:bodyPr/>
          <a:lstStyle/>
          <a:p>
            <a:r>
              <a:rPr lang="sv-SE" sz="2400" dirty="0"/>
              <a:t>Exempel– logisk </a:t>
            </a:r>
            <a:r>
              <a:rPr lang="sv-SE" sz="2400" dirty="0" err="1"/>
              <a:t>nätplan</a:t>
            </a:r>
            <a:endParaRPr lang="sv-SE" sz="2400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839" y="1026441"/>
            <a:ext cx="8337979" cy="5124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871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CN 16.9.potx" id="{37F6D8C5-9675-4404-900A-E86DC592998E}" vid="{45E6DD0E-98EE-4F9C-B324-6ACD77EA76F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893ABF6BC3414A9729E12FC8D54049" ma:contentTypeVersion="2" ma:contentTypeDescription="Skapa ett nytt dokument." ma:contentTypeScope="" ma:versionID="aa6c6b3f9dfd2cb2c72f7a201ab223b7">
  <xsd:schema xmlns:xsd="http://www.w3.org/2001/XMLSchema" xmlns:xs="http://www.w3.org/2001/XMLSchema" xmlns:p="http://schemas.microsoft.com/office/2006/metadata/properties" xmlns:ns2="5ac3a0b6-b97e-4b67-b0b4-60feee06c5b7" targetNamespace="http://schemas.microsoft.com/office/2006/metadata/properties" ma:root="true" ma:fieldsID="727850036cbe9ce4b93d91d79608ad3e" ns2:_="">
    <xsd:import namespace="5ac3a0b6-b97e-4b67-b0b4-60feee06c5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3a0b6-b97e-4b67-b0b4-60feee06c5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F202AC-C2DA-45FE-BDB1-FEAE1B8D42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c3a0b6-b97e-4b67-b0b4-60feee06c5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41F082-5ADC-4DDA-9B03-504CECD25DE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21050048-6df4-4e59-9be7-5c8ae5b2a6c0"/>
    <ds:schemaRef ds:uri="9da171d8-b9a9-4b55-b932-4b7197cdf14b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1D579BB-C95A-4B34-9E80-BC9793E22B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251</TotalTime>
  <Words>198</Words>
  <Application>Microsoft Office PowerPoint</Application>
  <PresentationFormat>Bredbild</PresentationFormat>
  <Paragraphs>43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4" baseType="lpstr">
      <vt:lpstr>Office-tema</vt:lpstr>
      <vt:lpstr>Grovplanering – Logisk nätplan</vt:lpstr>
      <vt:lpstr>Exempel– WBS (Work Breakdown Structure) – Huvud- och  arbetspaket</vt:lpstr>
      <vt:lpstr>Exempel– logisk nätplan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Kartlägga intressenter</dc:title>
  <dc:creator>Rodin Svantesson, Eva</dc:creator>
  <cp:lastModifiedBy>Rodin Svantesson, Eva</cp:lastModifiedBy>
  <cp:revision>22</cp:revision>
  <cp:lastPrinted>2015-05-26T13:42:18Z</cp:lastPrinted>
  <dcterms:created xsi:type="dcterms:W3CDTF">2021-09-09T06:16:47Z</dcterms:created>
  <dcterms:modified xsi:type="dcterms:W3CDTF">2021-10-26T10:28:09Z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0x0101009A893ABF6BC3414A9729E12FC8D54049</vt:lpwstr>
  </property>
</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FileProperties" visible="true"/>
      </mso:documentControls>
    </mso:qat>
  </mso:ribbon>
</mso:customUI>
</file>