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5" r:id="rId5"/>
    <p:sldId id="268" r:id="rId6"/>
    <p:sldId id="269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2021-09-09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 smtClean="0"/>
              <a:t>Kartlägga intressenter</a:t>
            </a:r>
            <a:endParaRPr lang="sv-SE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799" y="1513560"/>
            <a:ext cx="10550525" cy="3836963"/>
          </a:xfrm>
        </p:spPr>
        <p:txBody>
          <a:bodyPr/>
          <a:lstStyle/>
          <a:p>
            <a:r>
              <a:rPr lang="sv-SE" dirty="0" smtClean="0"/>
              <a:t>Intressenter är alla som på något sätt påverkar och/eller påverkas av projektet</a:t>
            </a:r>
          </a:p>
          <a:p>
            <a:r>
              <a:rPr lang="sv-SE" smtClean="0"/>
              <a:t>Att </a:t>
            </a:r>
            <a:r>
              <a:rPr lang="sv-SE" dirty="0" smtClean="0"/>
              <a:t>kategorisera intressenterna kan vara bra för att veta hur olika intressenter ska hanteras och för kommunikationsplanen</a:t>
            </a:r>
          </a:p>
          <a:p>
            <a:r>
              <a:rPr lang="sv-SE" i="1" dirty="0" smtClean="0"/>
              <a:t>Kärnintressenter</a:t>
            </a:r>
            <a:r>
              <a:rPr lang="sv-SE" dirty="0" smtClean="0"/>
              <a:t> – individer med beslutande och/eller drivande roller i projektet</a:t>
            </a:r>
          </a:p>
          <a:p>
            <a:r>
              <a:rPr lang="sv-SE" i="1" dirty="0" smtClean="0"/>
              <a:t>Primärintressenter</a:t>
            </a:r>
            <a:r>
              <a:rPr lang="sv-SE" dirty="0" smtClean="0"/>
              <a:t> – individer, grupper och organisationer som i hög grad påverkas och därför även vill påverka projektet</a:t>
            </a:r>
          </a:p>
          <a:p>
            <a:r>
              <a:rPr lang="sv-SE" i="1" dirty="0" smtClean="0"/>
              <a:t>Sekundärintressenter</a:t>
            </a:r>
            <a:r>
              <a:rPr lang="sv-SE" dirty="0" smtClean="0"/>
              <a:t> – individer, grupper och organisationer med ett relativt lågt intresse och som troligen inte aktivt kommer att påverka projektet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>
          <a:xfrm>
            <a:off x="1969178" y="327183"/>
            <a:ext cx="8616224" cy="1143000"/>
          </a:xfrm>
        </p:spPr>
        <p:txBody>
          <a:bodyPr>
            <a:normAutofit/>
          </a:bodyPr>
          <a:lstStyle/>
          <a:p>
            <a:r>
              <a:rPr lang="sv-SE" alt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Exempel - kartlägga </a:t>
            </a:r>
            <a:r>
              <a:rPr lang="sv-SE" altLang="sv-SE" sz="2400" dirty="0">
                <a:latin typeface="Arial" panose="020B0604020202020204" pitchFamily="34" charset="0"/>
                <a:cs typeface="Arial" panose="020B0604020202020204" pitchFamily="34" charset="0"/>
              </a:rPr>
              <a:t>intressenter</a:t>
            </a:r>
          </a:p>
        </p:txBody>
      </p:sp>
      <p:cxnSp>
        <p:nvCxnSpPr>
          <p:cNvPr id="34819" name="Rak 5"/>
          <p:cNvCxnSpPr>
            <a:cxnSpLocks noChangeShapeType="1"/>
          </p:cNvCxnSpPr>
          <p:nvPr/>
        </p:nvCxnSpPr>
        <p:spPr bwMode="auto">
          <a:xfrm rot="5400000">
            <a:off x="4044156" y="3608189"/>
            <a:ext cx="41036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0" name="Rak 7"/>
          <p:cNvCxnSpPr>
            <a:cxnSpLocks noChangeShapeType="1"/>
          </p:cNvCxnSpPr>
          <p:nvPr/>
        </p:nvCxnSpPr>
        <p:spPr bwMode="auto">
          <a:xfrm>
            <a:off x="2495550" y="3428009"/>
            <a:ext cx="6985000" cy="73025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1" name="textruta 9"/>
          <p:cNvSpPr txBox="1">
            <a:spLocks noChangeArrowheads="1"/>
          </p:cNvSpPr>
          <p:nvPr/>
        </p:nvSpPr>
        <p:spPr bwMode="auto">
          <a:xfrm>
            <a:off x="1919289" y="1484909"/>
            <a:ext cx="1398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Samhälle</a:t>
            </a:r>
          </a:p>
        </p:txBody>
      </p:sp>
      <p:sp>
        <p:nvSpPr>
          <p:cNvPr id="34822" name="textruta 10"/>
          <p:cNvSpPr txBox="1">
            <a:spLocks noChangeArrowheads="1"/>
          </p:cNvSpPr>
          <p:nvPr/>
        </p:nvSpPr>
        <p:spPr bwMode="auto">
          <a:xfrm>
            <a:off x="1919288" y="5083771"/>
            <a:ext cx="1903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Medarbetare</a:t>
            </a:r>
          </a:p>
        </p:txBody>
      </p:sp>
      <p:sp>
        <p:nvSpPr>
          <p:cNvPr id="34823" name="textruta 11"/>
          <p:cNvSpPr txBox="1">
            <a:spLocks noChangeArrowheads="1"/>
          </p:cNvSpPr>
          <p:nvPr/>
        </p:nvSpPr>
        <p:spPr bwMode="auto">
          <a:xfrm>
            <a:off x="8632826" y="4940896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Ledning</a:t>
            </a:r>
          </a:p>
        </p:txBody>
      </p:sp>
      <p:sp>
        <p:nvSpPr>
          <p:cNvPr id="34824" name="textruta 12"/>
          <p:cNvSpPr txBox="1">
            <a:spLocks noChangeArrowheads="1"/>
          </p:cNvSpPr>
          <p:nvPr/>
        </p:nvSpPr>
        <p:spPr bwMode="auto">
          <a:xfrm>
            <a:off x="8404225" y="142140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Användare</a:t>
            </a:r>
          </a:p>
        </p:txBody>
      </p:sp>
      <p:sp>
        <p:nvSpPr>
          <p:cNvPr id="34825" name="Ellips 18"/>
          <p:cNvSpPr>
            <a:spLocks noChangeArrowheads="1"/>
          </p:cNvSpPr>
          <p:nvPr/>
        </p:nvSpPr>
        <p:spPr bwMode="auto">
          <a:xfrm>
            <a:off x="1919288" y="2188170"/>
            <a:ext cx="2520950" cy="736600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Intresse-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organisationer</a:t>
            </a:r>
          </a:p>
        </p:txBody>
      </p:sp>
      <p:sp>
        <p:nvSpPr>
          <p:cNvPr id="34826" name="Ellips 19"/>
          <p:cNvSpPr>
            <a:spLocks noChangeArrowheads="1"/>
          </p:cNvSpPr>
          <p:nvPr/>
        </p:nvSpPr>
        <p:spPr bwMode="auto">
          <a:xfrm>
            <a:off x="4440238" y="2635845"/>
            <a:ext cx="1295400" cy="520700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Press</a:t>
            </a:r>
          </a:p>
        </p:txBody>
      </p:sp>
      <p:sp>
        <p:nvSpPr>
          <p:cNvPr id="34827" name="Ellips 20"/>
          <p:cNvSpPr>
            <a:spLocks noChangeArrowheads="1"/>
          </p:cNvSpPr>
          <p:nvPr/>
        </p:nvSpPr>
        <p:spPr bwMode="auto">
          <a:xfrm>
            <a:off x="3359150" y="4220171"/>
            <a:ext cx="2520950" cy="881063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Andra medarbetare i organisationen</a:t>
            </a:r>
          </a:p>
        </p:txBody>
      </p:sp>
      <p:sp>
        <p:nvSpPr>
          <p:cNvPr id="34828" name="Ellips 21"/>
          <p:cNvSpPr>
            <a:spLocks noChangeArrowheads="1"/>
          </p:cNvSpPr>
          <p:nvPr/>
        </p:nvSpPr>
        <p:spPr bwMode="auto">
          <a:xfrm>
            <a:off x="8040688" y="3716933"/>
            <a:ext cx="1727200" cy="519112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Projektägare</a:t>
            </a:r>
          </a:p>
        </p:txBody>
      </p:sp>
      <p:sp>
        <p:nvSpPr>
          <p:cNvPr id="34829" name="Ellips 22"/>
          <p:cNvSpPr>
            <a:spLocks noChangeArrowheads="1"/>
          </p:cNvSpPr>
          <p:nvPr/>
        </p:nvSpPr>
        <p:spPr bwMode="auto">
          <a:xfrm>
            <a:off x="2351089" y="3643908"/>
            <a:ext cx="1728787" cy="7366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Projekt-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medarbetare</a:t>
            </a:r>
          </a:p>
        </p:txBody>
      </p:sp>
      <p:sp>
        <p:nvSpPr>
          <p:cNvPr id="34830" name="Ellips 23"/>
          <p:cNvSpPr>
            <a:spLocks noChangeArrowheads="1"/>
          </p:cNvSpPr>
          <p:nvPr/>
        </p:nvSpPr>
        <p:spPr bwMode="auto">
          <a:xfrm>
            <a:off x="6888163" y="1988145"/>
            <a:ext cx="1295400" cy="520700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Fack</a:t>
            </a:r>
          </a:p>
        </p:txBody>
      </p:sp>
      <p:sp>
        <p:nvSpPr>
          <p:cNvPr id="34831" name="Ellips 24"/>
          <p:cNvSpPr>
            <a:spLocks noChangeArrowheads="1"/>
          </p:cNvSpPr>
          <p:nvPr/>
        </p:nvSpPr>
        <p:spPr bwMode="auto">
          <a:xfrm>
            <a:off x="5087938" y="3156545"/>
            <a:ext cx="1871662" cy="81915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FFFFFF"/>
                </a:solidFill>
                <a:latin typeface="Times" pitchFamily="18" charset="0"/>
              </a:rPr>
              <a:t>Projektet</a:t>
            </a:r>
          </a:p>
        </p:txBody>
      </p:sp>
      <p:sp>
        <p:nvSpPr>
          <p:cNvPr id="34832" name="Ellips 25"/>
          <p:cNvSpPr>
            <a:spLocks noChangeArrowheads="1"/>
          </p:cNvSpPr>
          <p:nvPr/>
        </p:nvSpPr>
        <p:spPr bwMode="auto">
          <a:xfrm>
            <a:off x="6672264" y="2692996"/>
            <a:ext cx="1792287" cy="663575"/>
          </a:xfrm>
          <a:prstGeom prst="ellipse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Användare av resultatet</a:t>
            </a:r>
          </a:p>
        </p:txBody>
      </p:sp>
      <p:sp>
        <p:nvSpPr>
          <p:cNvPr id="34833" name="Ellips 26"/>
          <p:cNvSpPr>
            <a:spLocks noChangeArrowheads="1"/>
          </p:cNvSpPr>
          <p:nvPr/>
        </p:nvSpPr>
        <p:spPr bwMode="auto">
          <a:xfrm>
            <a:off x="6240463" y="4059833"/>
            <a:ext cx="1727200" cy="5207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Styrgrupp</a:t>
            </a:r>
          </a:p>
        </p:txBody>
      </p:sp>
      <p:sp>
        <p:nvSpPr>
          <p:cNvPr id="34834" name="Ellips 27"/>
          <p:cNvSpPr>
            <a:spLocks noChangeArrowheads="1"/>
          </p:cNvSpPr>
          <p:nvPr/>
        </p:nvSpPr>
        <p:spPr bwMode="auto">
          <a:xfrm>
            <a:off x="2711450" y="5788620"/>
            <a:ext cx="1944688" cy="5207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Kärnintressent</a:t>
            </a:r>
          </a:p>
        </p:txBody>
      </p:sp>
      <p:sp>
        <p:nvSpPr>
          <p:cNvPr id="34835" name="Ellips 28"/>
          <p:cNvSpPr>
            <a:spLocks noChangeArrowheads="1"/>
          </p:cNvSpPr>
          <p:nvPr/>
        </p:nvSpPr>
        <p:spPr bwMode="auto">
          <a:xfrm>
            <a:off x="4656139" y="5788620"/>
            <a:ext cx="2160587" cy="520700"/>
          </a:xfrm>
          <a:prstGeom prst="ellipse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Primärintressent</a:t>
            </a:r>
          </a:p>
        </p:txBody>
      </p:sp>
      <p:sp>
        <p:nvSpPr>
          <p:cNvPr id="34836" name="Ellips 30"/>
          <p:cNvSpPr>
            <a:spLocks noChangeArrowheads="1"/>
          </p:cNvSpPr>
          <p:nvPr/>
        </p:nvSpPr>
        <p:spPr bwMode="auto">
          <a:xfrm>
            <a:off x="6816725" y="5733058"/>
            <a:ext cx="2592388" cy="519112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Sekundärintressent</a:t>
            </a:r>
          </a:p>
        </p:txBody>
      </p:sp>
      <p:sp>
        <p:nvSpPr>
          <p:cNvPr id="34837" name="Ellips 31"/>
          <p:cNvSpPr>
            <a:spLocks noChangeArrowheads="1"/>
          </p:cNvSpPr>
          <p:nvPr/>
        </p:nvSpPr>
        <p:spPr bwMode="auto">
          <a:xfrm>
            <a:off x="8264525" y="2259608"/>
            <a:ext cx="1792288" cy="665162"/>
          </a:xfrm>
          <a:prstGeom prst="ellipse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Påverkas av av resultatet</a:t>
            </a:r>
          </a:p>
        </p:txBody>
      </p:sp>
    </p:spTree>
    <p:extLst>
      <p:ext uri="{BB962C8B-B14F-4D97-AF65-F5344CB8AC3E}">
        <p14:creationId xmlns:p14="http://schemas.microsoft.com/office/powerpoint/2010/main" val="267589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ubrik 1"/>
          <p:cNvSpPr>
            <a:spLocks noGrp="1"/>
          </p:cNvSpPr>
          <p:nvPr>
            <p:ph type="title"/>
          </p:nvPr>
        </p:nvSpPr>
        <p:spPr>
          <a:xfrm>
            <a:off x="1919288" y="413345"/>
            <a:ext cx="7696200" cy="1143000"/>
          </a:xfrm>
        </p:spPr>
        <p:txBody>
          <a:bodyPr>
            <a:normAutofit/>
          </a:bodyPr>
          <a:lstStyle/>
          <a:p>
            <a:r>
              <a:rPr lang="sv-SE" alt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Mall - kartlägga intressenter</a:t>
            </a:r>
            <a:endParaRPr lang="sv-SE" alt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819" name="Rak 5"/>
          <p:cNvCxnSpPr>
            <a:cxnSpLocks noChangeShapeType="1"/>
          </p:cNvCxnSpPr>
          <p:nvPr/>
        </p:nvCxnSpPr>
        <p:spPr bwMode="auto">
          <a:xfrm rot="5400000">
            <a:off x="4044156" y="3608189"/>
            <a:ext cx="410368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0" name="Rak 7"/>
          <p:cNvCxnSpPr>
            <a:cxnSpLocks noChangeShapeType="1"/>
          </p:cNvCxnSpPr>
          <p:nvPr/>
        </p:nvCxnSpPr>
        <p:spPr bwMode="auto">
          <a:xfrm>
            <a:off x="2495550" y="3428009"/>
            <a:ext cx="6985000" cy="73025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21" name="textruta 9"/>
          <p:cNvSpPr txBox="1">
            <a:spLocks noChangeArrowheads="1"/>
          </p:cNvSpPr>
          <p:nvPr/>
        </p:nvSpPr>
        <p:spPr bwMode="auto">
          <a:xfrm>
            <a:off x="1919289" y="1484909"/>
            <a:ext cx="1398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Samhälle</a:t>
            </a:r>
          </a:p>
        </p:txBody>
      </p:sp>
      <p:sp>
        <p:nvSpPr>
          <p:cNvPr id="34822" name="textruta 10"/>
          <p:cNvSpPr txBox="1">
            <a:spLocks noChangeArrowheads="1"/>
          </p:cNvSpPr>
          <p:nvPr/>
        </p:nvSpPr>
        <p:spPr bwMode="auto">
          <a:xfrm>
            <a:off x="1919288" y="5083771"/>
            <a:ext cx="1903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Medarbetare</a:t>
            </a:r>
          </a:p>
        </p:txBody>
      </p:sp>
      <p:sp>
        <p:nvSpPr>
          <p:cNvPr id="34823" name="textruta 11"/>
          <p:cNvSpPr txBox="1">
            <a:spLocks noChangeArrowheads="1"/>
          </p:cNvSpPr>
          <p:nvPr/>
        </p:nvSpPr>
        <p:spPr bwMode="auto">
          <a:xfrm>
            <a:off x="8632826" y="4940896"/>
            <a:ext cx="1279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Ledning</a:t>
            </a:r>
          </a:p>
        </p:txBody>
      </p:sp>
      <p:sp>
        <p:nvSpPr>
          <p:cNvPr id="34824" name="textruta 12"/>
          <p:cNvSpPr txBox="1">
            <a:spLocks noChangeArrowheads="1"/>
          </p:cNvSpPr>
          <p:nvPr/>
        </p:nvSpPr>
        <p:spPr bwMode="auto">
          <a:xfrm>
            <a:off x="8404225" y="1421408"/>
            <a:ext cx="165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sv-SE" b="1">
                <a:solidFill>
                  <a:srgbClr val="000000"/>
                </a:solidFill>
                <a:latin typeface="Times" pitchFamily="18" charset="0"/>
              </a:rPr>
              <a:t>Användare</a:t>
            </a:r>
          </a:p>
        </p:txBody>
      </p:sp>
      <p:sp>
        <p:nvSpPr>
          <p:cNvPr id="34831" name="Ellips 24"/>
          <p:cNvSpPr>
            <a:spLocks noChangeArrowheads="1"/>
          </p:cNvSpPr>
          <p:nvPr/>
        </p:nvSpPr>
        <p:spPr bwMode="auto">
          <a:xfrm>
            <a:off x="5160168" y="3054946"/>
            <a:ext cx="1871662" cy="81915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FFFFFF"/>
                </a:solidFill>
                <a:latin typeface="Times" pitchFamily="18" charset="0"/>
              </a:rPr>
              <a:t>Projektet</a:t>
            </a:r>
          </a:p>
        </p:txBody>
      </p:sp>
      <p:sp>
        <p:nvSpPr>
          <p:cNvPr id="34834" name="Ellips 27"/>
          <p:cNvSpPr>
            <a:spLocks noChangeArrowheads="1"/>
          </p:cNvSpPr>
          <p:nvPr/>
        </p:nvSpPr>
        <p:spPr bwMode="auto">
          <a:xfrm>
            <a:off x="2370354" y="5658445"/>
            <a:ext cx="1944688" cy="5207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>
                <a:solidFill>
                  <a:srgbClr val="000000"/>
                </a:solidFill>
                <a:latin typeface="Times" pitchFamily="18" charset="0"/>
              </a:rPr>
              <a:t>Kärnintressent</a:t>
            </a:r>
          </a:p>
        </p:txBody>
      </p:sp>
      <p:sp>
        <p:nvSpPr>
          <p:cNvPr id="34835" name="Ellips 28"/>
          <p:cNvSpPr>
            <a:spLocks noChangeArrowheads="1"/>
          </p:cNvSpPr>
          <p:nvPr/>
        </p:nvSpPr>
        <p:spPr bwMode="auto">
          <a:xfrm>
            <a:off x="5015706" y="5687019"/>
            <a:ext cx="2160587" cy="520700"/>
          </a:xfrm>
          <a:prstGeom prst="ellipse">
            <a:avLst/>
          </a:prstGeom>
          <a:solidFill>
            <a:srgbClr val="FFCC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Primärintressent</a:t>
            </a:r>
          </a:p>
        </p:txBody>
      </p:sp>
      <p:sp>
        <p:nvSpPr>
          <p:cNvPr id="34836" name="Ellips 30"/>
          <p:cNvSpPr>
            <a:spLocks noChangeArrowheads="1"/>
          </p:cNvSpPr>
          <p:nvPr/>
        </p:nvSpPr>
        <p:spPr bwMode="auto">
          <a:xfrm>
            <a:off x="7723376" y="5660033"/>
            <a:ext cx="2592388" cy="519112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Times" pitchFamily="18" charset="0"/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Times" pitchFamily="18" charset="0"/>
              <a:buChar char="•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18" charset="0"/>
              <a:buChar char="•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600" dirty="0">
                <a:solidFill>
                  <a:srgbClr val="000000"/>
                </a:solidFill>
                <a:latin typeface="Times" pitchFamily="18" charset="0"/>
              </a:rPr>
              <a:t>Sekundärintressent</a:t>
            </a:r>
          </a:p>
        </p:txBody>
      </p:sp>
    </p:spTree>
    <p:extLst>
      <p:ext uri="{BB962C8B-B14F-4D97-AF65-F5344CB8AC3E}">
        <p14:creationId xmlns:p14="http://schemas.microsoft.com/office/powerpoint/2010/main" val="405948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41F082-5ADC-4DDA-9B03-504CECD25DE4}">
  <ds:schemaRefs>
    <ds:schemaRef ds:uri="http://purl.org/dc/dcmitype/"/>
    <ds:schemaRef ds:uri="21050048-6df4-4e59-9be7-5c8ae5b2a6c0"/>
    <ds:schemaRef ds:uri="9da171d8-b9a9-4b55-b932-4b7197cdf14b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50B0EC-9457-4869-9206-AE2C45A85D1D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333</TotalTime>
  <Words>123</Words>
  <Application>Microsoft Office PowerPoint</Application>
  <PresentationFormat>Bredbild</PresentationFormat>
  <Paragraphs>35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</vt:lpstr>
      <vt:lpstr>Office-tema</vt:lpstr>
      <vt:lpstr>Kartlägga intressenter</vt:lpstr>
      <vt:lpstr>Exempel - kartlägga intressenter</vt:lpstr>
      <vt:lpstr>Mall - kartlägga intressenter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7</cp:revision>
  <cp:lastPrinted>2015-05-26T13:42:18Z</cp:lastPrinted>
  <dcterms:created xsi:type="dcterms:W3CDTF">2021-09-09T06:16:47Z</dcterms:created>
  <dcterms:modified xsi:type="dcterms:W3CDTF">2021-09-09T13:49:48Z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