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5" r:id="rId5"/>
    <p:sldId id="270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77" d="100"/>
          <a:sy n="77" d="100"/>
        </p:scale>
        <p:origin x="36" y="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2021-10-26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4000" y="2241462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838800" y="2235600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14999" cy="574296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800" y="2235600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8800" y="3180015"/>
            <a:ext cx="5158800" cy="3009647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4000" y="2235599"/>
            <a:ext cx="51588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4000" y="3180014"/>
            <a:ext cx="5158800" cy="300964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28878" cy="7368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 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pic>
        <p:nvPicPr>
          <p:cNvPr id="10" name="107192D2-3778-4ECE-8BEC-1F42874D3F29" descr="Logotyp Mittuniversitetet.">
            <a:extLst>
              <a:ext uri="{FF2B5EF4-FFF2-40B4-BE49-F238E27FC236}">
                <a16:creationId xmlns:a16="http://schemas.microsoft.com/office/drawing/2014/main" id="{F153BBE9-5AB6-41B8-B5C1-4E7AC01B72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0800"/>
            <a:ext cx="10550525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4000" y="2235600"/>
            <a:ext cx="5180400" cy="39420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174000" y="2234963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800" y="2235599"/>
            <a:ext cx="51804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3999" y="2235599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2021-10-26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107192D2-3778-4ECE-8BEC-1F42874D3F29" descr="Logotyp Mittuniversitetet.">
            <a:extLst>
              <a:ext uri="{FF2B5EF4-FFF2-40B4-BE49-F238E27FC236}">
                <a16:creationId xmlns:a16="http://schemas.microsoft.com/office/drawing/2014/main" id="{D6D22971-6BCD-4B4A-A592-8AF1AE69B6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edarbetarportalen.miun.se/gemensamt/anstalld/arbetsmiljo/Systematiskt-arbetsmiljoarbete/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edarbetarportalen.miun.se/gemensamt/anstalld/arbetsmiljo/Systematiskt-arbetsmiljoarbete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07315" y="308161"/>
            <a:ext cx="10550525" cy="652145"/>
          </a:xfrm>
        </p:spPr>
        <p:txBody>
          <a:bodyPr/>
          <a:lstStyle/>
          <a:p>
            <a:r>
              <a:rPr lang="sv-SE" sz="2400" dirty="0" smtClean="0"/>
              <a:t>Exempel risk- och sårbarhetsanalys</a:t>
            </a:r>
            <a:endParaRPr lang="sv-SE" sz="2400" dirty="0"/>
          </a:p>
        </p:txBody>
      </p:sp>
      <p:graphicFrame>
        <p:nvGraphicFramePr>
          <p:cNvPr id="8" name="Tabel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74991"/>
              </p:ext>
            </p:extLst>
          </p:nvPr>
        </p:nvGraphicFramePr>
        <p:xfrm>
          <a:off x="1707315" y="948428"/>
          <a:ext cx="7112490" cy="5305478"/>
        </p:xfrm>
        <a:graphic>
          <a:graphicData uri="http://schemas.openxmlformats.org/drawingml/2006/table">
            <a:tbl>
              <a:tblPr firstRow="1" firstCol="1" bandRow="1"/>
              <a:tblGrid>
                <a:gridCol w="1411231">
                  <a:extLst>
                    <a:ext uri="{9D8B030D-6E8A-4147-A177-3AD203B41FA5}">
                      <a16:colId xmlns:a16="http://schemas.microsoft.com/office/drawing/2014/main" val="1943906964"/>
                    </a:ext>
                  </a:extLst>
                </a:gridCol>
                <a:gridCol w="832070">
                  <a:extLst>
                    <a:ext uri="{9D8B030D-6E8A-4147-A177-3AD203B41FA5}">
                      <a16:colId xmlns:a16="http://schemas.microsoft.com/office/drawing/2014/main" val="2913974612"/>
                    </a:ext>
                  </a:extLst>
                </a:gridCol>
                <a:gridCol w="876665">
                  <a:extLst>
                    <a:ext uri="{9D8B030D-6E8A-4147-A177-3AD203B41FA5}">
                      <a16:colId xmlns:a16="http://schemas.microsoft.com/office/drawing/2014/main" val="2843495201"/>
                    </a:ext>
                  </a:extLst>
                </a:gridCol>
                <a:gridCol w="1229913">
                  <a:extLst>
                    <a:ext uri="{9D8B030D-6E8A-4147-A177-3AD203B41FA5}">
                      <a16:colId xmlns:a16="http://schemas.microsoft.com/office/drawing/2014/main" val="356945283"/>
                    </a:ext>
                  </a:extLst>
                </a:gridCol>
                <a:gridCol w="1491622">
                  <a:extLst>
                    <a:ext uri="{9D8B030D-6E8A-4147-A177-3AD203B41FA5}">
                      <a16:colId xmlns:a16="http://schemas.microsoft.com/office/drawing/2014/main" val="479855886"/>
                    </a:ext>
                  </a:extLst>
                </a:gridCol>
                <a:gridCol w="1270989">
                  <a:extLst>
                    <a:ext uri="{9D8B030D-6E8A-4147-A177-3AD203B41FA5}">
                      <a16:colId xmlns:a16="http://schemas.microsoft.com/office/drawing/2014/main" val="2228074847"/>
                    </a:ext>
                  </a:extLst>
                </a:gridCol>
              </a:tblGrid>
              <a:tr h="578082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b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Risk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b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Sannolikhet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b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Konsekvens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b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Risknivå (S*K)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b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Åtgärder för riskminimering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b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Ansvarig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80922"/>
                  </a:ext>
                </a:extLst>
              </a:tr>
              <a:tr h="872581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Risk att inte kunna realisera planerade verksamhetsmål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 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MIUNS mål 2019-2023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Låg (&lt;3)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Medel (4 – 6)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Hög (8-9)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Mycket hög (&gt;12)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Följa upp effekterna av införandet.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Projektledare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Beställare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Annan: </a:t>
                      </a:r>
                      <a:r>
                        <a:rPr lang="sv-SE" sz="1000" i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Förvaltningsorganisationen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6993604"/>
                  </a:ext>
                </a:extLst>
              </a:tr>
              <a:tr h="1355181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Risk att inte kunna realisera planerade verksamhetsmål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 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Lag och regelstyrt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Låg (&lt;3)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Medel (4 – 6)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Hög (8-9)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Mycket hög (&gt;12)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Risk att projekt som detta projekt är beroende av inom ramen för juridik etc inte levererar i tid.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i="1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 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Fortlöpande avstämningar med projekt som vi har beroenden till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Projektledare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Beställare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Annan </a:t>
                      </a:r>
                      <a:r>
                        <a:rPr lang="sv-SE" sz="1000" u="sng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………………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1849029"/>
                  </a:ext>
                </a:extLst>
              </a:tr>
              <a:tr h="772244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Risk att projektet inte ska kunna leverera projektresultat (kvalitetsrisk)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Låg (&lt;3)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Medel (4 – 6)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Hög (8-9)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Mycket hög (&gt;12)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Projektledare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Beställare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Annan </a:t>
                      </a:r>
                      <a:r>
                        <a:rPr lang="sv-SE" sz="1000" u="sng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………………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2006523"/>
                  </a:ext>
                </a:extLst>
              </a:tr>
              <a:tr h="1609053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Risk för budgetöverskridande (budgetrisk)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1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3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Låg (&lt;3)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Medel (4 – 6)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Hög (8-9)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☐</a:t>
                      </a: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Mycket hög (&gt;12)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Ekonomin är beroende av tidsplanen samt sannolikt även beroendeprojekten och följs upp i statusrapporter.</a:t>
                      </a: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Arial" panose="020B0604020202020204" pitchFamily="34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☒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Projektledare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Beställare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  <a:latin typeface="MS Mincho"/>
                          <a:ea typeface="PMingLiU"/>
                          <a:cs typeface="MS Mincho"/>
                        </a:rPr>
                        <a:t>☐</a:t>
                      </a:r>
                      <a:r>
                        <a:rPr lang="sv-SE" sz="1000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 Annan </a:t>
                      </a:r>
                      <a:r>
                        <a:rPr lang="sv-SE" sz="1000" u="sng" dirty="0">
                          <a:effectLst/>
                          <a:latin typeface="Arial" panose="020B0604020202020204" pitchFamily="34" charset="0"/>
                          <a:ea typeface="PMingLiU"/>
                          <a:cs typeface="Times New Roman" panose="02020603050405020304" pitchFamily="18" charset="0"/>
                        </a:rPr>
                        <a:t>………………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3046" marR="33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946531"/>
                  </a:ext>
                </a:extLst>
              </a:tr>
            </a:tbl>
          </a:graphicData>
        </a:graphic>
      </p:graphicFrame>
      <p:sp>
        <p:nvSpPr>
          <p:cNvPr id="9" name="Rectangle 2">
            <a:hlinkClick r:id="rId2"/>
          </p:cNvPr>
          <p:cNvSpPr>
            <a:spLocks noChangeArrowheads="1"/>
          </p:cNvSpPr>
          <p:nvPr/>
        </p:nvSpPr>
        <p:spPr bwMode="auto">
          <a:xfrm>
            <a:off x="4119187" y="-2286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815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41475" y="504825"/>
            <a:ext cx="10550525" cy="652145"/>
          </a:xfrm>
        </p:spPr>
        <p:txBody>
          <a:bodyPr/>
          <a:lstStyle/>
          <a:p>
            <a:r>
              <a:rPr lang="sv-SE" sz="2400" dirty="0" smtClean="0"/>
              <a:t>Exempel risk- och sårbarhetsanalys</a:t>
            </a:r>
            <a:endParaRPr lang="sv-SE" sz="2400" dirty="0"/>
          </a:p>
        </p:txBody>
      </p:sp>
      <p:sp>
        <p:nvSpPr>
          <p:cNvPr id="12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4584700" y="5048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5" name="Bildobjekt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685"/>
          <a:stretch/>
        </p:blipFill>
        <p:spPr bwMode="auto">
          <a:xfrm>
            <a:off x="1667238" y="1570446"/>
            <a:ext cx="7090410" cy="3403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88345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CN 16.9.potx" id="{37F6D8C5-9675-4404-900A-E86DC592998E}" vid="{45E6DD0E-98EE-4F9C-B324-6ACD77EA76F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893ABF6BC3414A9729E12FC8D54049" ma:contentTypeVersion="2" ma:contentTypeDescription="Skapa ett nytt dokument." ma:contentTypeScope="" ma:versionID="aa6c6b3f9dfd2cb2c72f7a201ab223b7">
  <xsd:schema xmlns:xsd="http://www.w3.org/2001/XMLSchema" xmlns:xs="http://www.w3.org/2001/XMLSchema" xmlns:p="http://schemas.microsoft.com/office/2006/metadata/properties" xmlns:ns2="5ac3a0b6-b97e-4b67-b0b4-60feee06c5b7" targetNamespace="http://schemas.microsoft.com/office/2006/metadata/properties" ma:root="true" ma:fieldsID="727850036cbe9ce4b93d91d79608ad3e" ns2:_="">
    <xsd:import namespace="5ac3a0b6-b97e-4b67-b0b4-60feee06c5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3a0b6-b97e-4b67-b0b4-60feee06c5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D579BB-C95A-4B34-9E80-BC9793E22B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41F082-5ADC-4DDA-9B03-504CECD25DE4}">
  <ds:schemaRefs>
    <ds:schemaRef ds:uri="5ac3a0b6-b97e-4b67-b0b4-60feee06c5b7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C79797C-162C-4782-8BBC-2A92A33B4D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c3a0b6-b97e-4b67-b0b4-60feee06c5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214</TotalTime>
  <Words>275</Words>
  <Application>Microsoft Office PowerPoint</Application>
  <PresentationFormat>Bredbild</PresentationFormat>
  <Paragraphs>82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9" baseType="lpstr">
      <vt:lpstr>MS Gothic</vt:lpstr>
      <vt:lpstr>Arial</vt:lpstr>
      <vt:lpstr>Calibri</vt:lpstr>
      <vt:lpstr>MS Mincho</vt:lpstr>
      <vt:lpstr>PMingLiU</vt:lpstr>
      <vt:lpstr>Times New Roman</vt:lpstr>
      <vt:lpstr>Office-tema</vt:lpstr>
      <vt:lpstr>Exempel risk- och sårbarhetsanalys</vt:lpstr>
      <vt:lpstr>Exempel risk- och sårbarhetsanalys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Kartlägga intressenter</dc:title>
  <dc:creator>Rodin Svantesson, Eva</dc:creator>
  <cp:lastModifiedBy>Rodin Svantesson, Eva</cp:lastModifiedBy>
  <cp:revision>18</cp:revision>
  <cp:lastPrinted>2015-05-26T13:42:18Z</cp:lastPrinted>
  <dcterms:created xsi:type="dcterms:W3CDTF">2021-09-09T06:16:47Z</dcterms:created>
  <dcterms:modified xsi:type="dcterms:W3CDTF">2021-10-26T09:28:16Z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0x0101009A893ABF6BC3414A9729E12FC8D54049</vt:lpwstr>
  </property>
</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FileProperties" visible="true"/>
      </mso:documentControls>
    </mso:qat>
  </mso:ribbon>
</mso:customUI>
</file>