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5" r:id="rId5"/>
    <p:sldId id="270" r:id="rId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80" d="100"/>
          <a:sy n="80" d="100"/>
        </p:scale>
        <p:origin x="100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9CD7-9FE5-429F-B9E0-AA1946CCC9BD}" type="datetimeFigureOut">
              <a:rPr lang="sv-SE" smtClean="0"/>
              <a:t>2021-09-09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C2188-90C9-4DE2-9CC5-BA3A554B76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24389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522199" y="1360800"/>
            <a:ext cx="98316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2199" y="2208554"/>
            <a:ext cx="9831601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59736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4000" y="2241462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8" name="Platshållare för bild 12"/>
          <p:cNvSpPr>
            <a:spLocks noGrp="1"/>
          </p:cNvSpPr>
          <p:nvPr>
            <p:ph type="pic" sz="quarter" idx="15"/>
          </p:nvPr>
        </p:nvSpPr>
        <p:spPr>
          <a:xfrm>
            <a:off x="838800" y="2235600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6260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14999" cy="574296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800" y="2235600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8800" y="3180015"/>
            <a:ext cx="5158800" cy="3009647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4000" y="2235599"/>
            <a:ext cx="5158800" cy="82391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4000" y="3180014"/>
            <a:ext cx="5158800" cy="300964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92348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838800" y="1540800"/>
            <a:ext cx="10528878" cy="736844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04436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992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2"/>
          <p:cNvSpPr>
            <a:spLocks noGrp="1"/>
          </p:cNvSpPr>
          <p:nvPr>
            <p:ph type="title" hasCustomPrompt="1"/>
          </p:nvPr>
        </p:nvSpPr>
        <p:spPr>
          <a:xfrm>
            <a:off x="1524000" y="1360799"/>
            <a:ext cx="9829801" cy="691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dirty="0"/>
              <a:t>Stor rubrik 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208554"/>
            <a:ext cx="9829800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3438000"/>
            <a:ext cx="12192000" cy="3420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 dirty="0"/>
          </a:p>
        </p:txBody>
      </p:sp>
      <p:pic>
        <p:nvPicPr>
          <p:cNvPr id="10" name="107192D2-3778-4ECE-8BEC-1F42874D3F29" descr="Logotyp Mittuniversitetet.">
            <a:extLst>
              <a:ext uri="{FF2B5EF4-FFF2-40B4-BE49-F238E27FC236}">
                <a16:creationId xmlns:a16="http://schemas.microsoft.com/office/drawing/2014/main" id="{F153BBE9-5AB6-41B8-B5C1-4E7AC01B72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15221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pla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ubrik 1"/>
          <p:cNvSpPr>
            <a:spLocks noGrp="1"/>
          </p:cNvSpPr>
          <p:nvPr>
            <p:ph type="ctrTitle" hasCustomPrompt="1"/>
          </p:nvPr>
        </p:nvSpPr>
        <p:spPr>
          <a:xfrm>
            <a:off x="1524001" y="1359581"/>
            <a:ext cx="9829800" cy="691957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800" b="1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Stor rubrik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1524001" y="2208554"/>
            <a:ext cx="9829799" cy="788400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1">
                <a:solidFill>
                  <a:schemeClr val="tx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sp>
        <p:nvSpPr>
          <p:cNvPr id="4" name="Rektangel 3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74720"/>
            <a:ext cx="12192000" cy="342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38907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0800"/>
            <a:ext cx="10550525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38800" y="2237129"/>
            <a:ext cx="10550525" cy="3836963"/>
          </a:xfrm>
        </p:spPr>
        <p:txBody>
          <a:bodyPr/>
          <a:lstStyle>
            <a:lvl1pPr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defRPr/>
            </a:lvl1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63325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22800" y="3020400"/>
            <a:ext cx="9831600" cy="1117846"/>
          </a:xfrm>
        </p:spPr>
        <p:txBody>
          <a:bodyPr anchor="t">
            <a:noAutofit/>
          </a:bodyPr>
          <a:lstStyle>
            <a:lvl1pPr>
              <a:lnSpc>
                <a:spcPct val="100000"/>
              </a:lnSpc>
              <a:defRPr sz="3800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2800" y="4589464"/>
            <a:ext cx="9831600" cy="1107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10942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358000"/>
            <a:ext cx="12192000" cy="450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522800" y="3021178"/>
            <a:ext cx="9831600" cy="1382378"/>
          </a:xfrm>
        </p:spPr>
        <p:txBody>
          <a:bodyPr anchor="t">
            <a:normAutofit/>
          </a:bodyPr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Avsnittsrubrik</a:t>
            </a:r>
          </a:p>
        </p:txBody>
      </p:sp>
    </p:spTree>
    <p:extLst>
      <p:ext uri="{BB962C8B-B14F-4D97-AF65-F5344CB8AC3E}">
        <p14:creationId xmlns:p14="http://schemas.microsoft.com/office/powerpoint/2010/main" val="287335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4000" y="2235600"/>
            <a:ext cx="5180400" cy="3942000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7727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800" y="2234708"/>
            <a:ext cx="5180400" cy="3942255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11" name="Platshållare för diagram 10"/>
          <p:cNvSpPr>
            <a:spLocks noGrp="1"/>
          </p:cNvSpPr>
          <p:nvPr>
            <p:ph type="chart" sz="quarter" idx="13"/>
          </p:nvPr>
        </p:nvSpPr>
        <p:spPr>
          <a:xfrm>
            <a:off x="6174000" y="2234963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ett diagram</a:t>
            </a:r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64992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med bild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838800" y="1542415"/>
            <a:ext cx="10514999" cy="652145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Mindre rubrik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3" hasCustomPrompt="1"/>
          </p:nvPr>
        </p:nvSpPr>
        <p:spPr>
          <a:xfrm>
            <a:off x="838800" y="2235599"/>
            <a:ext cx="5180400" cy="3942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Bildtext</a:t>
            </a:r>
          </a:p>
        </p:txBody>
      </p:sp>
      <p:sp>
        <p:nvSpPr>
          <p:cNvPr id="13" name="Platshållare för bild 12"/>
          <p:cNvSpPr>
            <a:spLocks noGrp="1"/>
          </p:cNvSpPr>
          <p:nvPr>
            <p:ph type="pic" sz="quarter" idx="14"/>
          </p:nvPr>
        </p:nvSpPr>
        <p:spPr>
          <a:xfrm>
            <a:off x="6173999" y="2235599"/>
            <a:ext cx="5180400" cy="3942000"/>
          </a:xfrm>
        </p:spPr>
        <p:txBody>
          <a:bodyPr/>
          <a:lstStyle/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4919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24000" y="1542415"/>
            <a:ext cx="9829799" cy="6521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24000" y="2237129"/>
            <a:ext cx="9829800" cy="3836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8" name="textruta 7"/>
          <p:cNvSpPr txBox="1"/>
          <p:nvPr userDrawn="1"/>
        </p:nvSpPr>
        <p:spPr>
          <a:xfrm>
            <a:off x="838800" y="6356348"/>
            <a:ext cx="2743200" cy="365125"/>
          </a:xfrm>
          <a:prstGeom prst="rect">
            <a:avLst/>
          </a:prstGeom>
          <a:noFill/>
        </p:spPr>
        <p:txBody>
          <a:bodyPr wrap="square" lIns="36000" rtlCol="0" anchor="ctr" anchorCtr="0">
            <a:noAutofit/>
          </a:bodyPr>
          <a:lstStyle/>
          <a:p>
            <a:r>
              <a:rPr lang="sv-SE" sz="1200" dirty="0">
                <a:latin typeface="Arial" panose="020B0604020202020204" pitchFamily="34" charset="0"/>
                <a:cs typeface="Arial" panose="020B0604020202020204" pitchFamily="34" charset="0"/>
              </a:rPr>
              <a:t>Mittuniversitetet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212000" y="6357600"/>
            <a:ext cx="3405553" cy="360000"/>
          </a:xfrm>
          <a:prstGeom prst="rect">
            <a:avLst/>
          </a:prstGeom>
        </p:spPr>
        <p:txBody>
          <a:bodyPr vert="horz" lIns="10800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7704000" y="6356351"/>
            <a:ext cx="1529865" cy="360000"/>
          </a:xfrm>
          <a:prstGeom prst="rect">
            <a:avLst/>
          </a:prstGeom>
        </p:spPr>
        <p:txBody>
          <a:bodyPr vert="horz" lIns="36000" tIns="45720" rIns="90000" bIns="45720" rtlCol="0" anchor="ctr"/>
          <a:lstStyle>
            <a:lvl1pPr algn="l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2D44CBEE-E6DE-47E3-981B-80C11ECF5B1C}" type="datetimeFigureOut">
              <a:rPr lang="sv-SE" smtClean="0"/>
              <a:pPr/>
              <a:t>2021-09-09</a:t>
            </a:fld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9823932" y="6356350"/>
            <a:ext cx="1529867" cy="3600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1"/>
                </a:solidFill>
                <a:latin typeface="+mj-lt"/>
              </a:defRPr>
            </a:lvl1pPr>
          </a:lstStyle>
          <a:p>
            <a:fld id="{1334427D-BC02-4BB6-9552-FEF7E6C4F2BF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9" name="Rak 8">
            <a:extLs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852048" y="6310166"/>
            <a:ext cx="10512000" cy="0"/>
          </a:xfrm>
          <a:prstGeom prst="line">
            <a:avLst/>
          </a:prstGeom>
          <a:ln w="31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107192D2-3778-4ECE-8BEC-1F42874D3F29" descr="Logotyp Mittuniversitetet.">
            <a:extLst>
              <a:ext uri="{FF2B5EF4-FFF2-40B4-BE49-F238E27FC236}">
                <a16:creationId xmlns:a16="http://schemas.microsoft.com/office/drawing/2014/main" id="{D6D22971-6BCD-4B4A-A592-8AF1AE69B6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0000" y="360000"/>
            <a:ext cx="1565081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303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7" r:id="rId3"/>
    <p:sldLayoutId id="2147483650" r:id="rId4"/>
    <p:sldLayoutId id="2147483651" r:id="rId5"/>
    <p:sldLayoutId id="2147483662" r:id="rId6"/>
    <p:sldLayoutId id="2147483652" r:id="rId7"/>
    <p:sldLayoutId id="2147483665" r:id="rId8"/>
    <p:sldLayoutId id="2147483663" r:id="rId9"/>
    <p:sldLayoutId id="2147483664" r:id="rId10"/>
    <p:sldLayoutId id="2147483653" r:id="rId11"/>
    <p:sldLayoutId id="2147483654" r:id="rId12"/>
    <p:sldLayoutId id="2147483655" r:id="rId13"/>
  </p:sldLayoutIdLst>
  <p:txStyles>
    <p:titleStyle>
      <a:lvl1pPr algn="l" defTabSz="914400" rtl="0" eaLnBrk="1" latinLnBrk="0" hangingPunct="1">
        <a:lnSpc>
          <a:spcPts val="3600"/>
        </a:lnSpc>
        <a:spcBef>
          <a:spcPct val="0"/>
        </a:spcBef>
        <a:buNone/>
        <a:defRPr sz="2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spcAft>
          <a:spcPts val="0"/>
        </a:spcAft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orient="horz" pos="1094" userDrawn="1">
          <p15:clr>
            <a:srgbClr val="F26B43"/>
          </p15:clr>
        </p15:guide>
        <p15:guide id="4" orient="horz" pos="1480" userDrawn="1">
          <p15:clr>
            <a:srgbClr val="F26B43"/>
          </p15:clr>
        </p15:guide>
        <p15:guide id="5" pos="5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 smtClean="0"/>
              <a:t>Exempel kommunikationsplan</a:t>
            </a:r>
            <a:endParaRPr lang="sv-SE" sz="2400" dirty="0"/>
          </a:p>
        </p:txBody>
      </p:sp>
      <p:graphicFrame>
        <p:nvGraphicFramePr>
          <p:cNvPr id="5" name="Tabel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2684514"/>
              </p:ext>
            </p:extLst>
          </p:nvPr>
        </p:nvGraphicFramePr>
        <p:xfrm>
          <a:off x="938253" y="1143373"/>
          <a:ext cx="9159903" cy="47485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95260">
                  <a:extLst>
                    <a:ext uri="{9D8B030D-6E8A-4147-A177-3AD203B41FA5}">
                      <a16:colId xmlns:a16="http://schemas.microsoft.com/office/drawing/2014/main" val="1854184866"/>
                    </a:ext>
                  </a:extLst>
                </a:gridCol>
                <a:gridCol w="1976782">
                  <a:extLst>
                    <a:ext uri="{9D8B030D-6E8A-4147-A177-3AD203B41FA5}">
                      <a16:colId xmlns:a16="http://schemas.microsoft.com/office/drawing/2014/main" val="4063130808"/>
                    </a:ext>
                  </a:extLst>
                </a:gridCol>
                <a:gridCol w="1455803">
                  <a:extLst>
                    <a:ext uri="{9D8B030D-6E8A-4147-A177-3AD203B41FA5}">
                      <a16:colId xmlns:a16="http://schemas.microsoft.com/office/drawing/2014/main" val="2824833236"/>
                    </a:ext>
                  </a:extLst>
                </a:gridCol>
                <a:gridCol w="1143950">
                  <a:extLst>
                    <a:ext uri="{9D8B030D-6E8A-4147-A177-3AD203B41FA5}">
                      <a16:colId xmlns:a16="http://schemas.microsoft.com/office/drawing/2014/main" val="82887426"/>
                    </a:ext>
                  </a:extLst>
                </a:gridCol>
                <a:gridCol w="2188108">
                  <a:extLst>
                    <a:ext uri="{9D8B030D-6E8A-4147-A177-3AD203B41FA5}">
                      <a16:colId xmlns:a16="http://schemas.microsoft.com/office/drawing/2014/main" val="1675795001"/>
                    </a:ext>
                  </a:extLst>
                </a:gridCol>
              </a:tblGrid>
              <a:tr h="221161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Åtgärd/aktivitet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Budskap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Kanal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Tidsplan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Ansvarig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449403743"/>
                  </a:ext>
                </a:extLst>
              </a:tr>
              <a:tr h="208339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Nyhet om projektet och hur det kommer att genomföras (implementeringsprocessen) och återkommande lägesrapporter under hela projektet</a:t>
                      </a:r>
                    </a:p>
                    <a:p>
                      <a:pPr indent="18034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Varför kopplat till strategin (digitaliserings möjligheter). Hur och när berörs den enskilde medarbetaren.</a:t>
                      </a:r>
                    </a:p>
                    <a:p>
                      <a:pPr indent="180340" algn="just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Beskriva målbild</a:t>
                      </a:r>
                    </a:p>
                    <a:p>
                      <a:pPr indent="18034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Visa på helhet i lösningen</a:t>
                      </a:r>
                    </a:p>
                    <a:p>
                      <a:pPr indent="18034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Hur data ska hanteras på ett mer enhetligt och juridiskt korrekt sätt.</a:t>
                      </a:r>
                    </a:p>
                    <a:p>
                      <a:pPr indent="180340" algn="l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Tydliggöra varför implementeringsprocessen tar tid.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Medarbetarportalen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När projektplanen är beslutad och löpande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Annan </a:t>
                      </a:r>
                      <a:r>
                        <a:rPr lang="sv-SE" sz="1000" u="sng">
                          <a:effectLst/>
                        </a:rPr>
                        <a:t>Kommunikatör……</a:t>
                      </a:r>
                      <a:endParaRPr lang="sv-SE" sz="10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2051937053"/>
                  </a:ext>
                </a:extLst>
              </a:tr>
              <a:tr h="1221993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Beskriv projektet i projektlistan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Syfte och varför (se nyhet).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Medarbetarportalen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När projektplanen är beslutad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Annan </a:t>
                      </a:r>
                      <a:r>
                        <a:rPr lang="sv-SE" sz="1000" u="sng">
                          <a:effectLst/>
                        </a:rPr>
                        <a:t>Kommunikatör……</a:t>
                      </a:r>
                      <a:endParaRPr lang="sv-SE" sz="10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2719655371"/>
                  </a:ext>
                </a:extLst>
              </a:tr>
              <a:tr h="1221993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Förbereda medarbetarportalen så att samarbetsytor </a:t>
                      </a:r>
                      <a:r>
                        <a:rPr lang="sv-SE" sz="1000" dirty="0" err="1">
                          <a:effectLst/>
                        </a:rPr>
                        <a:t>etc</a:t>
                      </a:r>
                      <a:r>
                        <a:rPr lang="sv-SE" sz="1000" dirty="0">
                          <a:effectLst/>
                        </a:rPr>
                        <a:t> ska kunna visas för piloter.</a:t>
                      </a:r>
                      <a:endParaRPr lang="sv-SE" sz="1000" dirty="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MP är ingång och startsida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MP och möten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Inför piloterna.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</a:rPr>
                        <a:t>☒</a:t>
                      </a:r>
                      <a:r>
                        <a:rPr lang="sv-SE" sz="1000" dirty="0">
                          <a:effectLst/>
                        </a:rPr>
                        <a:t> Projektledare (delprojekt förändring)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</a:rPr>
                        <a:t>☒</a:t>
                      </a:r>
                      <a:r>
                        <a:rPr lang="sv-SE" sz="1000" dirty="0">
                          <a:effectLst/>
                        </a:rPr>
                        <a:t> Annan </a:t>
                      </a:r>
                      <a:r>
                        <a:rPr lang="sv-SE" sz="1000" u="sng" dirty="0">
                          <a:effectLst/>
                        </a:rPr>
                        <a:t>Kommunikatör</a:t>
                      </a:r>
                      <a:endParaRPr lang="sv-SE" sz="1000" dirty="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 </a:t>
                      </a:r>
                      <a:endParaRPr lang="sv-SE" sz="1000" dirty="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2260314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156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799" y="491228"/>
            <a:ext cx="10550525" cy="652145"/>
          </a:xfrm>
        </p:spPr>
        <p:txBody>
          <a:bodyPr/>
          <a:lstStyle/>
          <a:p>
            <a:r>
              <a:rPr lang="sv-SE" sz="2400" dirty="0" smtClean="0"/>
              <a:t>Exempel kommunikationsplan</a:t>
            </a:r>
            <a:endParaRPr lang="sv-SE" sz="2400" dirty="0"/>
          </a:p>
        </p:txBody>
      </p:sp>
      <p:graphicFrame>
        <p:nvGraphicFramePr>
          <p:cNvPr id="6" name="Tabel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685745"/>
              </p:ext>
            </p:extLst>
          </p:nvPr>
        </p:nvGraphicFramePr>
        <p:xfrm>
          <a:off x="954157" y="1143373"/>
          <a:ext cx="8738483" cy="45815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5061">
                  <a:extLst>
                    <a:ext uri="{9D8B030D-6E8A-4147-A177-3AD203B41FA5}">
                      <a16:colId xmlns:a16="http://schemas.microsoft.com/office/drawing/2014/main" val="1854184866"/>
                    </a:ext>
                  </a:extLst>
                </a:gridCol>
                <a:gridCol w="1885836">
                  <a:extLst>
                    <a:ext uri="{9D8B030D-6E8A-4147-A177-3AD203B41FA5}">
                      <a16:colId xmlns:a16="http://schemas.microsoft.com/office/drawing/2014/main" val="4063130808"/>
                    </a:ext>
                  </a:extLst>
                </a:gridCol>
                <a:gridCol w="1388826">
                  <a:extLst>
                    <a:ext uri="{9D8B030D-6E8A-4147-A177-3AD203B41FA5}">
                      <a16:colId xmlns:a16="http://schemas.microsoft.com/office/drawing/2014/main" val="2824833236"/>
                    </a:ext>
                  </a:extLst>
                </a:gridCol>
                <a:gridCol w="1091320">
                  <a:extLst>
                    <a:ext uri="{9D8B030D-6E8A-4147-A177-3AD203B41FA5}">
                      <a16:colId xmlns:a16="http://schemas.microsoft.com/office/drawing/2014/main" val="82887426"/>
                    </a:ext>
                  </a:extLst>
                </a:gridCol>
                <a:gridCol w="2087440">
                  <a:extLst>
                    <a:ext uri="{9D8B030D-6E8A-4147-A177-3AD203B41FA5}">
                      <a16:colId xmlns:a16="http://schemas.microsoft.com/office/drawing/2014/main" val="1675795001"/>
                    </a:ext>
                  </a:extLst>
                </a:gridCol>
              </a:tblGrid>
              <a:tr h="247138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Åtgärd/aktivitet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Budskap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Kanal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Tidsplan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Ansvarig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449403743"/>
                  </a:ext>
                </a:extLst>
              </a:tr>
              <a:tr h="115964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Introducerande workshop med piloter. (förberedelse, förväntan på piloterna, kartläggning av nuläget med svar innan workshop, ”bilden”)</a:t>
                      </a:r>
                      <a:endParaRPr lang="sv-SE" sz="1000" dirty="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Nya möjligheter ger nya förändrade arbetssätt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Mail/fysiskt möte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Under projektet.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☐</a:t>
                      </a:r>
                      <a:r>
                        <a:rPr lang="sv-SE" sz="1000">
                          <a:effectLst/>
                        </a:rPr>
                        <a:t> Projektledare (delprojekt förändring)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Annan </a:t>
                      </a:r>
                      <a:r>
                        <a:rPr lang="sv-SE" sz="1000" u="sng">
                          <a:effectLst/>
                        </a:rPr>
                        <a:t>Kommunikatör</a:t>
                      </a:r>
                      <a:endParaRPr lang="sv-SE" sz="10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2542298907"/>
                  </a:ext>
                </a:extLst>
              </a:tr>
              <a:tr h="115964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Reportage om pilot 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Detta är på gång, påverkan och ev. förändrat arbetssätt</a:t>
                      </a:r>
                      <a:endParaRPr lang="sv-SE" sz="1000" dirty="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Medarbetarportalen (ev. även i ledningspodden)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Under projektet.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Annan </a:t>
                      </a:r>
                      <a:r>
                        <a:rPr lang="sv-SE" sz="1000" u="sng">
                          <a:effectLst/>
                        </a:rPr>
                        <a:t>Kommunikatör</a:t>
                      </a:r>
                      <a:endParaRPr lang="sv-SE" sz="10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1516195360"/>
                  </a:ext>
                </a:extLst>
              </a:tr>
              <a:tr h="115964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Ta fram sida på medarbetarportalen (innehåller det som tas fram, regelverk, vad som finns, länkar till användbara guider etc.)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Här finns hjälp att få!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Medarbetarportalen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Inför och under införandet av piloterna.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>
                          <a:effectLst/>
                        </a:rPr>
                        <a:t>☒</a:t>
                      </a:r>
                      <a:r>
                        <a:rPr lang="sv-SE" sz="1000">
                          <a:effectLst/>
                        </a:rPr>
                        <a:t> Annan </a:t>
                      </a:r>
                      <a:r>
                        <a:rPr lang="sv-SE" sz="1000" u="sng">
                          <a:effectLst/>
                        </a:rPr>
                        <a:t>Kommunikatör</a:t>
                      </a:r>
                      <a:endParaRPr lang="sv-SE" sz="1000">
                        <a:effectLst/>
                      </a:endParaRP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 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3965278704"/>
                  </a:ext>
                </a:extLst>
              </a:tr>
              <a:tr h="855479"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Ta fram särskild kommunikationsplan för implementering för studenter.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Det som är relevant för målgruppen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Studentportalen, digitala anslagstavlor, muntligt via kårerna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>
                          <a:effectLst/>
                        </a:rPr>
                        <a:t>Inför och under införandet för studenter</a:t>
                      </a:r>
                      <a:endParaRPr lang="sv-SE" sz="100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</a:rPr>
                        <a:t>☐</a:t>
                      </a:r>
                      <a:r>
                        <a:rPr lang="sv-SE" sz="1000" dirty="0">
                          <a:effectLst/>
                        </a:rPr>
                        <a:t> Projektledare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v-SE" sz="1000" dirty="0">
                          <a:effectLst/>
                        </a:rPr>
                        <a:t>☐ Beställare</a:t>
                      </a:r>
                    </a:p>
                    <a:p>
                      <a:pPr>
                        <a:lnSpc>
                          <a:spcPts val="13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zh-TW" sz="1000" dirty="0">
                          <a:effectLst/>
                        </a:rPr>
                        <a:t>☒</a:t>
                      </a:r>
                      <a:r>
                        <a:rPr lang="sv-SE" sz="1000" dirty="0">
                          <a:effectLst/>
                        </a:rPr>
                        <a:t> Annan </a:t>
                      </a:r>
                      <a:r>
                        <a:rPr lang="sv-SE" sz="1000" u="sng" dirty="0">
                          <a:effectLst/>
                        </a:rPr>
                        <a:t>Kommunikatör (studentkommunikatör involveras)</a:t>
                      </a:r>
                      <a:endParaRPr lang="sv-SE" sz="1000" dirty="0">
                        <a:effectLst/>
                        <a:latin typeface="Palatino Linotype" panose="02040502050505030304" pitchFamily="18" charset="0"/>
                        <a:ea typeface="PMingLiU"/>
                        <a:cs typeface="Times New Roman" panose="02020603050405020304" pitchFamily="18" charset="0"/>
                      </a:endParaRPr>
                    </a:p>
                  </a:txBody>
                  <a:tcPr marL="32124" marR="32124" marT="0" marB="0"/>
                </a:tc>
                <a:extLst>
                  <a:ext uri="{0D108BD9-81ED-4DB2-BD59-A6C34878D82A}">
                    <a16:rowId xmlns:a16="http://schemas.microsoft.com/office/drawing/2014/main" val="4069807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8345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Mittuniversitetet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CB9"/>
      </a:accent1>
      <a:accent2>
        <a:srgbClr val="00BFD6"/>
      </a:accent2>
      <a:accent3>
        <a:srgbClr val="007934"/>
      </a:accent3>
      <a:accent4>
        <a:srgbClr val="3FAE2A"/>
      </a:accent4>
      <a:accent5>
        <a:srgbClr val="706259"/>
      </a:accent5>
      <a:accent6>
        <a:srgbClr val="AEA299"/>
      </a:accent6>
      <a:hlink>
        <a:srgbClr val="0563C1"/>
      </a:hlink>
      <a:folHlink>
        <a:srgbClr val="954F72"/>
      </a:folHlink>
    </a:clrScheme>
    <a:fontScheme name="PP Mittuniversitet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SCN 16.9.potx" id="{37F6D8C5-9675-4404-900A-E86DC592998E}" vid="{45E6DD0E-98EE-4F9C-B324-6ACD77EA76F1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A893ABF6BC3414A9729E12FC8D54049" ma:contentTypeVersion="2" ma:contentTypeDescription="Skapa ett nytt dokument." ma:contentTypeScope="" ma:versionID="aa6c6b3f9dfd2cb2c72f7a201ab223b7">
  <xsd:schema xmlns:xsd="http://www.w3.org/2001/XMLSchema" xmlns:xs="http://www.w3.org/2001/XMLSchema" xmlns:p="http://schemas.microsoft.com/office/2006/metadata/properties" xmlns:ns2="5ac3a0b6-b97e-4b67-b0b4-60feee06c5b7" targetNamespace="http://schemas.microsoft.com/office/2006/metadata/properties" ma:root="true" ma:fieldsID="727850036cbe9ce4b93d91d79608ad3e" ns2:_="">
    <xsd:import namespace="5ac3a0b6-b97e-4b67-b0b4-60feee06c5b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c3a0b6-b97e-4b67-b0b4-60feee06c5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41F082-5ADC-4DDA-9B03-504CECD25DE4}">
  <ds:schemaRefs>
    <ds:schemaRef ds:uri="http://schemas.microsoft.com/office/2006/documentManagement/types"/>
    <ds:schemaRef ds:uri="21050048-6df4-4e59-9be7-5c8ae5b2a6c0"/>
    <ds:schemaRef ds:uri="9da171d8-b9a9-4b55-b932-4b7197cdf14b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1D579BB-C95A-4B34-9E80-BC9793E22B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CE7BC5C-2777-4D34-906A-31EA23570A0E}"/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203</TotalTime>
  <Words>309</Words>
  <Application>Microsoft Office PowerPoint</Application>
  <PresentationFormat>Bredbild</PresentationFormat>
  <Paragraphs>72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8" baseType="lpstr">
      <vt:lpstr>Arial</vt:lpstr>
      <vt:lpstr>Calibri</vt:lpstr>
      <vt:lpstr>Palatino Linotype</vt:lpstr>
      <vt:lpstr>PMingLiU</vt:lpstr>
      <vt:lpstr>Times New Roman</vt:lpstr>
      <vt:lpstr>Office-tema</vt:lpstr>
      <vt:lpstr>Exempel kommunikationsplan</vt:lpstr>
      <vt:lpstr>Exempel kommunikationsplan</vt:lpstr>
    </vt:vector>
  </TitlesOfParts>
  <Company>Mittuniversitetet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Kartlägga intressenter</dc:title>
  <dc:creator>Rodin Svantesson, Eva</dc:creator>
  <cp:lastModifiedBy>Rodin Svantesson, Eva</cp:lastModifiedBy>
  <cp:revision>16</cp:revision>
  <cp:lastPrinted>2015-05-26T13:42:18Z</cp:lastPrinted>
  <dcterms:created xsi:type="dcterms:W3CDTF">2021-09-09T06:16:47Z</dcterms:created>
  <dcterms:modified xsi:type="dcterms:W3CDTF">2021-09-09T10:06:10Z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0x0101009A893ABF6BC3414A9729E12FC8D54049</vt:lpwstr>
  </property>
</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FileProperties" visible="true"/>
      </mso:documentControls>
    </mso:qat>
  </mso:ribbon>
</mso:customUI>
</file>