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4"/>
  </p:sldMasterIdLst>
  <p:notesMasterIdLst>
    <p:notesMasterId r:id="rId19"/>
  </p:notesMasterIdLst>
  <p:sldIdLst>
    <p:sldId id="511" r:id="rId5"/>
    <p:sldId id="261" r:id="rId6"/>
    <p:sldId id="501" r:id="rId7"/>
    <p:sldId id="502" r:id="rId8"/>
    <p:sldId id="503" r:id="rId9"/>
    <p:sldId id="504" r:id="rId10"/>
    <p:sldId id="505" r:id="rId11"/>
    <p:sldId id="513" r:id="rId12"/>
    <p:sldId id="514" r:id="rId13"/>
    <p:sldId id="515" r:id="rId14"/>
    <p:sldId id="516" r:id="rId15"/>
    <p:sldId id="508" r:id="rId16"/>
    <p:sldId id="509" r:id="rId17"/>
    <p:sldId id="510" r:id="rId18"/>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7427" autoAdjust="0"/>
  </p:normalViewPr>
  <p:slideViewPr>
    <p:cSldViewPr snapToGrid="0">
      <p:cViewPr>
        <p:scale>
          <a:sx n="80" d="100"/>
          <a:sy n="80" d="100"/>
        </p:scale>
        <p:origin x="600" y="522"/>
      </p:cViewPr>
      <p:guideLst>
        <p:guide orient="horz" pos="2160"/>
        <p:guide pos="2880"/>
      </p:guideLst>
    </p:cSldViewPr>
  </p:slideViewPr>
  <p:outlineViewPr>
    <p:cViewPr>
      <p:scale>
        <a:sx n="33" d="100"/>
        <a:sy n="33" d="100"/>
      </p:scale>
      <p:origin x="0" y="-168"/>
    </p:cViewPr>
  </p:outlineViewPr>
  <p:notesTextViewPr>
    <p:cViewPr>
      <p:scale>
        <a:sx n="1" d="1"/>
        <a:sy n="1" d="1"/>
      </p:scale>
      <p:origin x="0" y="0"/>
    </p:cViewPr>
  </p:notesTextViewPr>
  <p:notesViewPr>
    <p:cSldViewPr snapToGrid="0">
      <p:cViewPr varScale="1">
        <p:scale>
          <a:sx n="91" d="100"/>
          <a:sy n="91" d="100"/>
        </p:scale>
        <p:origin x="376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2F89CD7-9FE5-429F-B9E0-AA1946CCC9BD}" type="datetimeFigureOut">
              <a:rPr lang="sv-SE" smtClean="0"/>
              <a:t>2021-08-31</a:t>
            </a:fld>
            <a:endParaRPr lang="sv-SE" dirty="0"/>
          </a:p>
        </p:txBody>
      </p:sp>
      <p:sp>
        <p:nvSpPr>
          <p:cNvPr id="4" name="Platshållare för bildobjekt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7C2188-90C9-4DE2-9CC5-BA3A554B7687}" type="slidenum">
              <a:rPr lang="sv-SE" smtClean="0"/>
              <a:t>‹#›</a:t>
            </a:fld>
            <a:endParaRPr lang="sv-SE" dirty="0"/>
          </a:p>
        </p:txBody>
      </p:sp>
    </p:spTree>
    <p:extLst>
      <p:ext uri="{BB962C8B-B14F-4D97-AF65-F5344CB8AC3E}">
        <p14:creationId xmlns:p14="http://schemas.microsoft.com/office/powerpoint/2010/main" val="1524389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a:t>
            </a:fld>
            <a:endParaRPr lang="sv-SE" dirty="0"/>
          </a:p>
        </p:txBody>
      </p:sp>
    </p:spTree>
    <p:extLst>
      <p:ext uri="{BB962C8B-B14F-4D97-AF65-F5344CB8AC3E}">
        <p14:creationId xmlns:p14="http://schemas.microsoft.com/office/powerpoint/2010/main" val="2650757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4</a:t>
            </a:fld>
            <a:endParaRPr lang="sv-SE" dirty="0"/>
          </a:p>
        </p:txBody>
      </p:sp>
    </p:spTree>
    <p:extLst>
      <p:ext uri="{BB962C8B-B14F-4D97-AF65-F5344CB8AC3E}">
        <p14:creationId xmlns:p14="http://schemas.microsoft.com/office/powerpoint/2010/main" val="4038801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Det finns socio-ekonomiska analyser av hushållens sammansättning i olika områden, studier av samband mellan olika former av bostadssegregering (t.ex. etnisk och ekonomisk). Epidemologiska studier av skillnader i hälsa mellan områden och studier av bostadspolitik och bostadsmarknad. Andra studier fokuserar på livsperspektiv utifrån boende/identitet, vardagsliv och livsloppsanalyser. Det finns äver studier som tar fasta på platsnarrativ.  Studier av politiska interventioner som blandade områden, grannskapseffekter, områdeslyft. Däremot finns det få studier som belyser centrum-periferi relationer, innanförskapsområdenas roll liksom betydelsen av närhet till skola, vård och omsorg. </a:t>
            </a:r>
            <a:endParaRPr lang="sv-SE" dirty="0"/>
          </a:p>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8</a:t>
            </a:fld>
            <a:endParaRPr lang="sv-SE" dirty="0"/>
          </a:p>
        </p:txBody>
      </p:sp>
    </p:spTree>
    <p:extLst>
      <p:ext uri="{BB962C8B-B14F-4D97-AF65-F5344CB8AC3E}">
        <p14:creationId xmlns:p14="http://schemas.microsoft.com/office/powerpoint/2010/main" val="4097048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a:t>
            </a:r>
            <a:r>
              <a:rPr lang="sv-SE" baseline="0" dirty="0"/>
              <a:t> och med Frida och Mohammeds uppsats gjordes således även en boendestudie i Nacksta</a:t>
            </a:r>
          </a:p>
          <a:p>
            <a:endParaRPr lang="sv-SE" baseline="0" dirty="0"/>
          </a:p>
          <a:p>
            <a:r>
              <a:rPr lang="sv-SE" sz="1200" kern="1200" dirty="0">
                <a:solidFill>
                  <a:schemeClr val="tx1"/>
                </a:solidFill>
                <a:effectLst/>
                <a:latin typeface="+mn-lt"/>
                <a:ea typeface="+mn-ea"/>
                <a:cs typeface="+mn-cs"/>
              </a:rPr>
              <a:t>I våra boendestudier har vi försökt sätta fokus på hur de boende relaterar till sitt bostadsområde samt de platsberättelser eller platshistorier som framkommer i intervjuerna. Materialet består av 15 intervjuer med vuxna kvinnor och män boende i </a:t>
            </a:r>
            <a:r>
              <a:rPr lang="sv-SE" sz="1200" kern="1200" dirty="0" err="1">
                <a:solidFill>
                  <a:schemeClr val="tx1"/>
                </a:solidFill>
                <a:effectLst/>
                <a:latin typeface="+mn-lt"/>
                <a:ea typeface="+mn-ea"/>
                <a:cs typeface="+mn-cs"/>
              </a:rPr>
              <a:t>Bredsand</a:t>
            </a:r>
            <a:r>
              <a:rPr lang="sv-SE" sz="1200" kern="1200" dirty="0">
                <a:solidFill>
                  <a:schemeClr val="tx1"/>
                </a:solidFill>
                <a:effectLst/>
                <a:latin typeface="+mn-lt"/>
                <a:ea typeface="+mn-ea"/>
                <a:cs typeface="+mn-cs"/>
              </a:rPr>
              <a:t>, Nacksta och Sidsjö. Det som intresserar oss är sammankopplingen av plats och person som denna manifesteras och samspelet mellan identitet och plats. En stor del av hur de boende beskrev sin relation till sitt bostadsområde relaterade till dess miljö (se även Aspholm &amp; Nour Hossein 2020). </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Hur miljön porträtterades och vad som framhölls som kvaliteter är både likartat och skiljer sig åt mellan deltagarnas berättelser i de olika områdena. Med miljö avses den fysiska utformningen av platsen samt de sociala strukturer och relationer som formar platsen. De likheter som berättas handlar om att oberoende av var man bor framhölls betydelsen av att ha nära till något. </a:t>
            </a:r>
          </a:p>
          <a:p>
            <a:r>
              <a:rPr lang="sv-SE" sz="1200" b="1"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Deltagarna pratade också om tillhörighet och exkludering som de upplevde i relation till sitt bostadsområde. Tillhörigheten blir i det fallet att individer söker sig till ett område där individer med ett likvärdigt kapital bor. </a:t>
            </a:r>
          </a:p>
          <a:p>
            <a:endParaRPr lang="sv-SE" baseline="0" dirty="0"/>
          </a:p>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9</a:t>
            </a:fld>
            <a:endParaRPr lang="sv-SE" dirty="0"/>
          </a:p>
        </p:txBody>
      </p:sp>
    </p:spTree>
    <p:extLst>
      <p:ext uri="{BB962C8B-B14F-4D97-AF65-F5344CB8AC3E}">
        <p14:creationId xmlns:p14="http://schemas.microsoft.com/office/powerpoint/2010/main" val="1631817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Vi har genom intervjuer undersökt det vardagliga arbetet hos professionella aktörer verksamma i bostadsområdena. Detta för att ta tillvara på professionernas kunskaper och erfarenheter, att kunna identifiera utmaningar och fungerande metoder.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Intervjuerna har på grund av Corona genomförts</a:t>
            </a:r>
            <a:r>
              <a:rPr lang="sv-SE" baseline="0" dirty="0"/>
              <a:t> via telefon.</a:t>
            </a:r>
            <a:endParaRPr lang="sv-SE" dirty="0"/>
          </a:p>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10</a:t>
            </a:fld>
            <a:endParaRPr lang="sv-SE" dirty="0"/>
          </a:p>
        </p:txBody>
      </p:sp>
    </p:spTree>
    <p:extLst>
      <p:ext uri="{BB962C8B-B14F-4D97-AF65-F5344CB8AC3E}">
        <p14:creationId xmlns:p14="http://schemas.microsoft.com/office/powerpoint/2010/main" val="2163998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C7C2188-90C9-4DE2-9CC5-BA3A554B7687}" type="slidenum">
              <a:rPr lang="sv-SE" smtClean="0"/>
              <a:t>13</a:t>
            </a:fld>
            <a:endParaRPr lang="sv-SE" dirty="0"/>
          </a:p>
        </p:txBody>
      </p:sp>
    </p:spTree>
    <p:extLst>
      <p:ext uri="{BB962C8B-B14F-4D97-AF65-F5344CB8AC3E}">
        <p14:creationId xmlns:p14="http://schemas.microsoft.com/office/powerpoint/2010/main" val="3906261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141649" y="1360801"/>
            <a:ext cx="7373700" cy="691957"/>
          </a:xfrm>
        </p:spPr>
        <p:txBody>
          <a:bodyPr anchor="t">
            <a:noAutofit/>
          </a:bodyPr>
          <a:lstStyle>
            <a:lvl1pPr algn="l">
              <a:lnSpc>
                <a:spcPct val="100000"/>
              </a:lnSpc>
              <a:defRPr sz="3800" b="1" baseline="0">
                <a:solidFill>
                  <a:schemeClr val="accent1"/>
                </a:solidFill>
              </a:defRPr>
            </a:lvl1pPr>
          </a:lstStyle>
          <a:p>
            <a:r>
              <a:rPr lang="sv-SE" dirty="0"/>
              <a:t>Stor rubrik</a:t>
            </a:r>
          </a:p>
        </p:txBody>
      </p:sp>
      <p:sp>
        <p:nvSpPr>
          <p:cNvPr id="3" name="Underrubrik 2"/>
          <p:cNvSpPr>
            <a:spLocks noGrp="1"/>
          </p:cNvSpPr>
          <p:nvPr>
            <p:ph type="subTitle" idx="1" hasCustomPrompt="1"/>
          </p:nvPr>
        </p:nvSpPr>
        <p:spPr>
          <a:xfrm>
            <a:off x="1141650" y="2208554"/>
            <a:ext cx="7373701" cy="788400"/>
          </a:xfrm>
        </p:spPr>
        <p:txBody>
          <a:bodyPr>
            <a:noAutofit/>
          </a:bodyPr>
          <a:lstStyle>
            <a:lvl1pPr marL="0" indent="0" algn="l">
              <a:lnSpc>
                <a:spcPct val="100000"/>
              </a:lnSpc>
              <a:buNone/>
              <a:defRPr sz="22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604221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med bild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9101" y="1542416"/>
            <a:ext cx="7886249" cy="652145"/>
          </a:xfrm>
        </p:spPr>
        <p:txBody>
          <a:bodyPr/>
          <a:lstStyle>
            <a:lvl1pPr>
              <a:defRPr/>
            </a:lvl1pPr>
          </a:lstStyle>
          <a:p>
            <a:r>
              <a:rPr lang="sv-SE" dirty="0"/>
              <a:t>Mindre rubrik</a:t>
            </a:r>
          </a:p>
        </p:txBody>
      </p:sp>
      <p:sp>
        <p:nvSpPr>
          <p:cNvPr id="11" name="Platshållare för text 10"/>
          <p:cNvSpPr>
            <a:spLocks noGrp="1"/>
          </p:cNvSpPr>
          <p:nvPr>
            <p:ph type="body" sz="quarter" idx="13" hasCustomPrompt="1"/>
          </p:nvPr>
        </p:nvSpPr>
        <p:spPr>
          <a:xfrm>
            <a:off x="629100" y="2235599"/>
            <a:ext cx="3885300" cy="3942000"/>
          </a:xfrm>
        </p:spPr>
        <p:txBody>
          <a:bodyPr/>
          <a:lstStyle>
            <a:lvl1pPr marL="0" indent="0">
              <a:buNone/>
              <a:defRPr/>
            </a:lvl1pPr>
          </a:lstStyle>
          <a:p>
            <a:pPr lvl="0"/>
            <a:r>
              <a:rPr lang="sv-SE" dirty="0"/>
              <a:t>Bildtext</a:t>
            </a:r>
          </a:p>
        </p:txBody>
      </p:sp>
      <p:sp>
        <p:nvSpPr>
          <p:cNvPr id="13" name="Platshållare för bild 12"/>
          <p:cNvSpPr>
            <a:spLocks noGrp="1"/>
          </p:cNvSpPr>
          <p:nvPr>
            <p:ph type="pic" sz="quarter" idx="14"/>
          </p:nvPr>
        </p:nvSpPr>
        <p:spPr>
          <a:xfrm>
            <a:off x="4630499" y="2235599"/>
            <a:ext cx="3885300" cy="3942000"/>
          </a:xfrm>
        </p:spPr>
        <p:txBody>
          <a:bodyPr/>
          <a:lstStyle/>
          <a:p>
            <a:r>
              <a:rPr lang="sv-SE" dirty="0"/>
              <a:t>Klicka på ikonen för att lägga till en bild</a:t>
            </a:r>
          </a:p>
        </p:txBody>
      </p:sp>
      <p:sp>
        <p:nvSpPr>
          <p:cNvPr id="5" name="Platshållare för bildnummer 4"/>
          <p:cNvSpPr>
            <a:spLocks noGrp="1"/>
          </p:cNvSpPr>
          <p:nvPr>
            <p:ph type="sldNum" sz="quarter" idx="17"/>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11237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med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9101" y="1542416"/>
            <a:ext cx="7886249" cy="652145"/>
          </a:xfrm>
        </p:spPr>
        <p:txBody>
          <a:bodyPr/>
          <a:lstStyle>
            <a:lvl1pPr>
              <a:defRPr/>
            </a:lvl1pPr>
          </a:lstStyle>
          <a:p>
            <a:r>
              <a:rPr lang="sv-SE" dirty="0"/>
              <a:t>Mindre rubrik</a:t>
            </a:r>
          </a:p>
        </p:txBody>
      </p:sp>
      <p:sp>
        <p:nvSpPr>
          <p:cNvPr id="13" name="Platshållare för bild 12"/>
          <p:cNvSpPr>
            <a:spLocks noGrp="1"/>
          </p:cNvSpPr>
          <p:nvPr>
            <p:ph type="pic" sz="quarter" idx="14"/>
          </p:nvPr>
        </p:nvSpPr>
        <p:spPr>
          <a:xfrm>
            <a:off x="4630500" y="2241462"/>
            <a:ext cx="3885300" cy="3942000"/>
          </a:xfrm>
        </p:spPr>
        <p:txBody>
          <a:bodyPr/>
          <a:lstStyle/>
          <a:p>
            <a:r>
              <a:rPr lang="sv-SE" dirty="0"/>
              <a:t>Klicka på ikonen för att lägga till en bild</a:t>
            </a:r>
          </a:p>
        </p:txBody>
      </p:sp>
      <p:sp>
        <p:nvSpPr>
          <p:cNvPr id="8" name="Platshållare för bild 12"/>
          <p:cNvSpPr>
            <a:spLocks noGrp="1"/>
          </p:cNvSpPr>
          <p:nvPr>
            <p:ph type="pic" sz="quarter" idx="15"/>
          </p:nvPr>
        </p:nvSpPr>
        <p:spPr>
          <a:xfrm>
            <a:off x="629100" y="2235600"/>
            <a:ext cx="3885300" cy="3942000"/>
          </a:xfrm>
        </p:spPr>
        <p:txBody>
          <a:bodyPr/>
          <a:lstStyle/>
          <a:p>
            <a:r>
              <a:rPr lang="sv-SE" dirty="0"/>
              <a:t>Klicka på ikonen för att lägga till en bild</a:t>
            </a:r>
          </a:p>
        </p:txBody>
      </p:sp>
      <p:sp>
        <p:nvSpPr>
          <p:cNvPr id="5" name="Platshållare för bildnummer 4"/>
          <p:cNvSpPr>
            <a:spLocks noGrp="1"/>
          </p:cNvSpPr>
          <p:nvPr>
            <p:ph type="sldNum" sz="quarter" idx="18"/>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2154765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101" y="1540800"/>
            <a:ext cx="7886249" cy="574296"/>
          </a:xfrm>
        </p:spPr>
        <p:txBody>
          <a:bodyPr/>
          <a:lstStyle/>
          <a:p>
            <a:r>
              <a:rPr lang="sv-SE"/>
              <a:t>Klicka här för att ändra format</a:t>
            </a:r>
            <a:endParaRPr lang="sv-SE" dirty="0"/>
          </a:p>
        </p:txBody>
      </p:sp>
      <p:sp>
        <p:nvSpPr>
          <p:cNvPr id="3" name="Platshållare för text 2"/>
          <p:cNvSpPr>
            <a:spLocks noGrp="1"/>
          </p:cNvSpPr>
          <p:nvPr>
            <p:ph type="body" idx="1"/>
          </p:nvPr>
        </p:nvSpPr>
        <p:spPr>
          <a:xfrm>
            <a:off x="629101" y="2235600"/>
            <a:ext cx="3868340"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9100" y="3180016"/>
            <a:ext cx="3869100" cy="300964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4630500" y="2235599"/>
            <a:ext cx="3869100"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30500" y="3180014"/>
            <a:ext cx="3869100" cy="300964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nummer 8"/>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1773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ubrik 1"/>
          <p:cNvSpPr>
            <a:spLocks noGrp="1"/>
          </p:cNvSpPr>
          <p:nvPr>
            <p:ph type="title"/>
          </p:nvPr>
        </p:nvSpPr>
        <p:spPr>
          <a:xfrm>
            <a:off x="629100" y="1540800"/>
            <a:ext cx="7896659" cy="736844"/>
          </a:xfrm>
        </p:spPr>
        <p:txBody>
          <a:bodyPr/>
          <a:lstStyle/>
          <a:p>
            <a:r>
              <a:rPr lang="sv-SE"/>
              <a:t>Klicka här för att ändra format</a:t>
            </a:r>
            <a:endParaRPr lang="sv-SE" dirty="0"/>
          </a:p>
        </p:txBody>
      </p:sp>
      <p:sp>
        <p:nvSpPr>
          <p:cNvPr id="4" name="Platshållare för bildnummer 3"/>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243774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Rubrik med bild och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9101" y="1542416"/>
            <a:ext cx="788624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629100" y="2234709"/>
            <a:ext cx="38853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diagram 10"/>
          <p:cNvSpPr>
            <a:spLocks noGrp="1"/>
          </p:cNvSpPr>
          <p:nvPr>
            <p:ph type="chart" sz="quarter" idx="13"/>
          </p:nvPr>
        </p:nvSpPr>
        <p:spPr>
          <a:xfrm>
            <a:off x="4630500" y="2234963"/>
            <a:ext cx="3885300" cy="3942000"/>
          </a:xfrm>
        </p:spPr>
        <p:txBody>
          <a:bodyPr/>
          <a:lstStyle/>
          <a:p>
            <a:r>
              <a:rPr lang="sv-SE"/>
              <a:t>Klicka på ikonen för att lägga till ett diagram</a:t>
            </a:r>
            <a:endParaRPr lang="sv-SE" dirty="0"/>
          </a:p>
        </p:txBody>
      </p:sp>
      <p:sp>
        <p:nvSpPr>
          <p:cNvPr id="6" name="Platshållare för bildnummer 5"/>
          <p:cNvSpPr>
            <a:spLocks noGrp="1"/>
          </p:cNvSpPr>
          <p:nvPr>
            <p:ph type="sldNum" sz="quarter" idx="16"/>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064992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Rubrik med bild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9101" y="1542416"/>
            <a:ext cx="7886249" cy="652145"/>
          </a:xfrm>
        </p:spPr>
        <p:txBody>
          <a:bodyPr/>
          <a:lstStyle>
            <a:lvl1pPr>
              <a:defRPr/>
            </a:lvl1pPr>
          </a:lstStyle>
          <a:p>
            <a:r>
              <a:rPr lang="sv-SE" dirty="0"/>
              <a:t>Mindre rubrik</a:t>
            </a:r>
          </a:p>
        </p:txBody>
      </p:sp>
      <p:sp>
        <p:nvSpPr>
          <p:cNvPr id="11" name="Platshållare för text 10"/>
          <p:cNvSpPr>
            <a:spLocks noGrp="1"/>
          </p:cNvSpPr>
          <p:nvPr>
            <p:ph type="body" sz="quarter" idx="13" hasCustomPrompt="1"/>
          </p:nvPr>
        </p:nvSpPr>
        <p:spPr>
          <a:xfrm>
            <a:off x="629100" y="2235599"/>
            <a:ext cx="3885300" cy="3942000"/>
          </a:xfrm>
        </p:spPr>
        <p:txBody>
          <a:bodyPr/>
          <a:lstStyle>
            <a:lvl1pPr marL="0" indent="0">
              <a:buNone/>
              <a:defRPr/>
            </a:lvl1pPr>
          </a:lstStyle>
          <a:p>
            <a:pPr lvl="0"/>
            <a:r>
              <a:rPr lang="sv-SE" dirty="0"/>
              <a:t>Bildtext</a:t>
            </a:r>
          </a:p>
        </p:txBody>
      </p:sp>
      <p:sp>
        <p:nvSpPr>
          <p:cNvPr id="13" name="Platshållare för bild 12"/>
          <p:cNvSpPr>
            <a:spLocks noGrp="1"/>
          </p:cNvSpPr>
          <p:nvPr>
            <p:ph type="pic" sz="quarter" idx="14"/>
          </p:nvPr>
        </p:nvSpPr>
        <p:spPr>
          <a:xfrm>
            <a:off x="4630499" y="2235599"/>
            <a:ext cx="3885300" cy="3942000"/>
          </a:xfrm>
        </p:spPr>
        <p:txBody>
          <a:bodyPr/>
          <a:lstStyle/>
          <a:p>
            <a:r>
              <a:rPr lang="sv-SE"/>
              <a:t>Klicka på ikonen för att lägga till en bild</a:t>
            </a:r>
            <a:endParaRPr lang="sv-SE" dirty="0"/>
          </a:p>
        </p:txBody>
      </p:sp>
      <p:sp>
        <p:nvSpPr>
          <p:cNvPr id="5" name="Platshållare för bildnummer 4"/>
          <p:cNvSpPr>
            <a:spLocks noGrp="1"/>
          </p:cNvSpPr>
          <p:nvPr>
            <p:ph type="sldNum" sz="quarter" idx="17"/>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14919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Rubrik med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9101" y="1542416"/>
            <a:ext cx="7886249" cy="652145"/>
          </a:xfrm>
        </p:spPr>
        <p:txBody>
          <a:bodyPr/>
          <a:lstStyle>
            <a:lvl1pPr>
              <a:defRPr/>
            </a:lvl1pPr>
          </a:lstStyle>
          <a:p>
            <a:r>
              <a:rPr lang="sv-SE" dirty="0"/>
              <a:t>Mindre rubrik</a:t>
            </a:r>
          </a:p>
        </p:txBody>
      </p:sp>
      <p:sp>
        <p:nvSpPr>
          <p:cNvPr id="13" name="Platshållare för bild 12"/>
          <p:cNvSpPr>
            <a:spLocks noGrp="1"/>
          </p:cNvSpPr>
          <p:nvPr>
            <p:ph type="pic" sz="quarter" idx="14"/>
          </p:nvPr>
        </p:nvSpPr>
        <p:spPr>
          <a:xfrm>
            <a:off x="4630500" y="2241462"/>
            <a:ext cx="3885300" cy="3942000"/>
          </a:xfrm>
        </p:spPr>
        <p:txBody>
          <a:bodyPr/>
          <a:lstStyle/>
          <a:p>
            <a:r>
              <a:rPr lang="sv-SE"/>
              <a:t>Klicka på ikonen för att lägga till en bild</a:t>
            </a:r>
            <a:endParaRPr lang="sv-SE" dirty="0"/>
          </a:p>
        </p:txBody>
      </p:sp>
      <p:sp>
        <p:nvSpPr>
          <p:cNvPr id="8" name="Platshållare för bild 12"/>
          <p:cNvSpPr>
            <a:spLocks noGrp="1"/>
          </p:cNvSpPr>
          <p:nvPr>
            <p:ph type="pic" sz="quarter" idx="15"/>
          </p:nvPr>
        </p:nvSpPr>
        <p:spPr>
          <a:xfrm>
            <a:off x="629100" y="2235600"/>
            <a:ext cx="3885300" cy="3942000"/>
          </a:xfrm>
        </p:spPr>
        <p:txBody>
          <a:bodyPr/>
          <a:lstStyle/>
          <a:p>
            <a:r>
              <a:rPr lang="sv-SE"/>
              <a:t>Klicka på ikonen för att lägga till en bild</a:t>
            </a:r>
            <a:endParaRPr lang="sv-SE" dirty="0"/>
          </a:p>
        </p:txBody>
      </p:sp>
      <p:sp>
        <p:nvSpPr>
          <p:cNvPr id="5" name="Platshållare för bildnummer 4"/>
          <p:cNvSpPr>
            <a:spLocks noGrp="1"/>
          </p:cNvSpPr>
          <p:nvPr>
            <p:ph type="sldNum" sz="quarter" idx="18"/>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6260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Endast rubrik">
    <p:spTree>
      <p:nvGrpSpPr>
        <p:cNvPr id="1" name=""/>
        <p:cNvGrpSpPr/>
        <p:nvPr/>
      </p:nvGrpSpPr>
      <p:grpSpPr>
        <a:xfrm>
          <a:off x="0" y="0"/>
          <a:ext cx="0" cy="0"/>
          <a:chOff x="0" y="0"/>
          <a:chExt cx="0" cy="0"/>
        </a:xfrm>
      </p:grpSpPr>
      <p:sp>
        <p:nvSpPr>
          <p:cNvPr id="6" name="Rubrik 1"/>
          <p:cNvSpPr>
            <a:spLocks noGrp="1"/>
          </p:cNvSpPr>
          <p:nvPr>
            <p:ph type="title"/>
          </p:nvPr>
        </p:nvSpPr>
        <p:spPr>
          <a:xfrm>
            <a:off x="629100" y="1540800"/>
            <a:ext cx="7896659" cy="736844"/>
          </a:xfrm>
        </p:spPr>
        <p:txBody>
          <a:bodyPr/>
          <a:lstStyle/>
          <a:p>
            <a:r>
              <a:rPr lang="sv-SE"/>
              <a:t>Klicka här för att ändra mall för rubrikformat</a:t>
            </a:r>
            <a:endParaRPr lang="sv-SE" dirty="0"/>
          </a:p>
        </p:txBody>
      </p:sp>
      <p:sp>
        <p:nvSpPr>
          <p:cNvPr id="4" name="Platshållare för bildnummer 3"/>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704436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med bild">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0" y="3429000"/>
            <a:ext cx="9144000" cy="3420000"/>
          </a:xfrm>
        </p:spPr>
        <p:txBody>
          <a:bodyPr/>
          <a:lstStyle/>
          <a:p>
            <a:r>
              <a:rPr lang="sv-SE" dirty="0"/>
              <a:t>Klicka på ikonen för att lägga till en bild</a:t>
            </a:r>
          </a:p>
        </p:txBody>
      </p:sp>
      <p:sp>
        <p:nvSpPr>
          <p:cNvPr id="6" name="Underrubrik 2"/>
          <p:cNvSpPr>
            <a:spLocks noGrp="1"/>
          </p:cNvSpPr>
          <p:nvPr>
            <p:ph type="subTitle" idx="1" hasCustomPrompt="1"/>
          </p:nvPr>
        </p:nvSpPr>
        <p:spPr>
          <a:xfrm>
            <a:off x="1143000" y="2208554"/>
            <a:ext cx="7372350"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3" name="Rubrik 2"/>
          <p:cNvSpPr>
            <a:spLocks noGrp="1"/>
          </p:cNvSpPr>
          <p:nvPr>
            <p:ph type="title" hasCustomPrompt="1"/>
          </p:nvPr>
        </p:nvSpPr>
        <p:spPr>
          <a:xfrm>
            <a:off x="1143000" y="1360799"/>
            <a:ext cx="7372351" cy="691200"/>
          </a:xfrm>
        </p:spPr>
        <p:txBody>
          <a:bodyPr>
            <a:noAutofit/>
          </a:bodyPr>
          <a:lstStyle>
            <a:lvl1pPr>
              <a:lnSpc>
                <a:spcPct val="100000"/>
              </a:lnSpc>
              <a:defRPr sz="3800"/>
            </a:lvl1pPr>
          </a:lstStyle>
          <a:p>
            <a:r>
              <a:rPr lang="sv-SE" dirty="0"/>
              <a:t>Stor rubrik</a:t>
            </a:r>
          </a:p>
        </p:txBody>
      </p:sp>
      <p:pic>
        <p:nvPicPr>
          <p:cNvPr id="7" name="107192D2-3778-4ECE-8BEC-1F42874D3F29" descr="759C4F0E-5528-4626-A835-687661AA8F96@familjenpangea"/>
          <p:cNvPicPr>
            <a:picLocks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38000" y="360000"/>
            <a:ext cx="1566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Platshållare för bildnummer 5">
            <a:extLst>
              <a:ext uri="{FF2B5EF4-FFF2-40B4-BE49-F238E27FC236}">
                <a16:creationId xmlns:a16="http://schemas.microsoft.com/office/drawing/2014/main" id="{8845F42B-4EF5-4D6B-8682-A5982EAC8058}"/>
              </a:ext>
            </a:extLst>
          </p:cNvPr>
          <p:cNvSpPr>
            <a:spLocks noGrp="1"/>
          </p:cNvSpPr>
          <p:nvPr>
            <p:ph type="sldNum" sz="quarter" idx="12"/>
          </p:nvPr>
        </p:nvSpPr>
        <p:spPr>
          <a:xfrm>
            <a:off x="7367950" y="6356350"/>
            <a:ext cx="1147400" cy="360000"/>
          </a:xfrm>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1175365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platta">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143001" y="1359582"/>
            <a:ext cx="7372350" cy="691957"/>
          </a:xfrm>
        </p:spPr>
        <p:txBody>
          <a:bodyPr anchor="t">
            <a:noAutofit/>
          </a:bodyPr>
          <a:lstStyle>
            <a:lvl1pPr algn="l">
              <a:lnSpc>
                <a:spcPct val="100000"/>
              </a:lnSpc>
              <a:defRPr sz="3800" b="1" baseline="0">
                <a:solidFill>
                  <a:schemeClr val="tx1"/>
                </a:solidFill>
              </a:defRPr>
            </a:lvl1pPr>
          </a:lstStyle>
          <a:p>
            <a:r>
              <a:rPr lang="sv-SE" dirty="0"/>
              <a:t>Stor rubrik</a:t>
            </a:r>
          </a:p>
        </p:txBody>
      </p:sp>
      <p:sp>
        <p:nvSpPr>
          <p:cNvPr id="6" name="Underrubrik 2"/>
          <p:cNvSpPr>
            <a:spLocks noGrp="1"/>
          </p:cNvSpPr>
          <p:nvPr>
            <p:ph type="subTitle" idx="1" hasCustomPrompt="1"/>
          </p:nvPr>
        </p:nvSpPr>
        <p:spPr>
          <a:xfrm>
            <a:off x="1143001" y="2208554"/>
            <a:ext cx="7372349"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8" name="Platshållare för bildnummer 6">
            <a:extLst>
              <a:ext uri="{FF2B5EF4-FFF2-40B4-BE49-F238E27FC236}">
                <a16:creationId xmlns:a16="http://schemas.microsoft.com/office/drawing/2014/main" id="{E6E77FAC-7E8E-40C4-8E89-FD0B5BA2A751}"/>
              </a:ext>
            </a:extLst>
          </p:cNvPr>
          <p:cNvSpPr>
            <a:spLocks noGrp="1"/>
          </p:cNvSpPr>
          <p:nvPr>
            <p:ph type="sldNum" sz="quarter" idx="12"/>
          </p:nvPr>
        </p:nvSpPr>
        <p:spPr>
          <a:xfrm>
            <a:off x="7367950" y="6356350"/>
            <a:ext cx="1147400" cy="360000"/>
          </a:xfrm>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16512235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9100" y="1540801"/>
            <a:ext cx="7912894" cy="652145"/>
          </a:xfrm>
        </p:spPr>
        <p:txBody>
          <a:bodyPr/>
          <a:lstStyle>
            <a:lvl1pPr>
              <a:defRPr/>
            </a:lvl1pPr>
          </a:lstStyle>
          <a:p>
            <a:r>
              <a:rPr lang="sv-SE" dirty="0"/>
              <a:t>Mindre rubrik</a:t>
            </a:r>
          </a:p>
        </p:txBody>
      </p:sp>
      <p:sp>
        <p:nvSpPr>
          <p:cNvPr id="3" name="Platshållare för innehåll 2"/>
          <p:cNvSpPr>
            <a:spLocks noGrp="1"/>
          </p:cNvSpPr>
          <p:nvPr>
            <p:ph idx="1"/>
          </p:nvPr>
        </p:nvSpPr>
        <p:spPr>
          <a:xfrm>
            <a:off x="629100" y="2237130"/>
            <a:ext cx="7912894" cy="3836963"/>
          </a:xfrm>
        </p:spPr>
        <p:txBody>
          <a:bodyPr/>
          <a:lstStyle>
            <a:lvl1pPr>
              <a:lnSpc>
                <a:spcPct val="100000"/>
              </a:lnSpc>
              <a:spcBef>
                <a:spcPts val="1500"/>
              </a:spcBef>
              <a:spcAft>
                <a:spcPts val="0"/>
              </a:spcAft>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27452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142100" y="3020400"/>
            <a:ext cx="7373700" cy="1117846"/>
          </a:xfrm>
        </p:spPr>
        <p:txBody>
          <a:bodyPr anchor="t">
            <a:noAutofit/>
          </a:bodyPr>
          <a:lstStyle>
            <a:lvl1pPr>
              <a:lnSpc>
                <a:spcPct val="100000"/>
              </a:lnSpc>
              <a:defRPr sz="3800"/>
            </a:lvl1pPr>
          </a:lstStyle>
          <a:p>
            <a:r>
              <a:rPr lang="sv-SE"/>
              <a:t>Klicka här för att ändra format</a:t>
            </a:r>
            <a:endParaRPr lang="sv-SE" dirty="0"/>
          </a:p>
        </p:txBody>
      </p:sp>
      <p:sp>
        <p:nvSpPr>
          <p:cNvPr id="3" name="Platshållare för text 2"/>
          <p:cNvSpPr>
            <a:spLocks noGrp="1"/>
          </p:cNvSpPr>
          <p:nvPr>
            <p:ph type="body" idx="1"/>
          </p:nvPr>
        </p:nvSpPr>
        <p:spPr>
          <a:xfrm>
            <a:off x="1142100" y="4589464"/>
            <a:ext cx="7373700" cy="110795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27783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med avsnit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142100" y="3021178"/>
            <a:ext cx="7373700" cy="1382378"/>
          </a:xfrm>
        </p:spPr>
        <p:txBody>
          <a:bodyPr anchor="t">
            <a:normAutofit/>
          </a:bodyPr>
          <a:lstStyle>
            <a:lvl1pPr>
              <a:defRPr sz="3800">
                <a:solidFill>
                  <a:schemeClr val="tx1"/>
                </a:solidFill>
              </a:defRPr>
            </a:lvl1pPr>
          </a:lstStyle>
          <a:p>
            <a:r>
              <a:rPr lang="sv-SE" dirty="0"/>
              <a:t>Avsnittsrubrik</a:t>
            </a:r>
          </a:p>
        </p:txBody>
      </p:sp>
      <p:sp>
        <p:nvSpPr>
          <p:cNvPr id="5" name="Platshållare för bildnummer 6">
            <a:extLst>
              <a:ext uri="{FF2B5EF4-FFF2-40B4-BE49-F238E27FC236}">
                <a16:creationId xmlns:a16="http://schemas.microsoft.com/office/drawing/2014/main" id="{058EEFB7-D9D5-4356-9B55-36CFED2B9D34}"/>
              </a:ext>
            </a:extLst>
          </p:cNvPr>
          <p:cNvSpPr>
            <a:spLocks noGrp="1"/>
          </p:cNvSpPr>
          <p:nvPr>
            <p:ph type="sldNum" sz="quarter" idx="12"/>
          </p:nvPr>
        </p:nvSpPr>
        <p:spPr>
          <a:xfrm>
            <a:off x="7367950" y="6356350"/>
            <a:ext cx="1147400" cy="360000"/>
          </a:xfrm>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162069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Rubrik med avsnit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142100" y="3021178"/>
            <a:ext cx="7373700" cy="1382378"/>
          </a:xfrm>
        </p:spPr>
        <p:txBody>
          <a:bodyPr anchor="t">
            <a:normAutofit/>
          </a:bodyPr>
          <a:lstStyle>
            <a:lvl1pPr>
              <a:defRPr sz="3800">
                <a:solidFill>
                  <a:schemeClr val="tx1"/>
                </a:solidFill>
              </a:defRPr>
            </a:lvl1pPr>
          </a:lstStyle>
          <a:p>
            <a:r>
              <a:rPr lang="sv-SE" dirty="0"/>
              <a:t>Avsnittsrubrik</a:t>
            </a:r>
          </a:p>
        </p:txBody>
      </p:sp>
      <p:sp>
        <p:nvSpPr>
          <p:cNvPr id="3" name="Platshållare för bildnummer 6">
            <a:extLst>
              <a:ext uri="{FF2B5EF4-FFF2-40B4-BE49-F238E27FC236}">
                <a16:creationId xmlns:a16="http://schemas.microsoft.com/office/drawing/2014/main" id="{ED9EF0EE-322B-4779-99CD-7F6DAB616DB1}"/>
              </a:ext>
            </a:extLst>
          </p:cNvPr>
          <p:cNvSpPr>
            <a:spLocks noGrp="1"/>
          </p:cNvSpPr>
          <p:nvPr>
            <p:ph type="sldNum" sz="quarter" idx="12"/>
          </p:nvPr>
        </p:nvSpPr>
        <p:spPr>
          <a:xfrm>
            <a:off x="7367950" y="6356350"/>
            <a:ext cx="1147400" cy="360000"/>
          </a:xfrm>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2067434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9101" y="1542416"/>
            <a:ext cx="788624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629100" y="2234709"/>
            <a:ext cx="38853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630500" y="2235600"/>
            <a:ext cx="3885300" cy="3942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bildnummer 6"/>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334327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med bild och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9101" y="1542416"/>
            <a:ext cx="788624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629100" y="2234709"/>
            <a:ext cx="38853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diagram 10"/>
          <p:cNvSpPr>
            <a:spLocks noGrp="1"/>
          </p:cNvSpPr>
          <p:nvPr>
            <p:ph type="chart" sz="quarter" idx="13"/>
          </p:nvPr>
        </p:nvSpPr>
        <p:spPr>
          <a:xfrm>
            <a:off x="4630500" y="2234963"/>
            <a:ext cx="3885300" cy="3942000"/>
          </a:xfrm>
        </p:spPr>
        <p:txBody>
          <a:bodyPr/>
          <a:lstStyle/>
          <a:p>
            <a:r>
              <a:rPr lang="sv-SE" dirty="0"/>
              <a:t>Klicka på ikonen för att lägga till ett diagram</a:t>
            </a:r>
          </a:p>
        </p:txBody>
      </p:sp>
      <p:sp>
        <p:nvSpPr>
          <p:cNvPr id="6" name="Platshållare för bildnummer 5"/>
          <p:cNvSpPr>
            <a:spLocks noGrp="1"/>
          </p:cNvSpPr>
          <p:nvPr>
            <p:ph type="sldNum" sz="quarter" idx="16"/>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0072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143001" y="1542416"/>
            <a:ext cx="7372349" cy="652145"/>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1143000" y="2237130"/>
            <a:ext cx="7372350" cy="3836963"/>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7367950" y="6356350"/>
            <a:ext cx="1147400" cy="360000"/>
          </a:xfrm>
          <a:prstGeom prst="rect">
            <a:avLst/>
          </a:prstGeom>
        </p:spPr>
        <p:txBody>
          <a:bodyPr vert="horz" lIns="91440" tIns="45720" rIns="0" bIns="45720" rtlCol="0" anchor="ctr"/>
          <a:lstStyle>
            <a:lvl1pPr algn="r">
              <a:defRPr sz="1200">
                <a:solidFill>
                  <a:schemeClr val="tx1"/>
                </a:solidFill>
                <a:latin typeface="+mj-lt"/>
              </a:defRPr>
            </a:lvl1pPr>
          </a:lstStyle>
          <a:p>
            <a:fld id="{1334427D-BC02-4BB6-9552-FEF7E6C4F2BF}" type="slidenum">
              <a:rPr lang="sv-SE" smtClean="0"/>
              <a:pPr/>
              <a:t>‹#›</a:t>
            </a:fld>
            <a:endParaRPr lang="sv-SE" dirty="0"/>
          </a:p>
        </p:txBody>
      </p:sp>
      <p:sp>
        <p:nvSpPr>
          <p:cNvPr id="8" name="textruta 7"/>
          <p:cNvSpPr txBox="1"/>
          <p:nvPr userDrawn="1"/>
        </p:nvSpPr>
        <p:spPr>
          <a:xfrm>
            <a:off x="628650" y="6285534"/>
            <a:ext cx="2704651" cy="501632"/>
          </a:xfrm>
          <a:prstGeom prst="rect">
            <a:avLst/>
          </a:prstGeom>
          <a:noFill/>
        </p:spPr>
        <p:txBody>
          <a:bodyPr wrap="square" lIns="36000" rtlCol="0" anchor="ctr" anchorCtr="0">
            <a:noAutofit/>
          </a:bodyPr>
          <a:lstStyle/>
          <a:p>
            <a:r>
              <a:rPr lang="sv-SE" sz="1200" dirty="0">
                <a:latin typeface="Arial" panose="020B0604020202020204" pitchFamily="34" charset="0"/>
                <a:cs typeface="Arial" panose="020B0604020202020204" pitchFamily="34" charset="0"/>
              </a:rPr>
              <a:t>Mittuniversitetet och </a:t>
            </a:r>
            <a:r>
              <a:rPr lang="sv-SE" sz="1200" dirty="0" err="1">
                <a:latin typeface="Arial" panose="020B0604020202020204" pitchFamily="34" charset="0"/>
                <a:cs typeface="Arial" panose="020B0604020202020204" pitchFamily="34" charset="0"/>
              </a:rPr>
              <a:t>xxxxx</a:t>
            </a:r>
            <a:r>
              <a:rPr lang="sv-SE" sz="1200" dirty="0">
                <a:latin typeface="Arial" panose="020B0604020202020204" pitchFamily="34" charset="0"/>
                <a:cs typeface="Arial" panose="020B0604020202020204" pitchFamily="34" charset="0"/>
              </a:rPr>
              <a:t> Kommun</a:t>
            </a:r>
          </a:p>
        </p:txBody>
      </p:sp>
      <p:cxnSp>
        <p:nvCxnSpPr>
          <p:cNvPr id="9" name="Rak 8"/>
          <p:cNvCxnSpPr/>
          <p:nvPr userDrawn="1"/>
        </p:nvCxnSpPr>
        <p:spPr>
          <a:xfrm>
            <a:off x="639036" y="6310166"/>
            <a:ext cx="7884000" cy="0"/>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092613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9" r:id="rId7"/>
    <p:sldLayoutId id="2147483673" r:id="rId8"/>
    <p:sldLayoutId id="2147483674" r:id="rId9"/>
    <p:sldLayoutId id="2147483675" r:id="rId10"/>
    <p:sldLayoutId id="2147483676" r:id="rId11"/>
    <p:sldLayoutId id="2147483677" r:id="rId12"/>
    <p:sldLayoutId id="2147483678" r:id="rId13"/>
    <p:sldLayoutId id="2147483665" r:id="rId14"/>
    <p:sldLayoutId id="2147483663" r:id="rId15"/>
    <p:sldLayoutId id="2147483664" r:id="rId16"/>
    <p:sldLayoutId id="2147483654" r:id="rId17"/>
  </p:sldLayoutIdLst>
  <p:hf hdr="0" dt="0"/>
  <p:txStyles>
    <p:titleStyle>
      <a:lvl1pPr algn="l" defTabSz="914400" rtl="0" eaLnBrk="1" latinLnBrk="0" hangingPunct="1">
        <a:lnSpc>
          <a:spcPts val="3600"/>
        </a:lnSpc>
        <a:spcBef>
          <a:spcPct val="0"/>
        </a:spcBef>
        <a:buNone/>
        <a:defRPr sz="2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500"/>
        </a:spcBef>
        <a:spcAft>
          <a:spcPts val="0"/>
        </a:spcAft>
        <a:buClr>
          <a:schemeClr val="accent1"/>
        </a:buClr>
        <a:buFont typeface="Arial" panose="020B0604020202020204" pitchFamily="34" charset="0"/>
        <a:buChar char="•"/>
        <a:defRPr sz="20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orient="horz" pos="1094">
          <p15:clr>
            <a:srgbClr val="F26B43"/>
          </p15:clr>
        </p15:guide>
        <p15:guide id="4" orient="horz" pos="1480">
          <p15:clr>
            <a:srgbClr val="F26B43"/>
          </p15:clr>
        </p15:guide>
        <p15:guide id="5" pos="38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Logotyp Sundsvalls kommun">
            <a:extLst>
              <a:ext uri="{FF2B5EF4-FFF2-40B4-BE49-F238E27FC236}">
                <a16:creationId xmlns:a16="http://schemas.microsoft.com/office/drawing/2014/main" id="{EB9140FE-67AA-4F08-ACAE-422BE2832571}"/>
              </a:ext>
            </a:extLst>
          </p:cNvPr>
          <p:cNvPicPr>
            <a:picLocks noChangeAspect="1"/>
          </p:cNvPicPr>
          <p:nvPr/>
        </p:nvPicPr>
        <p:blipFill>
          <a:blip r:embed="rId3"/>
          <a:stretch>
            <a:fillRect/>
          </a:stretch>
        </p:blipFill>
        <p:spPr>
          <a:xfrm>
            <a:off x="425619" y="174387"/>
            <a:ext cx="1682642" cy="1188823"/>
          </a:xfrm>
          <a:prstGeom prst="rect">
            <a:avLst/>
          </a:prstGeom>
        </p:spPr>
      </p:pic>
      <p:pic>
        <p:nvPicPr>
          <p:cNvPr id="4" name="Bildobjekt 3" descr="Logotyp Forum för Genusvetenskap på Mittuniversitetet">
            <a:extLst>
              <a:ext uri="{FF2B5EF4-FFF2-40B4-BE49-F238E27FC236}">
                <a16:creationId xmlns:a16="http://schemas.microsoft.com/office/drawing/2014/main" id="{830ECD88-1D6F-4D34-AA9E-BB0BF5BAA471}"/>
              </a:ext>
            </a:extLst>
          </p:cNvPr>
          <p:cNvPicPr>
            <a:picLocks noChangeAspect="1"/>
          </p:cNvPicPr>
          <p:nvPr/>
        </p:nvPicPr>
        <p:blipFill>
          <a:blip r:embed="rId4"/>
          <a:stretch>
            <a:fillRect/>
          </a:stretch>
        </p:blipFill>
        <p:spPr>
          <a:xfrm>
            <a:off x="6786742" y="174387"/>
            <a:ext cx="2048434" cy="1066892"/>
          </a:xfrm>
          <a:prstGeom prst="rect">
            <a:avLst/>
          </a:prstGeom>
        </p:spPr>
      </p:pic>
      <p:sp>
        <p:nvSpPr>
          <p:cNvPr id="2" name="Rubrik 1">
            <a:extLst>
              <a:ext uri="{FF2B5EF4-FFF2-40B4-BE49-F238E27FC236}">
                <a16:creationId xmlns:a16="http://schemas.microsoft.com/office/drawing/2014/main" id="{DF17704A-D274-4C0C-9FE7-8A507A71D697}"/>
              </a:ext>
            </a:extLst>
          </p:cNvPr>
          <p:cNvSpPr>
            <a:spLocks noGrp="1"/>
          </p:cNvSpPr>
          <p:nvPr>
            <p:ph type="ctrTitle"/>
          </p:nvPr>
        </p:nvSpPr>
        <p:spPr/>
        <p:txBody>
          <a:bodyPr/>
          <a:lstStyle/>
          <a:p>
            <a:r>
              <a:rPr lang="sv-SE" dirty="0"/>
              <a:t>Bostadssegregationens dynamiker </a:t>
            </a:r>
            <a:br>
              <a:rPr lang="sv-SE" dirty="0"/>
            </a:br>
            <a:r>
              <a:rPr lang="sv-SE" dirty="0"/>
              <a:t>– möjligheter och utmaningar</a:t>
            </a:r>
          </a:p>
        </p:txBody>
      </p:sp>
      <p:sp>
        <p:nvSpPr>
          <p:cNvPr id="3" name="Underrubrik 2">
            <a:extLst>
              <a:ext uri="{FF2B5EF4-FFF2-40B4-BE49-F238E27FC236}">
                <a16:creationId xmlns:a16="http://schemas.microsoft.com/office/drawing/2014/main" id="{752F6FDC-D635-45F9-8AF3-C3D8F48DA25D}"/>
              </a:ext>
            </a:extLst>
          </p:cNvPr>
          <p:cNvSpPr>
            <a:spLocks noGrp="1"/>
          </p:cNvSpPr>
          <p:nvPr>
            <p:ph type="subTitle" idx="1"/>
          </p:nvPr>
        </p:nvSpPr>
        <p:spPr>
          <a:xfrm>
            <a:off x="1148562" y="3706847"/>
            <a:ext cx="7373701" cy="2352429"/>
          </a:xfrm>
        </p:spPr>
        <p:txBody>
          <a:bodyPr/>
          <a:lstStyle/>
          <a:p>
            <a:r>
              <a:rPr lang="sv-SE" sz="1600" dirty="0"/>
              <a:t>Mittuniversitetet</a:t>
            </a:r>
            <a:r>
              <a:rPr lang="sv-SE" sz="1600" b="0" dirty="0"/>
              <a:t>: Katarina Giritli Nygren, Sara Nyhlén, Ebru Özturk, Henrik Kjölstad, Mohammed Ibrahim Nour Hossein, Frida Aspholm Hagfjäll, Sara Alemir</a:t>
            </a:r>
          </a:p>
          <a:p>
            <a:r>
              <a:rPr lang="sv-SE" sz="1600" dirty="0"/>
              <a:t>Sundsvalls kommun</a:t>
            </a:r>
            <a:r>
              <a:rPr lang="sv-SE" sz="1600" b="0" dirty="0"/>
              <a:t>: Sara Lindblom samt processledare Nina Staaf, Anna Molin, Emma Timonen, Anna-Karin Ogén, Mattias Carpenlid, Pia Söderlund,  Maria Bellskog</a:t>
            </a:r>
          </a:p>
          <a:p>
            <a:endParaRPr lang="sv-SE" sz="1600" b="0" dirty="0">
              <a:highlight>
                <a:srgbClr val="FFFF00"/>
              </a:highlight>
            </a:endParaRPr>
          </a:p>
        </p:txBody>
      </p:sp>
    </p:spTree>
    <p:extLst>
      <p:ext uri="{BB962C8B-B14F-4D97-AF65-F5344CB8AC3E}">
        <p14:creationId xmlns:p14="http://schemas.microsoft.com/office/powerpoint/2010/main" val="56985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AAB57C-1D24-49D0-B1AF-A3DFE051652C}"/>
              </a:ext>
            </a:extLst>
          </p:cNvPr>
          <p:cNvSpPr>
            <a:spLocks noGrp="1"/>
          </p:cNvSpPr>
          <p:nvPr>
            <p:ph type="title"/>
          </p:nvPr>
        </p:nvSpPr>
        <p:spPr>
          <a:xfrm>
            <a:off x="602456" y="1378318"/>
            <a:ext cx="7912894" cy="652145"/>
          </a:xfrm>
        </p:spPr>
        <p:txBody>
          <a:bodyPr/>
          <a:lstStyle/>
          <a:p>
            <a:r>
              <a:rPr lang="sv-SE" dirty="0"/>
              <a:t>6.3 Resultat från studien: Delstudie 3</a:t>
            </a:r>
          </a:p>
        </p:txBody>
      </p:sp>
      <p:sp>
        <p:nvSpPr>
          <p:cNvPr id="3" name="Platshållare för innehåll 2">
            <a:extLst>
              <a:ext uri="{FF2B5EF4-FFF2-40B4-BE49-F238E27FC236}">
                <a16:creationId xmlns:a16="http://schemas.microsoft.com/office/drawing/2014/main" id="{F6CA4D28-8609-4BD1-90B7-BACF12B44ECE}"/>
              </a:ext>
            </a:extLst>
          </p:cNvPr>
          <p:cNvSpPr>
            <a:spLocks noGrp="1"/>
          </p:cNvSpPr>
          <p:nvPr>
            <p:ph idx="1"/>
          </p:nvPr>
        </p:nvSpPr>
        <p:spPr>
          <a:xfrm>
            <a:off x="602456" y="2030463"/>
            <a:ext cx="7912894" cy="3836963"/>
          </a:xfrm>
        </p:spPr>
        <p:txBody>
          <a:bodyPr/>
          <a:lstStyle/>
          <a:p>
            <a:pPr fontAlgn="base"/>
            <a:r>
              <a:rPr lang="sv-SE" dirty="0"/>
              <a:t>Vi har genomfört intervjuer i syfte att ta tillvara professionella aktörers kunskap och erfarenheter om framtida utmaningar, organisering och arbetssätt i tre utpekade områden (Nacksta, Kvissleby och Indal-Liden). </a:t>
            </a:r>
          </a:p>
          <a:p>
            <a:pPr fontAlgn="base"/>
            <a:r>
              <a:rPr lang="sv-SE" dirty="0"/>
              <a:t>  </a:t>
            </a:r>
            <a:r>
              <a:rPr lang="en-US" dirty="0"/>
              <a:t>Vi </a:t>
            </a:r>
            <a:r>
              <a:rPr lang="en-US" dirty="0" err="1"/>
              <a:t>har</a:t>
            </a:r>
            <a:r>
              <a:rPr lang="en-US" dirty="0"/>
              <a:t> </a:t>
            </a:r>
            <a:r>
              <a:rPr lang="en-US" dirty="0" err="1"/>
              <a:t>intervjuat</a:t>
            </a:r>
            <a:r>
              <a:rPr lang="en-US" dirty="0"/>
              <a:t> </a:t>
            </a:r>
            <a:r>
              <a:rPr lang="en-US" dirty="0" err="1"/>
              <a:t>kommunalt</a:t>
            </a:r>
            <a:r>
              <a:rPr lang="en-US" dirty="0"/>
              <a:t> </a:t>
            </a:r>
            <a:r>
              <a:rPr lang="en-US" dirty="0" err="1"/>
              <a:t>anställda</a:t>
            </a:r>
            <a:r>
              <a:rPr lang="en-US" dirty="0"/>
              <a:t> </a:t>
            </a:r>
            <a:r>
              <a:rPr lang="en-US" dirty="0" err="1"/>
              <a:t>som</a:t>
            </a:r>
            <a:r>
              <a:rPr lang="en-US" dirty="0"/>
              <a:t> </a:t>
            </a:r>
            <a:r>
              <a:rPr lang="en-US" dirty="0" err="1"/>
              <a:t>arbetar</a:t>
            </a:r>
            <a:r>
              <a:rPr lang="en-US" dirty="0"/>
              <a:t> i </a:t>
            </a:r>
            <a:r>
              <a:rPr lang="en-US" dirty="0" err="1"/>
              <a:t>områdena</a:t>
            </a:r>
            <a:r>
              <a:rPr lang="en-US" dirty="0"/>
              <a:t>, </a:t>
            </a:r>
            <a:r>
              <a:rPr lang="en-US" dirty="0" err="1"/>
              <a:t>representanter</a:t>
            </a:r>
            <a:r>
              <a:rPr lang="en-US" dirty="0"/>
              <a:t> </a:t>
            </a:r>
            <a:r>
              <a:rPr lang="en-US" dirty="0" err="1"/>
              <a:t>för</a:t>
            </a:r>
            <a:r>
              <a:rPr lang="en-US" dirty="0"/>
              <a:t> </a:t>
            </a:r>
            <a:r>
              <a:rPr lang="en-US" dirty="0" err="1"/>
              <a:t>bostadsföretag</a:t>
            </a:r>
            <a:r>
              <a:rPr lang="en-US" dirty="0"/>
              <a:t> (</a:t>
            </a:r>
            <a:r>
              <a:rPr lang="en-US" dirty="0" err="1"/>
              <a:t>kommunala</a:t>
            </a:r>
            <a:r>
              <a:rPr lang="en-US" dirty="0"/>
              <a:t> </a:t>
            </a:r>
            <a:r>
              <a:rPr lang="en-US" dirty="0" err="1"/>
              <a:t>och</a:t>
            </a:r>
            <a:r>
              <a:rPr lang="en-US" dirty="0"/>
              <a:t> </a:t>
            </a:r>
            <a:r>
              <a:rPr lang="en-US" dirty="0" err="1"/>
              <a:t>privata</a:t>
            </a:r>
            <a:r>
              <a:rPr lang="en-US" dirty="0"/>
              <a:t>) </a:t>
            </a:r>
            <a:r>
              <a:rPr lang="en-US" dirty="0" err="1"/>
              <a:t>samt</a:t>
            </a:r>
            <a:r>
              <a:rPr lang="en-US" dirty="0"/>
              <a:t> </a:t>
            </a:r>
            <a:r>
              <a:rPr lang="en-US" dirty="0" err="1"/>
              <a:t>civilsamhällesaktörer</a:t>
            </a:r>
            <a:r>
              <a:rPr lang="en-US" dirty="0"/>
              <a:t>. </a:t>
            </a:r>
            <a:endParaRPr lang="sv-SE" dirty="0"/>
          </a:p>
          <a:p>
            <a:pPr fontAlgn="base"/>
            <a:r>
              <a:rPr lang="sv-SE" dirty="0"/>
              <a:t>Sammanfattande slutsatser är att aktörerna betonar vikten av att ha kommunala verksamheter på plats i bostadsområdena. Arbetet karakteriseras av samverkan och i mer glesa strukturer är det svårt att hitta någon att samverka med. Fysiska mötesplatser betonas som viktiga.</a:t>
            </a:r>
          </a:p>
          <a:p>
            <a:pPr fontAlgn="base"/>
            <a:endParaRPr lang="sv-SE" dirty="0"/>
          </a:p>
        </p:txBody>
      </p:sp>
      <p:sp>
        <p:nvSpPr>
          <p:cNvPr id="4" name="Platshållare för bildnummer 3">
            <a:extLst>
              <a:ext uri="{FF2B5EF4-FFF2-40B4-BE49-F238E27FC236}">
                <a16:creationId xmlns:a16="http://schemas.microsoft.com/office/drawing/2014/main" id="{B9C6841A-83E0-45F7-A467-63D2FB7950A9}"/>
              </a:ext>
            </a:extLst>
          </p:cNvPr>
          <p:cNvSpPr>
            <a:spLocks noGrp="1"/>
          </p:cNvSpPr>
          <p:nvPr>
            <p:ph type="sldNum" sz="quarter" idx="12"/>
          </p:nvPr>
        </p:nvSpPr>
        <p:spPr/>
        <p:txBody>
          <a:bodyPr/>
          <a:lstStyle/>
          <a:p>
            <a:fld id="{1334427D-BC02-4BB6-9552-FEF7E6C4F2BF}" type="slidenum">
              <a:rPr lang="sv-SE" smtClean="0"/>
              <a:pPr/>
              <a:t>10</a:t>
            </a:fld>
            <a:endParaRPr lang="sv-SE" dirty="0"/>
          </a:p>
        </p:txBody>
      </p:sp>
    </p:spTree>
    <p:extLst>
      <p:ext uri="{BB962C8B-B14F-4D97-AF65-F5344CB8AC3E}">
        <p14:creationId xmlns:p14="http://schemas.microsoft.com/office/powerpoint/2010/main" val="4090629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AAB57C-1D24-49D0-B1AF-A3DFE051652C}"/>
              </a:ext>
            </a:extLst>
          </p:cNvPr>
          <p:cNvSpPr>
            <a:spLocks noGrp="1"/>
          </p:cNvSpPr>
          <p:nvPr>
            <p:ph type="title"/>
          </p:nvPr>
        </p:nvSpPr>
        <p:spPr/>
        <p:txBody>
          <a:bodyPr/>
          <a:lstStyle/>
          <a:p>
            <a:r>
              <a:rPr lang="sv-SE" dirty="0"/>
              <a:t>6.4 Akademiskt relevanta outputs</a:t>
            </a:r>
          </a:p>
        </p:txBody>
      </p:sp>
      <p:sp>
        <p:nvSpPr>
          <p:cNvPr id="3" name="Platshållare för innehåll 2">
            <a:extLst>
              <a:ext uri="{FF2B5EF4-FFF2-40B4-BE49-F238E27FC236}">
                <a16:creationId xmlns:a16="http://schemas.microsoft.com/office/drawing/2014/main" id="{F6CA4D28-8609-4BD1-90B7-BACF12B44ECE}"/>
              </a:ext>
            </a:extLst>
          </p:cNvPr>
          <p:cNvSpPr>
            <a:spLocks noGrp="1"/>
          </p:cNvSpPr>
          <p:nvPr>
            <p:ph idx="1"/>
          </p:nvPr>
        </p:nvSpPr>
        <p:spPr/>
        <p:txBody>
          <a:bodyPr/>
          <a:lstStyle/>
          <a:p>
            <a:pPr marL="0" indent="0">
              <a:buNone/>
            </a:pPr>
            <a:r>
              <a:rPr lang="sv-SE" sz="1400" b="1" u="sng" dirty="0"/>
              <a:t>Publikationer:</a:t>
            </a:r>
          </a:p>
          <a:p>
            <a:pPr marL="0" indent="0">
              <a:buNone/>
            </a:pPr>
            <a:r>
              <a:rPr lang="sv-SE" sz="1400" dirty="0"/>
              <a:t>Aspholm, Frida och Ibrahim Nour Hossein, Mohammed. (2020) </a:t>
            </a:r>
            <a:r>
              <a:rPr lang="sv-SE" sz="1400" i="1" dirty="0"/>
              <a:t>En jämförande studie om upplevelsen av två olika bostadsområden i Sundsvalls kommun. </a:t>
            </a:r>
            <a:r>
              <a:rPr lang="sv-SE" sz="1400" dirty="0"/>
              <a:t>Kandidatuppsats i sociologi. Mittuniversitetet.</a:t>
            </a:r>
          </a:p>
          <a:p>
            <a:pPr marL="0" indent="0">
              <a:buNone/>
            </a:pPr>
            <a:r>
              <a:rPr lang="en-US" sz="1400" dirty="0"/>
              <a:t>Alemir, Sara . Nyhlén Sara &amp; Giritli Nygren, Katarina. (2021 forthcoming) EPA girl greasers in Sweden - a girlhood in motion? Submitted to </a:t>
            </a:r>
            <a:r>
              <a:rPr lang="en-US" sz="1400" i="1" dirty="0"/>
              <a:t>Girlhood studies</a:t>
            </a:r>
          </a:p>
          <a:p>
            <a:pPr marL="0" indent="0">
              <a:buNone/>
            </a:pPr>
            <a:r>
              <a:rPr lang="sv-SE" sz="1400" dirty="0"/>
              <a:t>Giritli Nygren, Katarina. &amp; Nyhlén Sara. (2021) Kulturarv i spåret av 1900-talets bostadspolitik? Om mötet med samtida platsnarrativ från egnahems och miljonprogramsområden i Sundsvall. </a:t>
            </a:r>
            <a:r>
              <a:rPr lang="sv-SE" sz="1400" i="1" dirty="0"/>
              <a:t>Kritiska kulturarvs- och museistudier. </a:t>
            </a:r>
            <a:r>
              <a:rPr lang="sv-SE" sz="1400" i="1" dirty="0" err="1"/>
              <a:t>Working</a:t>
            </a:r>
            <a:r>
              <a:rPr lang="sv-SE" sz="1400" i="1" dirty="0"/>
              <a:t> paper series 2016:16, Sundsvall, Forum for gender studies at Mid Sweden University</a:t>
            </a:r>
          </a:p>
          <a:p>
            <a:pPr marL="0" indent="0">
              <a:buNone/>
            </a:pPr>
            <a:r>
              <a:rPr lang="sv-SE" sz="1400" dirty="0"/>
              <a:t>Nätverksmedel Formas: Genus, jämlikhet och välmående över generationsgränserna- ett nätverk som för samman akademiker och representanter från frivilligorganisationer i fem länder</a:t>
            </a:r>
            <a:endParaRPr lang="sv-SE" dirty="0"/>
          </a:p>
        </p:txBody>
      </p:sp>
      <p:sp>
        <p:nvSpPr>
          <p:cNvPr id="4" name="Platshållare för bildnummer 3">
            <a:extLst>
              <a:ext uri="{FF2B5EF4-FFF2-40B4-BE49-F238E27FC236}">
                <a16:creationId xmlns:a16="http://schemas.microsoft.com/office/drawing/2014/main" id="{B9C6841A-83E0-45F7-A467-63D2FB7950A9}"/>
              </a:ext>
            </a:extLst>
          </p:cNvPr>
          <p:cNvSpPr>
            <a:spLocks noGrp="1"/>
          </p:cNvSpPr>
          <p:nvPr>
            <p:ph type="sldNum" sz="quarter" idx="12"/>
          </p:nvPr>
        </p:nvSpPr>
        <p:spPr/>
        <p:txBody>
          <a:bodyPr/>
          <a:lstStyle/>
          <a:p>
            <a:fld id="{1334427D-BC02-4BB6-9552-FEF7E6C4F2BF}" type="slidenum">
              <a:rPr lang="sv-SE" smtClean="0"/>
              <a:pPr/>
              <a:t>11</a:t>
            </a:fld>
            <a:endParaRPr lang="sv-SE" dirty="0"/>
          </a:p>
        </p:txBody>
      </p:sp>
    </p:spTree>
    <p:extLst>
      <p:ext uri="{BB962C8B-B14F-4D97-AF65-F5344CB8AC3E}">
        <p14:creationId xmlns:p14="http://schemas.microsoft.com/office/powerpoint/2010/main" val="2212427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E97B56-87D0-4F27-BCDE-2C3CF27D97F4}"/>
              </a:ext>
            </a:extLst>
          </p:cNvPr>
          <p:cNvSpPr>
            <a:spLocks noGrp="1"/>
          </p:cNvSpPr>
          <p:nvPr>
            <p:ph type="title"/>
          </p:nvPr>
        </p:nvSpPr>
        <p:spPr/>
        <p:txBody>
          <a:bodyPr/>
          <a:lstStyle/>
          <a:p>
            <a:r>
              <a:rPr lang="sv-SE" dirty="0"/>
              <a:t>7. Från förstudie till framtida profilområde</a:t>
            </a:r>
          </a:p>
        </p:txBody>
      </p:sp>
      <p:sp>
        <p:nvSpPr>
          <p:cNvPr id="3" name="Platshållare för innehåll 2">
            <a:extLst>
              <a:ext uri="{FF2B5EF4-FFF2-40B4-BE49-F238E27FC236}">
                <a16:creationId xmlns:a16="http://schemas.microsoft.com/office/drawing/2014/main" id="{324F805F-A3BD-464C-AA58-8D92B7320E0B}"/>
              </a:ext>
            </a:extLst>
          </p:cNvPr>
          <p:cNvSpPr>
            <a:spLocks noGrp="1"/>
          </p:cNvSpPr>
          <p:nvPr>
            <p:ph idx="1"/>
          </p:nvPr>
        </p:nvSpPr>
        <p:spPr/>
        <p:txBody>
          <a:bodyPr/>
          <a:lstStyle/>
          <a:p>
            <a:r>
              <a:rPr lang="sv-SE" dirty="0"/>
              <a:t>Studien anknyter till den profilering mot hållbart samhällsbyggande som forskningsmiljöerna Forum för genusvetenskap (FGV), Risk och krisforsknings-centrum (RCR) samt Centrum för forskning om ekonomiska relationer (CER) initierat. Profileringen omfattar en tvärvetenskaplig insats för att främja social, kulturell , ekologisk och ekonomisk hållbarhet. </a:t>
            </a:r>
          </a:p>
        </p:txBody>
      </p:sp>
      <p:sp>
        <p:nvSpPr>
          <p:cNvPr id="4" name="Platshållare för bildnummer 3">
            <a:extLst>
              <a:ext uri="{FF2B5EF4-FFF2-40B4-BE49-F238E27FC236}">
                <a16:creationId xmlns:a16="http://schemas.microsoft.com/office/drawing/2014/main" id="{A17A4359-F283-425C-98B6-843903E765EA}"/>
              </a:ext>
            </a:extLst>
          </p:cNvPr>
          <p:cNvSpPr>
            <a:spLocks noGrp="1"/>
          </p:cNvSpPr>
          <p:nvPr>
            <p:ph type="sldNum" sz="quarter" idx="12"/>
          </p:nvPr>
        </p:nvSpPr>
        <p:spPr/>
        <p:txBody>
          <a:bodyPr/>
          <a:lstStyle/>
          <a:p>
            <a:fld id="{1334427D-BC02-4BB6-9552-FEF7E6C4F2BF}" type="slidenum">
              <a:rPr lang="sv-SE" smtClean="0"/>
              <a:pPr/>
              <a:t>12</a:t>
            </a:fld>
            <a:endParaRPr lang="sv-SE" dirty="0"/>
          </a:p>
        </p:txBody>
      </p:sp>
    </p:spTree>
    <p:extLst>
      <p:ext uri="{BB962C8B-B14F-4D97-AF65-F5344CB8AC3E}">
        <p14:creationId xmlns:p14="http://schemas.microsoft.com/office/powerpoint/2010/main" val="617274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2D75D9-B0EA-4E73-9EBB-2FA2F6A2DCCA}"/>
              </a:ext>
            </a:extLst>
          </p:cNvPr>
          <p:cNvSpPr>
            <a:spLocks noGrp="1"/>
          </p:cNvSpPr>
          <p:nvPr>
            <p:ph type="title"/>
          </p:nvPr>
        </p:nvSpPr>
        <p:spPr>
          <a:xfrm>
            <a:off x="629100" y="1378319"/>
            <a:ext cx="7912894" cy="662752"/>
          </a:xfrm>
        </p:spPr>
        <p:txBody>
          <a:bodyPr/>
          <a:lstStyle/>
          <a:p>
            <a:r>
              <a:rPr lang="sv-SE" dirty="0"/>
              <a:t>8. Från resultat till handling – lärande inom kommunen</a:t>
            </a:r>
          </a:p>
        </p:txBody>
      </p:sp>
      <p:sp>
        <p:nvSpPr>
          <p:cNvPr id="3" name="Platshållare för innehåll 2">
            <a:extLst>
              <a:ext uri="{FF2B5EF4-FFF2-40B4-BE49-F238E27FC236}">
                <a16:creationId xmlns:a16="http://schemas.microsoft.com/office/drawing/2014/main" id="{67FE92A5-D441-465A-A87E-3C982886FFC0}"/>
              </a:ext>
            </a:extLst>
          </p:cNvPr>
          <p:cNvSpPr>
            <a:spLocks noGrp="1"/>
          </p:cNvSpPr>
          <p:nvPr>
            <p:ph idx="1"/>
          </p:nvPr>
        </p:nvSpPr>
        <p:spPr>
          <a:xfrm>
            <a:off x="629100" y="2041071"/>
            <a:ext cx="7912894" cy="4315279"/>
          </a:xfrm>
        </p:spPr>
        <p:txBody>
          <a:bodyPr/>
          <a:lstStyle/>
          <a:p>
            <a:r>
              <a:rPr lang="sv-SE" sz="1800" dirty="0"/>
              <a:t>Studien har stärkt och verifierat kommunens egna kartläggningar.</a:t>
            </a:r>
          </a:p>
          <a:p>
            <a:r>
              <a:rPr lang="sv-SE" sz="1800" dirty="0"/>
              <a:t>Studien har borrat djupare i t.ex. stolthet, identitet och tillhörighet och exkludering som bygger viktig kunskap för organisationen.</a:t>
            </a:r>
          </a:p>
          <a:p>
            <a:r>
              <a:rPr lang="sv-SE" sz="1800" dirty="0"/>
              <a:t>Studien har lyft värdefulla perspektiv kring boendes syn på sina bostadsområden</a:t>
            </a:r>
          </a:p>
          <a:p>
            <a:r>
              <a:rPr lang="sv-SE" sz="1800" dirty="0"/>
              <a:t>Mittuniversitetets presentationer har varit värdefulla för processledargruppen</a:t>
            </a:r>
          </a:p>
          <a:p>
            <a:r>
              <a:rPr lang="sv-SE" sz="1800" dirty="0"/>
              <a:t>Studien resultat har fungerat och kommer att fungera som underlag för diskussioner i t.ex. trygghetsgrupper, lokala råd, ledningsgrupper  samt med representanter i förvaltningen kring utveckling och vad som viktiga aspekter och insatser i vårt arbete framåt.</a:t>
            </a:r>
          </a:p>
          <a:p>
            <a:endParaRPr lang="sv-SE" dirty="0">
              <a:highlight>
                <a:srgbClr val="FFFF00"/>
              </a:highlight>
            </a:endParaRPr>
          </a:p>
        </p:txBody>
      </p:sp>
      <p:sp>
        <p:nvSpPr>
          <p:cNvPr id="4" name="Platshållare för bildnummer 3">
            <a:extLst>
              <a:ext uri="{FF2B5EF4-FFF2-40B4-BE49-F238E27FC236}">
                <a16:creationId xmlns:a16="http://schemas.microsoft.com/office/drawing/2014/main" id="{2653B649-D3FD-49A8-ABD7-50A0BC846FA6}"/>
              </a:ext>
            </a:extLst>
          </p:cNvPr>
          <p:cNvSpPr>
            <a:spLocks noGrp="1"/>
          </p:cNvSpPr>
          <p:nvPr>
            <p:ph type="sldNum" sz="quarter" idx="12"/>
          </p:nvPr>
        </p:nvSpPr>
        <p:spPr/>
        <p:txBody>
          <a:bodyPr/>
          <a:lstStyle/>
          <a:p>
            <a:fld id="{1334427D-BC02-4BB6-9552-FEF7E6C4F2BF}" type="slidenum">
              <a:rPr lang="sv-SE" smtClean="0"/>
              <a:pPr/>
              <a:t>13</a:t>
            </a:fld>
            <a:endParaRPr lang="sv-SE" dirty="0"/>
          </a:p>
        </p:txBody>
      </p:sp>
    </p:spTree>
    <p:extLst>
      <p:ext uri="{BB962C8B-B14F-4D97-AF65-F5344CB8AC3E}">
        <p14:creationId xmlns:p14="http://schemas.microsoft.com/office/powerpoint/2010/main" val="3494482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D72499-CD58-4E73-8656-79E34E9D4F9F}"/>
              </a:ext>
            </a:extLst>
          </p:cNvPr>
          <p:cNvSpPr>
            <a:spLocks noGrp="1"/>
          </p:cNvSpPr>
          <p:nvPr>
            <p:ph type="title"/>
          </p:nvPr>
        </p:nvSpPr>
        <p:spPr/>
        <p:txBody>
          <a:bodyPr/>
          <a:lstStyle/>
          <a:p>
            <a:r>
              <a:rPr lang="sv-SE" dirty="0"/>
              <a:t>9. Lärdomar från samarbetet</a:t>
            </a:r>
          </a:p>
        </p:txBody>
      </p:sp>
      <p:sp>
        <p:nvSpPr>
          <p:cNvPr id="3" name="Platshållare för innehåll 2">
            <a:extLst>
              <a:ext uri="{FF2B5EF4-FFF2-40B4-BE49-F238E27FC236}">
                <a16:creationId xmlns:a16="http://schemas.microsoft.com/office/drawing/2014/main" id="{06596279-9596-4DAA-AF81-71A0F2EC95C6}"/>
              </a:ext>
            </a:extLst>
          </p:cNvPr>
          <p:cNvSpPr>
            <a:spLocks noGrp="1"/>
          </p:cNvSpPr>
          <p:nvPr>
            <p:ph idx="1"/>
          </p:nvPr>
        </p:nvSpPr>
        <p:spPr/>
        <p:txBody>
          <a:bodyPr/>
          <a:lstStyle/>
          <a:p>
            <a:r>
              <a:rPr lang="sv-SE" dirty="0"/>
              <a:t>Samarbetet har fungerat bra trots </a:t>
            </a:r>
            <a:r>
              <a:rPr lang="sv-SE" dirty="0" err="1"/>
              <a:t>covid</a:t>
            </a:r>
            <a:r>
              <a:rPr lang="sv-SE" dirty="0"/>
              <a:t> 19. </a:t>
            </a:r>
          </a:p>
          <a:p>
            <a:r>
              <a:rPr lang="sv-SE" dirty="0"/>
              <a:t>Bra med tydlig målgrupp/mottagare för studiens resultat bland kommunens processledare. </a:t>
            </a:r>
          </a:p>
          <a:p>
            <a:r>
              <a:rPr lang="sv-SE" dirty="0"/>
              <a:t>Intressant utbyte och gemensamt lärande med ansvariga från kommunen. </a:t>
            </a:r>
          </a:p>
          <a:p>
            <a:r>
              <a:rPr lang="sv-SE" dirty="0"/>
              <a:t>Seminarier via zoom kan med fördel nyttjas för korta resultatpresentationer även efter pandemin. </a:t>
            </a:r>
          </a:p>
          <a:p>
            <a:r>
              <a:rPr lang="sv-SE" dirty="0"/>
              <a:t>Fundera kring betydelsen och balansen av rapporter/presentationer/workshops och vetenskapligt relevant arbete. Ingen slutrapport planerad i detta projekt utan en folder.</a:t>
            </a:r>
          </a:p>
          <a:p>
            <a:endParaRPr lang="sv-SE" dirty="0"/>
          </a:p>
        </p:txBody>
      </p:sp>
      <p:sp>
        <p:nvSpPr>
          <p:cNvPr id="4" name="Platshållare för bildnummer 3">
            <a:extLst>
              <a:ext uri="{FF2B5EF4-FFF2-40B4-BE49-F238E27FC236}">
                <a16:creationId xmlns:a16="http://schemas.microsoft.com/office/drawing/2014/main" id="{575EE392-40C9-43A5-9334-65DB5653AB0B}"/>
              </a:ext>
            </a:extLst>
          </p:cNvPr>
          <p:cNvSpPr>
            <a:spLocks noGrp="1"/>
          </p:cNvSpPr>
          <p:nvPr>
            <p:ph type="sldNum" sz="quarter" idx="12"/>
          </p:nvPr>
        </p:nvSpPr>
        <p:spPr/>
        <p:txBody>
          <a:bodyPr/>
          <a:lstStyle/>
          <a:p>
            <a:fld id="{1334427D-BC02-4BB6-9552-FEF7E6C4F2BF}" type="slidenum">
              <a:rPr lang="sv-SE" smtClean="0"/>
              <a:pPr/>
              <a:t>14</a:t>
            </a:fld>
            <a:endParaRPr lang="sv-SE" dirty="0"/>
          </a:p>
        </p:txBody>
      </p:sp>
    </p:spTree>
    <p:extLst>
      <p:ext uri="{BB962C8B-B14F-4D97-AF65-F5344CB8AC3E}">
        <p14:creationId xmlns:p14="http://schemas.microsoft.com/office/powerpoint/2010/main" val="9655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C7E8E4-1FBC-4691-9509-D9B928CABF56}"/>
              </a:ext>
            </a:extLst>
          </p:cNvPr>
          <p:cNvSpPr>
            <a:spLocks noGrp="1"/>
          </p:cNvSpPr>
          <p:nvPr>
            <p:ph type="title"/>
          </p:nvPr>
        </p:nvSpPr>
        <p:spPr/>
        <p:txBody>
          <a:bodyPr/>
          <a:lstStyle/>
          <a:p>
            <a:r>
              <a:rPr lang="sv-SE" dirty="0"/>
              <a:t>Innehåll</a:t>
            </a:r>
          </a:p>
        </p:txBody>
      </p:sp>
      <p:sp>
        <p:nvSpPr>
          <p:cNvPr id="51" name="Platshållare för innehåll 50">
            <a:extLst>
              <a:ext uri="{FF2B5EF4-FFF2-40B4-BE49-F238E27FC236}">
                <a16:creationId xmlns:a16="http://schemas.microsoft.com/office/drawing/2014/main" id="{8749A270-9AC2-4458-B08C-F5300C01DA37}"/>
              </a:ext>
            </a:extLst>
          </p:cNvPr>
          <p:cNvSpPr>
            <a:spLocks noGrp="1"/>
          </p:cNvSpPr>
          <p:nvPr>
            <p:ph idx="1"/>
          </p:nvPr>
        </p:nvSpPr>
        <p:spPr/>
        <p:txBody>
          <a:bodyPr/>
          <a:lstStyle/>
          <a:p>
            <a:pPr marL="457200" indent="-457200">
              <a:spcBef>
                <a:spcPts val="600"/>
              </a:spcBef>
              <a:buFont typeface="+mj-lt"/>
              <a:buAutoNum type="arabicPeriod"/>
            </a:pPr>
            <a:r>
              <a:rPr lang="sv-SE" dirty="0"/>
              <a:t>Forskningsfrågan</a:t>
            </a:r>
          </a:p>
          <a:p>
            <a:pPr marL="457200" indent="-457200">
              <a:spcBef>
                <a:spcPts val="600"/>
              </a:spcBef>
              <a:buFont typeface="+mj-lt"/>
              <a:buAutoNum type="arabicPeriod"/>
            </a:pPr>
            <a:r>
              <a:rPr lang="sv-SE" dirty="0"/>
              <a:t>Deltagare</a:t>
            </a:r>
          </a:p>
          <a:p>
            <a:pPr marL="457200" indent="-457200">
              <a:spcBef>
                <a:spcPts val="600"/>
              </a:spcBef>
              <a:buFont typeface="+mj-lt"/>
              <a:buAutoNum type="arabicPeriod"/>
            </a:pPr>
            <a:r>
              <a:rPr lang="sv-SE" dirty="0"/>
              <a:t>Syftet med förstudien/projektet</a:t>
            </a:r>
          </a:p>
          <a:p>
            <a:pPr marL="457200" indent="-457200">
              <a:spcBef>
                <a:spcPts val="600"/>
              </a:spcBef>
              <a:buFont typeface="+mj-lt"/>
              <a:buAutoNum type="arabicPeriod"/>
            </a:pPr>
            <a:r>
              <a:rPr lang="sv-SE" dirty="0"/>
              <a:t>Mål med arbetet</a:t>
            </a:r>
          </a:p>
          <a:p>
            <a:pPr marL="457200" indent="-457200">
              <a:spcBef>
                <a:spcPts val="600"/>
              </a:spcBef>
              <a:buFont typeface="+mj-lt"/>
              <a:buAutoNum type="arabicPeriod"/>
            </a:pPr>
            <a:r>
              <a:rPr lang="sv-SE" dirty="0"/>
              <a:t>Planerade leveranser</a:t>
            </a:r>
          </a:p>
          <a:p>
            <a:pPr marL="457200" indent="-457200">
              <a:spcBef>
                <a:spcPts val="600"/>
              </a:spcBef>
              <a:buFont typeface="+mj-lt"/>
              <a:buAutoNum type="arabicPeriod"/>
            </a:pPr>
            <a:r>
              <a:rPr lang="sv-SE" dirty="0"/>
              <a:t>Resultat från studien</a:t>
            </a:r>
          </a:p>
          <a:p>
            <a:pPr marL="457200" indent="-457200">
              <a:spcBef>
                <a:spcPts val="600"/>
              </a:spcBef>
              <a:buFont typeface="+mj-lt"/>
              <a:buAutoNum type="arabicPeriod"/>
            </a:pPr>
            <a:r>
              <a:rPr lang="sv-SE" dirty="0"/>
              <a:t>Från förstudie till framtida profilområde</a:t>
            </a:r>
          </a:p>
          <a:p>
            <a:pPr marL="457200" indent="-457200">
              <a:spcBef>
                <a:spcPts val="600"/>
              </a:spcBef>
              <a:buFont typeface="+mj-lt"/>
              <a:buAutoNum type="arabicPeriod"/>
            </a:pPr>
            <a:r>
              <a:rPr lang="sv-SE" dirty="0"/>
              <a:t>Från resultat till handling – lärande inom kommunen</a:t>
            </a:r>
          </a:p>
          <a:p>
            <a:pPr marL="457200" indent="-457200">
              <a:spcBef>
                <a:spcPts val="600"/>
              </a:spcBef>
              <a:buFont typeface="+mj-lt"/>
              <a:buAutoNum type="arabicPeriod"/>
            </a:pPr>
            <a:r>
              <a:rPr lang="sv-SE" dirty="0"/>
              <a:t>Lärdomar från samarbetet</a:t>
            </a:r>
          </a:p>
        </p:txBody>
      </p:sp>
      <p:sp>
        <p:nvSpPr>
          <p:cNvPr id="5" name="Platshållare för bildnummer 4">
            <a:extLst>
              <a:ext uri="{FF2B5EF4-FFF2-40B4-BE49-F238E27FC236}">
                <a16:creationId xmlns:a16="http://schemas.microsoft.com/office/drawing/2014/main" id="{36AFFBE6-CC1B-44E5-9D53-686D6BAEB107}"/>
              </a:ext>
            </a:extLst>
          </p:cNvPr>
          <p:cNvSpPr>
            <a:spLocks noGrp="1"/>
          </p:cNvSpPr>
          <p:nvPr>
            <p:ph type="sldNum" sz="quarter" idx="12"/>
          </p:nvPr>
        </p:nvSpPr>
        <p:spPr/>
        <p:txBody>
          <a:bodyPr/>
          <a:lstStyle/>
          <a:p>
            <a:fld id="{1334427D-BC02-4BB6-9552-FEF7E6C4F2BF}" type="slidenum">
              <a:rPr lang="sv-SE" smtClean="0"/>
              <a:pPr/>
              <a:t>2</a:t>
            </a:fld>
            <a:endParaRPr lang="sv-SE" dirty="0"/>
          </a:p>
        </p:txBody>
      </p:sp>
    </p:spTree>
    <p:extLst>
      <p:ext uri="{BB962C8B-B14F-4D97-AF65-F5344CB8AC3E}">
        <p14:creationId xmlns:p14="http://schemas.microsoft.com/office/powerpoint/2010/main" val="3094934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ECDDE6-369C-4028-84C1-B7E747B58258}"/>
              </a:ext>
            </a:extLst>
          </p:cNvPr>
          <p:cNvSpPr>
            <a:spLocks noGrp="1"/>
          </p:cNvSpPr>
          <p:nvPr>
            <p:ph type="title"/>
          </p:nvPr>
        </p:nvSpPr>
        <p:spPr/>
        <p:txBody>
          <a:bodyPr/>
          <a:lstStyle/>
          <a:p>
            <a:r>
              <a:rPr lang="sv-SE" dirty="0"/>
              <a:t>1. Forskningsområden</a:t>
            </a:r>
          </a:p>
        </p:txBody>
      </p:sp>
      <p:sp>
        <p:nvSpPr>
          <p:cNvPr id="3" name="Platshållare för innehåll 2">
            <a:extLst>
              <a:ext uri="{FF2B5EF4-FFF2-40B4-BE49-F238E27FC236}">
                <a16:creationId xmlns:a16="http://schemas.microsoft.com/office/drawing/2014/main" id="{9463A01C-C96E-420C-8B09-AB37C9BB43AE}"/>
              </a:ext>
            </a:extLst>
          </p:cNvPr>
          <p:cNvSpPr>
            <a:spLocks noGrp="1"/>
          </p:cNvSpPr>
          <p:nvPr>
            <p:ph idx="1"/>
          </p:nvPr>
        </p:nvSpPr>
        <p:spPr>
          <a:xfrm>
            <a:off x="629100" y="2588964"/>
            <a:ext cx="7912894" cy="3767386"/>
          </a:xfrm>
        </p:spPr>
        <p:txBody>
          <a:bodyPr/>
          <a:lstStyle/>
          <a:p>
            <a:pPr marL="0" indent="0">
              <a:buNone/>
            </a:pPr>
            <a:r>
              <a:rPr lang="sv-SE" sz="1800" dirty="0"/>
              <a:t>1.Litteraturstudie över befintlig forskning kring bostadssegregationens komplexitet och effekter med fokus på samhällsplaneringens roll. </a:t>
            </a:r>
          </a:p>
          <a:p>
            <a:pPr marL="0" indent="0">
              <a:buNone/>
            </a:pPr>
            <a:r>
              <a:rPr lang="sv-SE" sz="1800" dirty="0"/>
              <a:t>2. Etnografisk pilotstudie av bostadssegregerande mekanismer i två bostadsområden med olika socioekonomisk och demografisk sammansättning. Vilken betydelse bostadsområdet har för det personliga identitetsskapande men även för det kollektiva identitetsskapandet.(</a:t>
            </a:r>
            <a:r>
              <a:rPr lang="sv-SE" sz="1800" dirty="0" err="1"/>
              <a:t>Sidsjö</a:t>
            </a:r>
            <a:r>
              <a:rPr lang="sv-SE" sz="1800" dirty="0"/>
              <a:t>/Böle, </a:t>
            </a:r>
            <a:r>
              <a:rPr lang="sv-SE" sz="1800" dirty="0" err="1"/>
              <a:t>Nacksta</a:t>
            </a:r>
            <a:r>
              <a:rPr lang="sv-SE" sz="1800" dirty="0"/>
              <a:t> och </a:t>
            </a:r>
            <a:r>
              <a:rPr lang="sv-SE" sz="1800" dirty="0" err="1"/>
              <a:t>Bredsand</a:t>
            </a:r>
            <a:r>
              <a:rPr lang="sv-SE" sz="1800" dirty="0"/>
              <a:t>).</a:t>
            </a:r>
          </a:p>
          <a:p>
            <a:pPr marL="0" indent="0">
              <a:buNone/>
            </a:pPr>
            <a:r>
              <a:rPr lang="sv-SE" sz="1800" dirty="0"/>
              <a:t>3.Intervjuer i syfte att ta tillvara professionella aktörers kunskap och erfarenheter om framtida utmaningar, organisering och arbetssätt i tre av de utpekade områdena (</a:t>
            </a:r>
            <a:r>
              <a:rPr lang="sv-SE" sz="1800" dirty="0" err="1"/>
              <a:t>Nacksta</a:t>
            </a:r>
            <a:r>
              <a:rPr lang="sv-SE" sz="1800" dirty="0"/>
              <a:t>, Kvissleby och Indal-Liden).</a:t>
            </a:r>
          </a:p>
        </p:txBody>
      </p:sp>
      <p:sp>
        <p:nvSpPr>
          <p:cNvPr id="4" name="Platshållare för bildnummer 3">
            <a:extLst>
              <a:ext uri="{FF2B5EF4-FFF2-40B4-BE49-F238E27FC236}">
                <a16:creationId xmlns:a16="http://schemas.microsoft.com/office/drawing/2014/main" id="{660ECE14-E925-4E41-AB12-7B20FFD82D90}"/>
              </a:ext>
            </a:extLst>
          </p:cNvPr>
          <p:cNvSpPr>
            <a:spLocks noGrp="1"/>
          </p:cNvSpPr>
          <p:nvPr>
            <p:ph type="sldNum" sz="quarter" idx="12"/>
          </p:nvPr>
        </p:nvSpPr>
        <p:spPr/>
        <p:txBody>
          <a:bodyPr/>
          <a:lstStyle/>
          <a:p>
            <a:fld id="{1334427D-BC02-4BB6-9552-FEF7E6C4F2BF}" type="slidenum">
              <a:rPr lang="sv-SE" smtClean="0"/>
              <a:pPr/>
              <a:t>3</a:t>
            </a:fld>
            <a:endParaRPr lang="sv-SE" dirty="0"/>
          </a:p>
        </p:txBody>
      </p:sp>
    </p:spTree>
    <p:extLst>
      <p:ext uri="{BB962C8B-B14F-4D97-AF65-F5344CB8AC3E}">
        <p14:creationId xmlns:p14="http://schemas.microsoft.com/office/powerpoint/2010/main" val="349737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C29DB1-9C44-4269-86A6-31C09813F898}"/>
              </a:ext>
            </a:extLst>
          </p:cNvPr>
          <p:cNvSpPr>
            <a:spLocks noGrp="1"/>
          </p:cNvSpPr>
          <p:nvPr>
            <p:ph type="title"/>
          </p:nvPr>
        </p:nvSpPr>
        <p:spPr/>
        <p:txBody>
          <a:bodyPr/>
          <a:lstStyle/>
          <a:p>
            <a:r>
              <a:rPr lang="sv-SE" dirty="0"/>
              <a:t>2. Deltagare</a:t>
            </a:r>
          </a:p>
        </p:txBody>
      </p:sp>
      <p:sp>
        <p:nvSpPr>
          <p:cNvPr id="3" name="Platshållare för innehåll 2">
            <a:extLst>
              <a:ext uri="{FF2B5EF4-FFF2-40B4-BE49-F238E27FC236}">
                <a16:creationId xmlns:a16="http://schemas.microsoft.com/office/drawing/2014/main" id="{B25853B1-E236-426A-B59F-15079786C32F}"/>
              </a:ext>
            </a:extLst>
          </p:cNvPr>
          <p:cNvSpPr>
            <a:spLocks noGrp="1"/>
          </p:cNvSpPr>
          <p:nvPr>
            <p:ph idx="1"/>
          </p:nvPr>
        </p:nvSpPr>
        <p:spPr/>
        <p:txBody>
          <a:bodyPr/>
          <a:lstStyle/>
          <a:p>
            <a:r>
              <a:rPr lang="sv-SE" b="1" dirty="0"/>
              <a:t>MIUN:</a:t>
            </a:r>
            <a:r>
              <a:rPr lang="sv-SE" dirty="0"/>
              <a:t> : Sara Nyhlén, Katarina Giritli Nygren, Ebru Özturk, Henrik Kjölstad, Mohammed Ibrahim Nour Hossein, Frida Aspholm Hagfjäll, Sara Alemir</a:t>
            </a:r>
          </a:p>
          <a:p>
            <a:r>
              <a:rPr lang="sv-SE" b="1" dirty="0"/>
              <a:t>Kommun</a:t>
            </a:r>
            <a:r>
              <a:rPr lang="sv-SE" dirty="0"/>
              <a:t>: Sara Lindblom som huvudkontakt samt processledare Nina Staaf, Anna Molin, Emma Timonen, Anna-Karin Ogén, Mattias Carpenlid, Pia Söderlund,  Maria Bellskog</a:t>
            </a:r>
          </a:p>
          <a:p>
            <a:r>
              <a:rPr lang="sv-SE" b="1" dirty="0"/>
              <a:t>Andra aktörer</a:t>
            </a:r>
            <a:r>
              <a:rPr lang="sv-SE" dirty="0"/>
              <a:t>: </a:t>
            </a:r>
            <a:r>
              <a:rPr lang="sv-SE" dirty="0" err="1"/>
              <a:t>Mitthem</a:t>
            </a:r>
            <a:r>
              <a:rPr lang="sv-SE" dirty="0"/>
              <a:t>, Balder, Gif Sundsvall, SDFF, kommunalt anställda aktörer verksamma i Liden, Kvissleby och </a:t>
            </a:r>
            <a:r>
              <a:rPr lang="sv-SE" dirty="0" err="1"/>
              <a:t>Nacksta</a:t>
            </a:r>
            <a:r>
              <a:rPr lang="sv-SE" dirty="0"/>
              <a:t>. Boende i </a:t>
            </a:r>
            <a:r>
              <a:rPr lang="sv-SE" dirty="0" err="1"/>
              <a:t>Nacksta</a:t>
            </a:r>
            <a:r>
              <a:rPr lang="sv-SE" dirty="0"/>
              <a:t>, </a:t>
            </a:r>
            <a:r>
              <a:rPr lang="sv-SE" dirty="0" err="1"/>
              <a:t>Bredsand</a:t>
            </a:r>
            <a:r>
              <a:rPr lang="sv-SE" dirty="0"/>
              <a:t> och </a:t>
            </a:r>
            <a:r>
              <a:rPr lang="sv-SE" dirty="0" err="1"/>
              <a:t>Sidsjö</a:t>
            </a:r>
            <a:r>
              <a:rPr lang="sv-SE" dirty="0"/>
              <a:t> samt professionella aktörer  idrottsföreningar, </a:t>
            </a:r>
          </a:p>
        </p:txBody>
      </p:sp>
      <p:sp>
        <p:nvSpPr>
          <p:cNvPr id="4" name="Platshållare för bildnummer 3">
            <a:extLst>
              <a:ext uri="{FF2B5EF4-FFF2-40B4-BE49-F238E27FC236}">
                <a16:creationId xmlns:a16="http://schemas.microsoft.com/office/drawing/2014/main" id="{9AABDA5D-4837-47E5-88ED-E9E66D36A413}"/>
              </a:ext>
            </a:extLst>
          </p:cNvPr>
          <p:cNvSpPr>
            <a:spLocks noGrp="1"/>
          </p:cNvSpPr>
          <p:nvPr>
            <p:ph type="sldNum" sz="quarter" idx="12"/>
          </p:nvPr>
        </p:nvSpPr>
        <p:spPr/>
        <p:txBody>
          <a:bodyPr/>
          <a:lstStyle/>
          <a:p>
            <a:fld id="{1334427D-BC02-4BB6-9552-FEF7E6C4F2BF}" type="slidenum">
              <a:rPr lang="sv-SE" smtClean="0"/>
              <a:pPr/>
              <a:t>4</a:t>
            </a:fld>
            <a:endParaRPr lang="sv-SE" dirty="0"/>
          </a:p>
        </p:txBody>
      </p:sp>
    </p:spTree>
    <p:extLst>
      <p:ext uri="{BB962C8B-B14F-4D97-AF65-F5344CB8AC3E}">
        <p14:creationId xmlns:p14="http://schemas.microsoft.com/office/powerpoint/2010/main" val="3935667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A404F1-25C0-4F0B-90F4-B45303423CE0}"/>
              </a:ext>
            </a:extLst>
          </p:cNvPr>
          <p:cNvSpPr>
            <a:spLocks noGrp="1"/>
          </p:cNvSpPr>
          <p:nvPr>
            <p:ph type="title"/>
          </p:nvPr>
        </p:nvSpPr>
        <p:spPr/>
        <p:txBody>
          <a:bodyPr/>
          <a:lstStyle/>
          <a:p>
            <a:r>
              <a:rPr lang="sv-SE" dirty="0"/>
              <a:t>3. Syftet</a:t>
            </a:r>
          </a:p>
        </p:txBody>
      </p:sp>
      <p:sp>
        <p:nvSpPr>
          <p:cNvPr id="3" name="Platshållare för innehåll 2">
            <a:extLst>
              <a:ext uri="{FF2B5EF4-FFF2-40B4-BE49-F238E27FC236}">
                <a16:creationId xmlns:a16="http://schemas.microsoft.com/office/drawing/2014/main" id="{A3E15E02-44C7-48D9-BA1B-53EF170AD0BE}"/>
              </a:ext>
            </a:extLst>
          </p:cNvPr>
          <p:cNvSpPr>
            <a:spLocks noGrp="1"/>
          </p:cNvSpPr>
          <p:nvPr>
            <p:ph idx="1"/>
          </p:nvPr>
        </p:nvSpPr>
        <p:spPr/>
        <p:txBody>
          <a:bodyPr/>
          <a:lstStyle/>
          <a:p>
            <a:r>
              <a:rPr lang="sv-SE" dirty="0"/>
              <a:t>Syftet med förstudien är att öka kunskapen om bostadssegregationens dynamiker samt den ojämlikhet som råder inom och mellan olika bostadsområden i Sundsvalls kommun. </a:t>
            </a:r>
          </a:p>
          <a:p>
            <a:pPr marL="0" indent="0">
              <a:buNone/>
            </a:pPr>
            <a:endParaRPr lang="sv-SE" dirty="0"/>
          </a:p>
          <a:p>
            <a:r>
              <a:rPr lang="sv-SE" dirty="0"/>
              <a:t>Inför det större utvecklingsprojekt som förstudien avser ligga till grund för kommer också potentiella partners och samarbetsaktörer kunna identifieras som ett resultat av förstudien.</a:t>
            </a:r>
          </a:p>
        </p:txBody>
      </p:sp>
      <p:sp>
        <p:nvSpPr>
          <p:cNvPr id="4" name="Platshållare för bildnummer 3">
            <a:extLst>
              <a:ext uri="{FF2B5EF4-FFF2-40B4-BE49-F238E27FC236}">
                <a16:creationId xmlns:a16="http://schemas.microsoft.com/office/drawing/2014/main" id="{13A5CD46-ADD0-4E73-9BF4-418EBEA281EB}"/>
              </a:ext>
            </a:extLst>
          </p:cNvPr>
          <p:cNvSpPr>
            <a:spLocks noGrp="1"/>
          </p:cNvSpPr>
          <p:nvPr>
            <p:ph type="sldNum" sz="quarter" idx="12"/>
          </p:nvPr>
        </p:nvSpPr>
        <p:spPr/>
        <p:txBody>
          <a:bodyPr/>
          <a:lstStyle/>
          <a:p>
            <a:fld id="{1334427D-BC02-4BB6-9552-FEF7E6C4F2BF}" type="slidenum">
              <a:rPr lang="sv-SE" smtClean="0"/>
              <a:pPr/>
              <a:t>5</a:t>
            </a:fld>
            <a:endParaRPr lang="sv-SE" dirty="0"/>
          </a:p>
        </p:txBody>
      </p:sp>
    </p:spTree>
    <p:extLst>
      <p:ext uri="{BB962C8B-B14F-4D97-AF65-F5344CB8AC3E}">
        <p14:creationId xmlns:p14="http://schemas.microsoft.com/office/powerpoint/2010/main" val="1183557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E984CE-889E-4221-89B5-0A040119FF89}"/>
              </a:ext>
            </a:extLst>
          </p:cNvPr>
          <p:cNvSpPr>
            <a:spLocks noGrp="1"/>
          </p:cNvSpPr>
          <p:nvPr>
            <p:ph type="title"/>
          </p:nvPr>
        </p:nvSpPr>
        <p:spPr/>
        <p:txBody>
          <a:bodyPr/>
          <a:lstStyle/>
          <a:p>
            <a:r>
              <a:rPr lang="sv-SE" dirty="0"/>
              <a:t>4. Mål</a:t>
            </a:r>
          </a:p>
        </p:txBody>
      </p:sp>
      <p:sp>
        <p:nvSpPr>
          <p:cNvPr id="3" name="Platshållare för innehåll 2">
            <a:extLst>
              <a:ext uri="{FF2B5EF4-FFF2-40B4-BE49-F238E27FC236}">
                <a16:creationId xmlns:a16="http://schemas.microsoft.com/office/drawing/2014/main" id="{BC804CFD-9CDF-49C5-86FA-4E65A91BF002}"/>
              </a:ext>
            </a:extLst>
          </p:cNvPr>
          <p:cNvSpPr>
            <a:spLocks noGrp="1"/>
          </p:cNvSpPr>
          <p:nvPr>
            <p:ph idx="1"/>
          </p:nvPr>
        </p:nvSpPr>
        <p:spPr/>
        <p:txBody>
          <a:bodyPr/>
          <a:lstStyle/>
          <a:p>
            <a:r>
              <a:rPr lang="sv-SE" dirty="0"/>
              <a:t>Målet är att generera ett underlag i form av en projektplan för att utveckla studien till ett mer omfattande projekt. </a:t>
            </a:r>
          </a:p>
          <a:p>
            <a:pPr marL="0" indent="0">
              <a:buNone/>
            </a:pPr>
            <a:endParaRPr lang="sv-SE" dirty="0"/>
          </a:p>
          <a:p>
            <a:r>
              <a:rPr lang="sv-SE" dirty="0"/>
              <a:t>Målgrupp för förstudien är på kort sikt verksamma inom Sundsvalls kommun som har i uppdrag att implementera arbetet med att utjämna skillnader i livsvillkor inom kommunen men på lång sikt är det de boende i de områden som prioriterats vara i behov av särskilda insatser. </a:t>
            </a:r>
          </a:p>
        </p:txBody>
      </p:sp>
      <p:sp>
        <p:nvSpPr>
          <p:cNvPr id="4" name="Platshållare för bildnummer 3">
            <a:extLst>
              <a:ext uri="{FF2B5EF4-FFF2-40B4-BE49-F238E27FC236}">
                <a16:creationId xmlns:a16="http://schemas.microsoft.com/office/drawing/2014/main" id="{1E606CA4-EC17-41C1-902B-80CF5AEC4180}"/>
              </a:ext>
            </a:extLst>
          </p:cNvPr>
          <p:cNvSpPr>
            <a:spLocks noGrp="1"/>
          </p:cNvSpPr>
          <p:nvPr>
            <p:ph type="sldNum" sz="quarter" idx="12"/>
          </p:nvPr>
        </p:nvSpPr>
        <p:spPr/>
        <p:txBody>
          <a:bodyPr/>
          <a:lstStyle/>
          <a:p>
            <a:fld id="{1334427D-BC02-4BB6-9552-FEF7E6C4F2BF}" type="slidenum">
              <a:rPr lang="sv-SE" smtClean="0"/>
              <a:pPr/>
              <a:t>6</a:t>
            </a:fld>
            <a:endParaRPr lang="sv-SE" dirty="0"/>
          </a:p>
        </p:txBody>
      </p:sp>
    </p:spTree>
    <p:extLst>
      <p:ext uri="{BB962C8B-B14F-4D97-AF65-F5344CB8AC3E}">
        <p14:creationId xmlns:p14="http://schemas.microsoft.com/office/powerpoint/2010/main" val="3240364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DB2B1F-AC5D-48A4-B105-FB9A2D3AEB27}"/>
              </a:ext>
            </a:extLst>
          </p:cNvPr>
          <p:cNvSpPr>
            <a:spLocks noGrp="1"/>
          </p:cNvSpPr>
          <p:nvPr>
            <p:ph type="title"/>
          </p:nvPr>
        </p:nvSpPr>
        <p:spPr>
          <a:xfrm>
            <a:off x="629100" y="1378319"/>
            <a:ext cx="7912894" cy="526681"/>
          </a:xfrm>
        </p:spPr>
        <p:txBody>
          <a:bodyPr/>
          <a:lstStyle/>
          <a:p>
            <a:r>
              <a:rPr lang="sv-SE" dirty="0"/>
              <a:t>5. Planerade leveranser</a:t>
            </a:r>
          </a:p>
        </p:txBody>
      </p:sp>
      <p:sp>
        <p:nvSpPr>
          <p:cNvPr id="3" name="Platshållare för innehåll 2">
            <a:extLst>
              <a:ext uri="{FF2B5EF4-FFF2-40B4-BE49-F238E27FC236}">
                <a16:creationId xmlns:a16="http://schemas.microsoft.com/office/drawing/2014/main" id="{3CB60755-7E51-4871-AD16-848D9D6A2A23}"/>
              </a:ext>
            </a:extLst>
          </p:cNvPr>
          <p:cNvSpPr>
            <a:spLocks noGrp="1"/>
          </p:cNvSpPr>
          <p:nvPr>
            <p:ph idx="1"/>
          </p:nvPr>
        </p:nvSpPr>
        <p:spPr>
          <a:xfrm>
            <a:off x="629100" y="1774371"/>
            <a:ext cx="7912894" cy="4581979"/>
          </a:xfrm>
        </p:spPr>
        <p:txBody>
          <a:bodyPr/>
          <a:lstStyle/>
          <a:p>
            <a:r>
              <a:rPr lang="sv-SE" sz="1400" b="1" dirty="0"/>
              <a:t>en folder </a:t>
            </a:r>
          </a:p>
          <a:p>
            <a:pPr marL="0" indent="0">
              <a:buNone/>
            </a:pPr>
            <a:r>
              <a:rPr lang="sv-SE" sz="1400" dirty="0"/>
              <a:t>- </a:t>
            </a:r>
            <a:r>
              <a:rPr lang="sv-SE" sz="1400" i="1" dirty="0"/>
              <a:t>bifogad </a:t>
            </a:r>
          </a:p>
          <a:p>
            <a:r>
              <a:rPr lang="sv-SE" sz="1400" b="1" dirty="0"/>
              <a:t>dialogmöten med Sundsvalls kommun </a:t>
            </a:r>
          </a:p>
          <a:p>
            <a:pPr>
              <a:buFontTx/>
              <a:buChar char="-"/>
            </a:pPr>
            <a:r>
              <a:rPr lang="sv-SE" sz="1400" i="1" dirty="0"/>
              <a:t>3 dialogmöten via zoom med processledargruppen</a:t>
            </a:r>
          </a:p>
          <a:p>
            <a:pPr>
              <a:buFontTx/>
              <a:buChar char="-"/>
            </a:pPr>
            <a:r>
              <a:rPr lang="sv-SE" sz="1400" i="1" dirty="0"/>
              <a:t>En presentation för politiker och en för tjänstemän planeras, datum är ej satt</a:t>
            </a:r>
          </a:p>
          <a:p>
            <a:r>
              <a:rPr lang="sv-SE" sz="1400" b="1" dirty="0"/>
              <a:t>en workshop </a:t>
            </a:r>
          </a:p>
          <a:p>
            <a:pPr marL="0" indent="0">
              <a:buNone/>
            </a:pPr>
            <a:r>
              <a:rPr lang="sv-SE" sz="1400" dirty="0"/>
              <a:t>- </a:t>
            </a:r>
            <a:r>
              <a:rPr lang="sv-SE" sz="1400" i="1" dirty="0"/>
              <a:t>1 workshop via zoom med processledargruppen</a:t>
            </a:r>
          </a:p>
          <a:p>
            <a:r>
              <a:rPr lang="sv-SE" sz="1400" b="1" dirty="0"/>
              <a:t>en vetenskaplig presentation vid forskarkonferens</a:t>
            </a:r>
          </a:p>
          <a:p>
            <a:pPr marL="0" indent="0">
              <a:buNone/>
            </a:pPr>
            <a:r>
              <a:rPr lang="sv-SE" sz="1400" dirty="0"/>
              <a:t> - </a:t>
            </a:r>
            <a:r>
              <a:rPr lang="sv-SE" sz="1400" i="1" dirty="0"/>
              <a:t>abstrakt </a:t>
            </a:r>
            <a:r>
              <a:rPr lang="sv-SE" sz="1400" i="1" dirty="0" err="1"/>
              <a:t>submittat</a:t>
            </a:r>
            <a:r>
              <a:rPr lang="sv-SE" sz="1400" i="1" dirty="0"/>
              <a:t> till ESA 2021 samt en presentation vid nätverksträff för kritiska kulturarvsstudier  </a:t>
            </a:r>
            <a:r>
              <a:rPr lang="sv-SE" sz="1400" dirty="0"/>
              <a:t> </a:t>
            </a:r>
          </a:p>
          <a:p>
            <a:r>
              <a:rPr lang="sv-SE" sz="1400" b="1" dirty="0"/>
              <a:t>en större omfattande ansökan om ett utvecklingsprojekt</a:t>
            </a:r>
            <a:r>
              <a:rPr lang="sv-SE" sz="1400" dirty="0"/>
              <a:t> </a:t>
            </a:r>
          </a:p>
          <a:p>
            <a:r>
              <a:rPr lang="sv-SE" sz="1400" dirty="0"/>
              <a:t>- Nätverksmedel från Formas men större program samverkansavtalet? </a:t>
            </a:r>
          </a:p>
          <a:p>
            <a:endParaRPr lang="sv-SE" dirty="0"/>
          </a:p>
        </p:txBody>
      </p:sp>
      <p:sp>
        <p:nvSpPr>
          <p:cNvPr id="4" name="Platshållare för bildnummer 3">
            <a:extLst>
              <a:ext uri="{FF2B5EF4-FFF2-40B4-BE49-F238E27FC236}">
                <a16:creationId xmlns:a16="http://schemas.microsoft.com/office/drawing/2014/main" id="{8EA9C5AE-189F-48AA-BEBB-75B3BEBE2686}"/>
              </a:ext>
            </a:extLst>
          </p:cNvPr>
          <p:cNvSpPr>
            <a:spLocks noGrp="1"/>
          </p:cNvSpPr>
          <p:nvPr>
            <p:ph type="sldNum" sz="quarter" idx="12"/>
          </p:nvPr>
        </p:nvSpPr>
        <p:spPr/>
        <p:txBody>
          <a:bodyPr/>
          <a:lstStyle/>
          <a:p>
            <a:fld id="{1334427D-BC02-4BB6-9552-FEF7E6C4F2BF}" type="slidenum">
              <a:rPr lang="sv-SE" smtClean="0"/>
              <a:pPr/>
              <a:t>7</a:t>
            </a:fld>
            <a:endParaRPr lang="sv-SE" dirty="0"/>
          </a:p>
        </p:txBody>
      </p:sp>
    </p:spTree>
    <p:extLst>
      <p:ext uri="{BB962C8B-B14F-4D97-AF65-F5344CB8AC3E}">
        <p14:creationId xmlns:p14="http://schemas.microsoft.com/office/powerpoint/2010/main" val="2135942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AAB57C-1D24-49D0-B1AF-A3DFE051652C}"/>
              </a:ext>
            </a:extLst>
          </p:cNvPr>
          <p:cNvSpPr>
            <a:spLocks noGrp="1"/>
          </p:cNvSpPr>
          <p:nvPr>
            <p:ph type="title"/>
          </p:nvPr>
        </p:nvSpPr>
        <p:spPr>
          <a:xfrm>
            <a:off x="502737" y="1302728"/>
            <a:ext cx="7912894" cy="652145"/>
          </a:xfrm>
        </p:spPr>
        <p:txBody>
          <a:bodyPr/>
          <a:lstStyle/>
          <a:p>
            <a:r>
              <a:rPr lang="sv-SE" dirty="0"/>
              <a:t>6.1 Resultat från studien: Delstudie 1</a:t>
            </a:r>
          </a:p>
        </p:txBody>
      </p:sp>
      <p:sp>
        <p:nvSpPr>
          <p:cNvPr id="3" name="Platshållare för innehåll 2">
            <a:extLst>
              <a:ext uri="{FF2B5EF4-FFF2-40B4-BE49-F238E27FC236}">
                <a16:creationId xmlns:a16="http://schemas.microsoft.com/office/drawing/2014/main" id="{F6CA4D28-8609-4BD1-90B7-BACF12B44ECE}"/>
              </a:ext>
            </a:extLst>
          </p:cNvPr>
          <p:cNvSpPr>
            <a:spLocks noGrp="1"/>
          </p:cNvSpPr>
          <p:nvPr>
            <p:ph idx="1"/>
          </p:nvPr>
        </p:nvSpPr>
        <p:spPr>
          <a:xfrm>
            <a:off x="556838" y="1863964"/>
            <a:ext cx="7912894" cy="3836963"/>
          </a:xfrm>
        </p:spPr>
        <p:txBody>
          <a:bodyPr/>
          <a:lstStyle/>
          <a:p>
            <a:r>
              <a:rPr lang="sv-SE" dirty="0"/>
              <a:t>Litterastudien genomfördes enligt plan och presenterades i form av ett digitalt seminarium för processledargruppen med fokus på  samhällsplaneringens betydelse för utjämning av skillnader i livsvillkor i förhållande till bostadssegregation.  </a:t>
            </a:r>
          </a:p>
          <a:p>
            <a:r>
              <a:rPr lang="sv-SE" dirty="0"/>
              <a:t>Sammanfattningsvis går det att dela in forskningen i struktur- och individperspektiv. </a:t>
            </a:r>
          </a:p>
          <a:p>
            <a:pPr lvl="1"/>
            <a:r>
              <a:rPr lang="sv-SE" dirty="0"/>
              <a:t>Socioekonomiska analyser</a:t>
            </a:r>
          </a:p>
          <a:p>
            <a:pPr lvl="1"/>
            <a:r>
              <a:rPr lang="sv-SE" dirty="0"/>
              <a:t>Epidemiologiska studier</a:t>
            </a:r>
          </a:p>
          <a:p>
            <a:pPr lvl="1"/>
            <a:r>
              <a:rPr lang="sv-SE" dirty="0"/>
              <a:t>Bostadspolitik/bostadsmarknad</a:t>
            </a:r>
          </a:p>
          <a:p>
            <a:pPr lvl="1"/>
            <a:r>
              <a:rPr lang="sv-SE" dirty="0"/>
              <a:t>Livsperspektiv</a:t>
            </a:r>
          </a:p>
          <a:p>
            <a:pPr lvl="1"/>
            <a:r>
              <a:rPr lang="sv-SE" dirty="0"/>
              <a:t>Platsnarrativ </a:t>
            </a:r>
          </a:p>
          <a:p>
            <a:pPr marL="457200" lvl="1" indent="0">
              <a:buNone/>
            </a:pPr>
            <a:r>
              <a:rPr lang="da-DK" b="1" dirty="0"/>
              <a:t>Få studier som belyser centrum-periferi relationer, innanförskaps-områdenas roll liksom betydelsen av närhet till skola, vård och omsorg. </a:t>
            </a:r>
            <a:endParaRPr lang="sv-SE" b="1" dirty="0"/>
          </a:p>
          <a:p>
            <a:pPr lvl="1"/>
            <a:endParaRPr lang="sv-SE" dirty="0"/>
          </a:p>
          <a:p>
            <a:pPr lvl="1"/>
            <a:endParaRPr lang="sv-SE" dirty="0"/>
          </a:p>
          <a:p>
            <a:endParaRPr lang="sv-SE" dirty="0"/>
          </a:p>
        </p:txBody>
      </p:sp>
      <p:sp>
        <p:nvSpPr>
          <p:cNvPr id="4" name="Platshållare för bildnummer 3">
            <a:extLst>
              <a:ext uri="{FF2B5EF4-FFF2-40B4-BE49-F238E27FC236}">
                <a16:creationId xmlns:a16="http://schemas.microsoft.com/office/drawing/2014/main" id="{B9C6841A-83E0-45F7-A467-63D2FB7950A9}"/>
              </a:ext>
            </a:extLst>
          </p:cNvPr>
          <p:cNvSpPr>
            <a:spLocks noGrp="1"/>
          </p:cNvSpPr>
          <p:nvPr>
            <p:ph type="sldNum" sz="quarter" idx="12"/>
          </p:nvPr>
        </p:nvSpPr>
        <p:spPr/>
        <p:txBody>
          <a:bodyPr/>
          <a:lstStyle/>
          <a:p>
            <a:fld id="{1334427D-BC02-4BB6-9552-FEF7E6C4F2BF}" type="slidenum">
              <a:rPr lang="sv-SE" smtClean="0"/>
              <a:pPr/>
              <a:t>8</a:t>
            </a:fld>
            <a:endParaRPr lang="sv-SE" dirty="0"/>
          </a:p>
        </p:txBody>
      </p:sp>
    </p:spTree>
    <p:extLst>
      <p:ext uri="{BB962C8B-B14F-4D97-AF65-F5344CB8AC3E}">
        <p14:creationId xmlns:p14="http://schemas.microsoft.com/office/powerpoint/2010/main" val="1117636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AAB57C-1D24-49D0-B1AF-A3DFE051652C}"/>
              </a:ext>
            </a:extLst>
          </p:cNvPr>
          <p:cNvSpPr>
            <a:spLocks noGrp="1"/>
          </p:cNvSpPr>
          <p:nvPr>
            <p:ph type="title"/>
          </p:nvPr>
        </p:nvSpPr>
        <p:spPr/>
        <p:txBody>
          <a:bodyPr/>
          <a:lstStyle/>
          <a:p>
            <a:r>
              <a:rPr lang="sv-SE" dirty="0"/>
              <a:t>6.2 Resultat från studien: Delstudie 2</a:t>
            </a:r>
          </a:p>
        </p:txBody>
      </p:sp>
      <p:sp>
        <p:nvSpPr>
          <p:cNvPr id="3" name="Platshållare för innehåll 2">
            <a:extLst>
              <a:ext uri="{FF2B5EF4-FFF2-40B4-BE49-F238E27FC236}">
                <a16:creationId xmlns:a16="http://schemas.microsoft.com/office/drawing/2014/main" id="{F6CA4D28-8609-4BD1-90B7-BACF12B44ECE}"/>
              </a:ext>
            </a:extLst>
          </p:cNvPr>
          <p:cNvSpPr>
            <a:spLocks noGrp="1"/>
          </p:cNvSpPr>
          <p:nvPr>
            <p:ph idx="1"/>
          </p:nvPr>
        </p:nvSpPr>
        <p:spPr/>
        <p:txBody>
          <a:bodyPr/>
          <a:lstStyle/>
          <a:p>
            <a:r>
              <a:rPr lang="sv-SE" dirty="0"/>
              <a:t>Studien är en pilotstudie av bostadssegregerande mekanismer i två bostadsområden med olika socioekonomisk och demografisk sammansättning Sidsjö/Böle och </a:t>
            </a:r>
            <a:r>
              <a:rPr lang="sv-SE" dirty="0" err="1"/>
              <a:t>Bredsand</a:t>
            </a:r>
            <a:r>
              <a:rPr lang="sv-SE" dirty="0"/>
              <a:t>. Utöver detta redovisades också resultat genom Frida Aspholm och Mohammed Nour </a:t>
            </a:r>
            <a:r>
              <a:rPr lang="sv-SE" dirty="0" err="1"/>
              <a:t>Hosseins</a:t>
            </a:r>
            <a:r>
              <a:rPr lang="sv-SE" dirty="0"/>
              <a:t> (2020) studie </a:t>
            </a:r>
            <a:r>
              <a:rPr lang="sv-SE" i="1" dirty="0"/>
              <a:t>En jämförande studie om upplevelsen av två olika bostadsområden i Sundsvalls kommun </a:t>
            </a:r>
            <a:r>
              <a:rPr lang="sv-SE" dirty="0"/>
              <a:t>som omfattade boende i Nacksta och Sidsjö. </a:t>
            </a:r>
          </a:p>
          <a:p>
            <a:r>
              <a:rPr lang="sv-SE" dirty="0"/>
              <a:t>Oberoende av var man bor framhålls betydelsen av att ha nära till något. </a:t>
            </a:r>
          </a:p>
          <a:p>
            <a:r>
              <a:rPr lang="sv-SE" dirty="0"/>
              <a:t>Deltagarna pratade också om tillhörighet och exkludering som de upplevde i relation till sitt bostadsområde.</a:t>
            </a:r>
          </a:p>
          <a:p>
            <a:pPr lvl="1"/>
            <a:endParaRPr lang="sv-SE" dirty="0"/>
          </a:p>
          <a:p>
            <a:endParaRPr lang="sv-SE" dirty="0"/>
          </a:p>
        </p:txBody>
      </p:sp>
      <p:sp>
        <p:nvSpPr>
          <p:cNvPr id="4" name="Platshållare för bildnummer 3">
            <a:extLst>
              <a:ext uri="{FF2B5EF4-FFF2-40B4-BE49-F238E27FC236}">
                <a16:creationId xmlns:a16="http://schemas.microsoft.com/office/drawing/2014/main" id="{B9C6841A-83E0-45F7-A467-63D2FB7950A9}"/>
              </a:ext>
            </a:extLst>
          </p:cNvPr>
          <p:cNvSpPr>
            <a:spLocks noGrp="1"/>
          </p:cNvSpPr>
          <p:nvPr>
            <p:ph type="sldNum" sz="quarter" idx="12"/>
          </p:nvPr>
        </p:nvSpPr>
        <p:spPr/>
        <p:txBody>
          <a:bodyPr/>
          <a:lstStyle/>
          <a:p>
            <a:fld id="{1334427D-BC02-4BB6-9552-FEF7E6C4F2BF}" type="slidenum">
              <a:rPr lang="sv-SE" smtClean="0"/>
              <a:pPr/>
              <a:t>9</a:t>
            </a:fld>
            <a:endParaRPr lang="sv-SE" dirty="0"/>
          </a:p>
        </p:txBody>
      </p:sp>
    </p:spTree>
    <p:extLst>
      <p:ext uri="{BB962C8B-B14F-4D97-AF65-F5344CB8AC3E}">
        <p14:creationId xmlns:p14="http://schemas.microsoft.com/office/powerpoint/2010/main" val="1075180283"/>
      </p:ext>
    </p:extLst>
  </p:cSld>
  <p:clrMapOvr>
    <a:masterClrMapping/>
  </p:clrMapOvr>
</p:sld>
</file>

<file path=ppt/theme/theme1.xml><?xml version="1.0" encoding="utf-8"?>
<a:theme xmlns:a="http://schemas.openxmlformats.org/drawingml/2006/main" name="1_Office-tema">
  <a:themeElements>
    <a:clrScheme name="Mittuniversitetet">
      <a:dk1>
        <a:sysClr val="windowText" lastClr="000000"/>
      </a:dk1>
      <a:lt1>
        <a:sysClr val="window" lastClr="FFFFFF"/>
      </a:lt1>
      <a:dk2>
        <a:srgbClr val="44546A"/>
      </a:dk2>
      <a:lt2>
        <a:srgbClr val="E7E6E6"/>
      </a:lt2>
      <a:accent1>
        <a:srgbClr val="005CB9"/>
      </a:accent1>
      <a:accent2>
        <a:srgbClr val="00BFD6"/>
      </a:accent2>
      <a:accent3>
        <a:srgbClr val="007934"/>
      </a:accent3>
      <a:accent4>
        <a:srgbClr val="3FAE2A"/>
      </a:accent4>
      <a:accent5>
        <a:srgbClr val="706259"/>
      </a:accent5>
      <a:accent6>
        <a:srgbClr val="AEA299"/>
      </a:accent6>
      <a:hlink>
        <a:srgbClr val="0563C1"/>
      </a:hlink>
      <a:folHlink>
        <a:srgbClr val="954F72"/>
      </a:folHlink>
    </a:clrScheme>
    <a:fontScheme name="PP Mittuniversitet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 id="{EF2CCCE3-DD02-4E41-8C66-C60238BB1F5F}" vid="{2907A824-EFCD-4150-861F-4613195136A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346789FD69B0C469CB7C48C65C7A37A" ma:contentTypeVersion="12" ma:contentTypeDescription="Skapa ett nytt dokument." ma:contentTypeScope="" ma:versionID="538f5489030e55ea944acd02edb67e03">
  <xsd:schema xmlns:xsd="http://www.w3.org/2001/XMLSchema" xmlns:xs="http://www.w3.org/2001/XMLSchema" xmlns:p="http://schemas.microsoft.com/office/2006/metadata/properties" xmlns:ns2="f9f49e33-34e1-4d2b-b78c-a29c28dd20f9" xmlns:ns3="a15323f1-9f1c-46ca-904d-5f7ca8cadcf8" targetNamespace="http://schemas.microsoft.com/office/2006/metadata/properties" ma:root="true" ma:fieldsID="acc4d4bbc4d327b934457a77cb32dda7" ns2:_="" ns3:_="">
    <xsd:import namespace="f9f49e33-34e1-4d2b-b78c-a29c28dd20f9"/>
    <xsd:import namespace="a15323f1-9f1c-46ca-904d-5f7ca8cadcf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f49e33-34e1-4d2b-b78c-a29c28dd20f9" elementFormDefault="qualified">
    <xsd:import namespace="http://schemas.microsoft.com/office/2006/documentManagement/types"/>
    <xsd:import namespace="http://schemas.microsoft.com/office/infopath/2007/PartnerControls"/>
    <xsd:element name="SharedWithUsers" ma:index="8" nillable="true" ma:displayName="Dela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5323f1-9f1c-46ca-904d-5f7ca8cadcf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D013EB-A943-4D46-A4B3-3481BE86DFC4}">
  <ds:schemaRefs>
    <ds:schemaRef ds:uri="http://schemas.microsoft.com/sharepoint/v3/contenttype/forms"/>
  </ds:schemaRefs>
</ds:datastoreItem>
</file>

<file path=customXml/itemProps2.xml><?xml version="1.0" encoding="utf-8"?>
<ds:datastoreItem xmlns:ds="http://schemas.openxmlformats.org/officeDocument/2006/customXml" ds:itemID="{A66918B4-574F-4BDD-ACAD-FDD2971CBB00}">
  <ds:schemaRefs>
    <ds:schemaRef ds:uri="a15323f1-9f1c-46ca-904d-5f7ca8cadcf8"/>
    <ds:schemaRef ds:uri="http://purl.org/dc/terms/"/>
    <ds:schemaRef ds:uri="http://schemas.microsoft.com/office/2006/metadata/properties"/>
    <ds:schemaRef ds:uri="http://purl.org/dc/dcmitype/"/>
    <ds:schemaRef ds:uri="f9f49e33-34e1-4d2b-b78c-a29c28dd20f9"/>
    <ds:schemaRef ds:uri="http://purl.org/dc/elements/1.1/"/>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F07A4313-65E6-438A-A5D7-C46EF221EB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f49e33-34e1-4d2b-b78c-a29c28dd20f9"/>
    <ds:schemaRef ds:uri="a15323f1-9f1c-46ca-904d-5f7ca8cadc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9285</TotalTime>
  <Words>1332</Words>
  <Application>Microsoft Office PowerPoint</Application>
  <PresentationFormat>Bildspel på skärmen (4:3)</PresentationFormat>
  <Paragraphs>109</Paragraphs>
  <Slides>14</Slides>
  <Notes>6</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14</vt:i4>
      </vt:variant>
    </vt:vector>
  </HeadingPairs>
  <TitlesOfParts>
    <vt:vector size="17" baseType="lpstr">
      <vt:lpstr>Arial</vt:lpstr>
      <vt:lpstr>Calibri</vt:lpstr>
      <vt:lpstr>1_Office-tema</vt:lpstr>
      <vt:lpstr>Bostadssegregationens dynamiker  – möjligheter och utmaningar</vt:lpstr>
      <vt:lpstr>Innehåll</vt:lpstr>
      <vt:lpstr>1. Forskningsområden</vt:lpstr>
      <vt:lpstr>2. Deltagare</vt:lpstr>
      <vt:lpstr>3. Syftet</vt:lpstr>
      <vt:lpstr>4. Mål</vt:lpstr>
      <vt:lpstr>5. Planerade leveranser</vt:lpstr>
      <vt:lpstr>6.1 Resultat från studien: Delstudie 1</vt:lpstr>
      <vt:lpstr>6.2 Resultat från studien: Delstudie 2</vt:lpstr>
      <vt:lpstr>6.3 Resultat från studien: Delstudie 3</vt:lpstr>
      <vt:lpstr>6.4 Akademiskt relevanta outputs</vt:lpstr>
      <vt:lpstr>7. Från förstudie till framtida profilområde</vt:lpstr>
      <vt:lpstr>8. Från resultat till handling – lärande inom kommunen</vt:lpstr>
      <vt:lpstr>9. Lärdomar från samarbetet</vt:lpstr>
    </vt:vector>
  </TitlesOfParts>
  <Company>Mittuniversitetet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förstudie Bostadssegregationens dynamiker</dc:title>
  <dc:creator/>
  <cp:lastModifiedBy>Näsström, Lina</cp:lastModifiedBy>
  <cp:revision>35</cp:revision>
  <cp:lastPrinted>2019-01-31T13:40:29Z</cp:lastPrinted>
  <dcterms:created xsi:type="dcterms:W3CDTF">2019-04-02T12:12:00Z</dcterms:created>
  <dcterms:modified xsi:type="dcterms:W3CDTF">2021-08-31T06:19:01Z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0x0101001346789FD69B0C469CB7C48C65C7A37A</vt:lpwstr>
  </property>
  <property fmtid="{D5CDD505-2E9C-101B-9397-08002B2CF9AE}" pid="3" name="AuthorIds_UIVersion_512">
    <vt:lpwstr>69</vt:lpwstr>
  </property>
</Properties>
</file>