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1" r:id="rId3"/>
    <p:sldId id="268" r:id="rId4"/>
    <p:sldId id="265" r:id="rId5"/>
    <p:sldId id="269" r:id="rId6"/>
    <p:sldId id="271" r:id="rId7"/>
    <p:sldId id="27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2026-03-11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2026-03-11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2026-03-11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2026-03-11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 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107192D2-3778-4ECE-8BEC-1F42874D3F29" descr="Logotyp Mittuniversitetet.">
            <a:extLst>
              <a:ext uri="{FF2B5EF4-FFF2-40B4-BE49-F238E27FC236}">
                <a16:creationId xmlns:a16="http://schemas.microsoft.com/office/drawing/2014/main" id="{F153BBE9-5AB6-41B8-B5C1-4E7AC01B7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2026-03-11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2026-03-11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2026-03-11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2026-03-11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2026-03-11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2026-03-11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07192D2-3778-4ECE-8BEC-1F42874D3F29" descr="Logotyp Mittuniversitetet.">
            <a:extLst>
              <a:ext uri="{FF2B5EF4-FFF2-40B4-BE49-F238E27FC236}">
                <a16:creationId xmlns:a16="http://schemas.microsoft.com/office/drawing/2014/main" id="{D6D22971-6BCD-4B4A-A592-8AF1AE69B6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589FC07D-ED29-1EF5-565A-93E0EAA6DBE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41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spc="-25" dirty="0">
                <a:latin typeface="Calibri"/>
                <a:cs typeface="Calibri"/>
              </a:rPr>
              <a:t>Co-</a:t>
            </a:r>
            <a:r>
              <a:rPr lang="sv-SE" sz="3600" spc="-10" dirty="0" err="1">
                <a:latin typeface="Calibri"/>
                <a:cs typeface="Calibri"/>
              </a:rPr>
              <a:t>Working</a:t>
            </a:r>
            <a:r>
              <a:rPr lang="sv-SE" sz="3600" spc="-100" dirty="0">
                <a:latin typeface="Calibri"/>
                <a:cs typeface="Calibri"/>
              </a:rPr>
              <a:t> </a:t>
            </a:r>
            <a:r>
              <a:rPr lang="sv-SE" sz="3600" dirty="0">
                <a:latin typeface="Calibri"/>
                <a:cs typeface="Calibri"/>
              </a:rPr>
              <a:t>och</a:t>
            </a:r>
            <a:r>
              <a:rPr lang="sv-SE" sz="3600" spc="-85" dirty="0">
                <a:latin typeface="Calibri"/>
                <a:cs typeface="Calibri"/>
              </a:rPr>
              <a:t> </a:t>
            </a:r>
            <a:r>
              <a:rPr lang="sv-SE" sz="3600" spc="-10" dirty="0">
                <a:latin typeface="Calibri"/>
                <a:cs typeface="Calibri"/>
              </a:rPr>
              <a:t>Platsutveckling </a:t>
            </a:r>
            <a:r>
              <a:rPr lang="sv-SE" sz="3600" dirty="0">
                <a:latin typeface="Calibri"/>
                <a:cs typeface="Calibri"/>
              </a:rPr>
              <a:t>vid</a:t>
            </a:r>
            <a:r>
              <a:rPr lang="sv-SE" sz="3600" spc="-85" dirty="0">
                <a:latin typeface="Calibri"/>
                <a:cs typeface="Calibri"/>
              </a:rPr>
              <a:t> </a:t>
            </a:r>
            <a:r>
              <a:rPr lang="sv-SE" sz="3600" dirty="0">
                <a:latin typeface="Calibri"/>
                <a:cs typeface="Calibri"/>
              </a:rPr>
              <a:t>Norra</a:t>
            </a:r>
            <a:r>
              <a:rPr lang="sv-SE" sz="3600" spc="-80" dirty="0">
                <a:latin typeface="Calibri"/>
                <a:cs typeface="Calibri"/>
              </a:rPr>
              <a:t> </a:t>
            </a:r>
            <a:r>
              <a:rPr lang="sv-SE" sz="3600" spc="-10" dirty="0">
                <a:latin typeface="Calibri"/>
                <a:cs typeface="Calibri"/>
              </a:rPr>
              <a:t>Station</a:t>
            </a:r>
            <a:endParaRPr lang="da-DK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208554"/>
            <a:ext cx="9829800" cy="1211446"/>
          </a:xfrm>
        </p:spPr>
        <p:txBody>
          <a:bodyPr/>
          <a:lstStyle/>
          <a:p>
            <a:pPr marL="12700" lvl="0">
              <a:spcBef>
                <a:spcPts val="45"/>
              </a:spcBef>
              <a:buClrTx/>
              <a:defRPr/>
            </a:pPr>
            <a:r>
              <a:rPr lang="sv-SE" sz="2400" b="0" kern="0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lang="sv-SE" sz="2400" b="0" kern="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sv-SE" sz="2400" b="0" kern="0" spc="-20" dirty="0">
                <a:solidFill>
                  <a:prstClr val="black"/>
                </a:solidFill>
                <a:latin typeface="Calibri"/>
                <a:cs typeface="Calibri"/>
              </a:rPr>
              <a:t>studie </a:t>
            </a:r>
            <a:r>
              <a:rPr lang="sv-SE" sz="2400" b="0" kern="0" spc="-30" dirty="0">
                <a:solidFill>
                  <a:prstClr val="black"/>
                </a:solidFill>
                <a:latin typeface="Calibri"/>
                <a:cs typeface="Calibri"/>
              </a:rPr>
              <a:t>om</a:t>
            </a:r>
            <a:r>
              <a:rPr lang="sv-SE" sz="2400" b="0" kern="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sv-SE" sz="2400" b="0" kern="0" spc="-20" dirty="0">
                <a:solidFill>
                  <a:prstClr val="black"/>
                </a:solidFill>
                <a:latin typeface="Calibri"/>
                <a:cs typeface="Calibri"/>
              </a:rPr>
              <a:t>kulturella</a:t>
            </a:r>
            <a:r>
              <a:rPr lang="sv-SE" sz="2400" b="0" kern="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sv-SE" sz="2400" b="0" kern="0" spc="-20" dirty="0">
                <a:solidFill>
                  <a:prstClr val="black"/>
                </a:solidFill>
                <a:latin typeface="Calibri"/>
                <a:cs typeface="Calibri"/>
              </a:rPr>
              <a:t>och</a:t>
            </a:r>
            <a:r>
              <a:rPr lang="sv-SE" sz="2400" b="0" kern="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sv-SE" sz="2400" b="0" kern="0" spc="-20" dirty="0">
                <a:solidFill>
                  <a:prstClr val="black"/>
                </a:solidFill>
                <a:latin typeface="Calibri"/>
                <a:cs typeface="Calibri"/>
              </a:rPr>
              <a:t>kreativa</a:t>
            </a:r>
            <a:r>
              <a:rPr lang="sv-SE" sz="2400" b="0" kern="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sv-SE" sz="2400" b="0" kern="0" spc="-20" dirty="0">
                <a:solidFill>
                  <a:prstClr val="black"/>
                </a:solidFill>
                <a:latin typeface="Calibri"/>
                <a:cs typeface="Calibri"/>
              </a:rPr>
              <a:t>näringars</a:t>
            </a:r>
            <a:r>
              <a:rPr lang="sv-SE" sz="2400" b="0" kern="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sv-SE" sz="2400" b="0" kern="0" spc="-10" dirty="0">
                <a:solidFill>
                  <a:prstClr val="black"/>
                </a:solidFill>
                <a:latin typeface="Calibri"/>
                <a:cs typeface="Calibri"/>
              </a:rPr>
              <a:t>roll</a:t>
            </a:r>
            <a:r>
              <a:rPr lang="sv-SE" sz="2400" b="0" kern="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sv-SE" sz="2400" b="0" kern="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lang="sv-SE" sz="2400" b="0" kern="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sv-SE" sz="2400" b="0" kern="0" spc="-10" dirty="0">
                <a:solidFill>
                  <a:prstClr val="black"/>
                </a:solidFill>
                <a:latin typeface="Calibri"/>
                <a:cs typeface="Calibri"/>
              </a:rPr>
              <a:t>stadsutveckling</a:t>
            </a:r>
            <a:r>
              <a:rPr lang="sv-SE" sz="2400" b="0" kern="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  <a:p>
            <a:pPr marL="12700" lvl="0">
              <a:spcBef>
                <a:spcPts val="45"/>
              </a:spcBef>
              <a:buClrTx/>
              <a:defRPr/>
            </a:pPr>
            <a:r>
              <a:rPr lang="sv-SE" sz="2400" b="0" kern="0" spc="-20" dirty="0">
                <a:solidFill>
                  <a:prstClr val="black"/>
                </a:solidFill>
                <a:latin typeface="Calibri"/>
                <a:cs typeface="Calibri"/>
              </a:rPr>
              <a:t>Oliver</a:t>
            </a:r>
            <a:r>
              <a:rPr lang="sv-SE" sz="2400" b="0" kern="0" spc="-15" dirty="0">
                <a:solidFill>
                  <a:prstClr val="black"/>
                </a:solidFill>
                <a:latin typeface="Calibri"/>
                <a:cs typeface="Calibri"/>
              </a:rPr>
              <a:t> Olofsson </a:t>
            </a:r>
            <a:r>
              <a:rPr lang="sv-SE" sz="2400" b="0" kern="0" spc="-10" dirty="0">
                <a:solidFill>
                  <a:prstClr val="black"/>
                </a:solidFill>
                <a:latin typeface="Calibri"/>
                <a:cs typeface="Calibri"/>
              </a:rPr>
              <a:t>VT2025</a:t>
            </a:r>
          </a:p>
          <a:p>
            <a:pPr marL="12700" lvl="0">
              <a:spcBef>
                <a:spcPts val="45"/>
              </a:spcBef>
              <a:buClrTx/>
              <a:defRPr/>
            </a:pPr>
            <a:r>
              <a:rPr lang="sv-SE" sz="2400" b="0" kern="0" spc="-10" dirty="0" err="1">
                <a:solidFill>
                  <a:prstClr val="black"/>
                </a:solidFill>
                <a:latin typeface="Calibri"/>
                <a:cs typeface="Calibri"/>
              </a:rPr>
              <a:t>Mittuniversitetet</a:t>
            </a:r>
            <a:endParaRPr lang="sv-SE" sz="2400" b="0" kern="0" spc="-1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lvl="0">
              <a:spcBef>
                <a:spcPts val="45"/>
              </a:spcBef>
              <a:buClrTx/>
              <a:defRPr/>
            </a:pPr>
            <a:endParaRPr lang="sv-SE" sz="2400" b="0" kern="0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da-DK" dirty="0"/>
          </a:p>
        </p:txBody>
      </p:sp>
      <p:pic>
        <p:nvPicPr>
          <p:cNvPr id="6" name="Platshållare för bild 5" descr="Person som läser.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3" r="1433" b="29263"/>
          <a:stretch/>
        </p:blipFill>
        <p:spPr>
          <a:xfrm>
            <a:off x="0" y="3438000"/>
            <a:ext cx="12192000" cy="3420000"/>
          </a:xfrm>
        </p:spPr>
      </p:pic>
    </p:spTree>
    <p:extLst>
      <p:ext uri="{BB962C8B-B14F-4D97-AF65-F5344CB8AC3E}">
        <p14:creationId xmlns:p14="http://schemas.microsoft.com/office/powerpoint/2010/main" val="428177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sz="2400" spc="-10" dirty="0"/>
              <a:t>Bakgrund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r>
              <a:rPr lang="sv-SE" dirty="0"/>
              <a:t>Praktikkurs 7.5 </a:t>
            </a:r>
            <a:r>
              <a:rPr lang="sv-SE" dirty="0" err="1"/>
              <a:t>hp</a:t>
            </a:r>
            <a:r>
              <a:rPr lang="sv-SE" dirty="0"/>
              <a:t> i Företagsekonomi vid </a:t>
            </a:r>
            <a:r>
              <a:rPr lang="sv-SE" dirty="0" err="1"/>
              <a:t>Mittuniversitetet</a:t>
            </a:r>
            <a:endParaRPr lang="sv-SE" dirty="0"/>
          </a:p>
          <a:p>
            <a:r>
              <a:rPr lang="sv-SE" dirty="0"/>
              <a:t>Fallstudie: Norra Station i Östersund</a:t>
            </a:r>
          </a:p>
          <a:p>
            <a:r>
              <a:rPr lang="sv-SE" dirty="0"/>
              <a:t>Fokus på co-</a:t>
            </a:r>
            <a:r>
              <a:rPr lang="sv-SE" dirty="0" err="1"/>
              <a:t>working</a:t>
            </a:r>
            <a:r>
              <a:rPr lang="sv-SE" dirty="0"/>
              <a:t> och kulturella och kreativa näringar (KKN) inom platsutveckling.</a:t>
            </a:r>
          </a:p>
          <a:p>
            <a:endParaRPr lang="sv-SE" dirty="0"/>
          </a:p>
        </p:txBody>
      </p:sp>
      <p:pic>
        <p:nvPicPr>
          <p:cNvPr id="6" name="Platshållare för bild 5" descr="Personer vid skrivbord som läser.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5" b="246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779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B4A32-8941-5DA9-C108-2957B8D01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9E45F-B895-5757-1B35-6FD7485A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sz="2400" spc="-10" dirty="0"/>
              <a:t>Syfte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D89C06-4159-9C5B-3F94-19C46B2962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r>
              <a:rPr lang="sv-SE" dirty="0"/>
              <a:t>Undersöka hur KKN inom co-</a:t>
            </a:r>
            <a:r>
              <a:rPr lang="sv-SE" dirty="0" err="1"/>
              <a:t>working</a:t>
            </a:r>
            <a:r>
              <a:rPr lang="sv-SE" dirty="0"/>
              <a:t> påverkar platsutveckling och ekonomisk tillväxt.</a:t>
            </a:r>
          </a:p>
          <a:p>
            <a:r>
              <a:rPr lang="sv-SE" dirty="0"/>
              <a:t>Analys av Norra Station som plattform för samverkan och innovation.</a:t>
            </a:r>
          </a:p>
          <a:p>
            <a:endParaRPr lang="sv-SE" dirty="0"/>
          </a:p>
        </p:txBody>
      </p:sp>
      <p:pic>
        <p:nvPicPr>
          <p:cNvPr id="7" name="Platshållare för bild 3" descr="Person vid mikrofon.">
            <a:extLst>
              <a:ext uri="{FF2B5EF4-FFF2-40B4-BE49-F238E27FC236}">
                <a16:creationId xmlns:a16="http://schemas.microsoft.com/office/drawing/2014/main" id="{EE18B7B3-D412-9902-A6DE-299D56FE83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2" b="24642"/>
          <a:stretch>
            <a:fillRect/>
          </a:stretch>
        </p:blipFill>
        <p:spPr>
          <a:xfrm>
            <a:off x="6173788" y="2235200"/>
            <a:ext cx="5180012" cy="3941763"/>
          </a:xfrm>
        </p:spPr>
      </p:pic>
    </p:spTree>
    <p:extLst>
      <p:ext uri="{BB962C8B-B14F-4D97-AF65-F5344CB8AC3E}">
        <p14:creationId xmlns:p14="http://schemas.microsoft.com/office/powerpoint/2010/main" val="150692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r>
              <a:rPr lang="sv-SE" spc="-60" dirty="0"/>
              <a:t>Teoretisk</a:t>
            </a:r>
            <a:r>
              <a:rPr lang="sv-SE" spc="-204" dirty="0"/>
              <a:t> </a:t>
            </a:r>
            <a:r>
              <a:rPr lang="sv-SE" spc="-10" dirty="0"/>
              <a:t>bakgrund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Inkluderar bland annat:</a:t>
            </a:r>
          </a:p>
          <a:p>
            <a:r>
              <a:rPr lang="sv-SE" dirty="0"/>
              <a:t>Florida (2012): Kreativa klassen</a:t>
            </a:r>
          </a:p>
          <a:p>
            <a:r>
              <a:rPr lang="sv-SE" dirty="0" err="1"/>
              <a:t>Throsby</a:t>
            </a:r>
            <a:r>
              <a:rPr lang="sv-SE" dirty="0"/>
              <a:t> (2008): Koncentriska cirkelmodellen </a:t>
            </a:r>
            <a:r>
              <a:rPr lang="sv-SE" dirty="0" err="1"/>
              <a:t>Spinuzzi</a:t>
            </a:r>
            <a:r>
              <a:rPr lang="sv-SE" dirty="0"/>
              <a:t> (2012): Co-</a:t>
            </a:r>
            <a:r>
              <a:rPr lang="sv-SE" dirty="0" err="1"/>
              <a:t>working</a:t>
            </a:r>
            <a:r>
              <a:rPr lang="sv-SE" dirty="0"/>
              <a:t> som arbetsform</a:t>
            </a:r>
          </a:p>
          <a:p>
            <a:r>
              <a:rPr lang="sv-SE" dirty="0"/>
              <a:t>Coll-</a:t>
            </a:r>
            <a:r>
              <a:rPr lang="sv-SE" dirty="0" err="1"/>
              <a:t>Martinés</a:t>
            </a:r>
            <a:r>
              <a:rPr lang="sv-SE" dirty="0"/>
              <a:t> &amp; </a:t>
            </a:r>
            <a:r>
              <a:rPr lang="sv-SE" dirty="0" err="1"/>
              <a:t>Méndez</a:t>
            </a:r>
            <a:r>
              <a:rPr lang="sv-SE" dirty="0"/>
              <a:t>-Ortega (2020): Agglomerationseffekter</a:t>
            </a:r>
          </a:p>
          <a:p>
            <a:r>
              <a:rPr lang="sv-SE" dirty="0"/>
              <a:t>Skoglund &amp; Jonsson (2012): KKN i mindre orter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815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CB46-52FE-C5D4-1750-AC5EDA8C7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1804BF-167A-B62C-BA25-3ADB5C64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sz="2400" spc="-10" dirty="0"/>
              <a:t>Metod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452D7F-64B2-163F-69B7-BD025AF5A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r>
              <a:rPr lang="sv-SE" dirty="0"/>
              <a:t>Kvalitativ metod inkluderande:</a:t>
            </a:r>
          </a:p>
          <a:p>
            <a:r>
              <a:rPr lang="sv-SE" dirty="0"/>
              <a:t>Semistrukturerade intervjuer</a:t>
            </a:r>
          </a:p>
          <a:p>
            <a:r>
              <a:rPr lang="sv-SE" dirty="0"/>
              <a:t>Deltagande observationer</a:t>
            </a:r>
          </a:p>
          <a:p>
            <a:r>
              <a:rPr lang="sv-SE" dirty="0"/>
              <a:t>Litteraturstudier</a:t>
            </a:r>
          </a:p>
          <a:p>
            <a:endParaRPr lang="sv-SE" dirty="0"/>
          </a:p>
        </p:txBody>
      </p:sp>
      <p:pic>
        <p:nvPicPr>
          <p:cNvPr id="7" name="Platshållare för bild 7" descr="Personer vid whiteboard.">
            <a:extLst>
              <a:ext uri="{FF2B5EF4-FFF2-40B4-BE49-F238E27FC236}">
                <a16:creationId xmlns:a16="http://schemas.microsoft.com/office/drawing/2014/main" id="{77D01DF1-5E67-4F60-49E0-66799962F5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r="6195"/>
          <a:stretch>
            <a:fillRect/>
          </a:stretch>
        </p:blipFill>
        <p:spPr>
          <a:xfrm>
            <a:off x="6173788" y="2235200"/>
            <a:ext cx="5180012" cy="3941763"/>
          </a:xfrm>
        </p:spPr>
      </p:pic>
    </p:spTree>
    <p:extLst>
      <p:ext uri="{BB962C8B-B14F-4D97-AF65-F5344CB8AC3E}">
        <p14:creationId xmlns:p14="http://schemas.microsoft.com/office/powerpoint/2010/main" val="283364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B86EF-685F-2C39-4140-795D7820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E92FEA-BACC-125E-3D44-003FAB48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112809"/>
            <a:ext cx="10550525" cy="543464"/>
          </a:xfrm>
        </p:spPr>
        <p:txBody>
          <a:bodyPr/>
          <a:lstStyle/>
          <a:p>
            <a:r>
              <a:rPr lang="sv-SE" spc="-60" dirty="0"/>
              <a:t>Resultat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AB9345-1036-65F5-216A-4C664BD33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802921"/>
            <a:ext cx="10550525" cy="4271172"/>
          </a:xfrm>
        </p:spPr>
        <p:txBody>
          <a:bodyPr/>
          <a:lstStyle/>
          <a:p>
            <a:r>
              <a:rPr lang="sv-SE" sz="1800" dirty="0"/>
              <a:t>NORRA STATION HAR EN STARK KULTURELL PROFIL INOM KONST &amp; EVENT</a:t>
            </a:r>
          </a:p>
          <a:p>
            <a:r>
              <a:rPr lang="sv-SE" sz="1800" dirty="0"/>
              <a:t>SKAPAT EN ATTRAKTIVITET OCH SAMHÖRIGHET</a:t>
            </a:r>
          </a:p>
          <a:p>
            <a:r>
              <a:rPr lang="sv-SE" sz="1800" dirty="0"/>
              <a:t>UTMANINGAR MED LÖNSAMHET I KOMBINATION MED KULTUR</a:t>
            </a:r>
          </a:p>
          <a:p>
            <a:r>
              <a:rPr lang="sv-SE" sz="1800" dirty="0"/>
              <a:t>FLEXIBLA HYRESMODELLER OCH HÅLLBARHETSPROFIL</a:t>
            </a:r>
          </a:p>
          <a:p>
            <a:r>
              <a:rPr lang="sv-SE" sz="1800" dirty="0"/>
              <a:t>KREATIV OCH TRIVSAM MILJÖ</a:t>
            </a:r>
          </a:p>
          <a:p>
            <a:r>
              <a:rPr lang="sv-SE" sz="1800" dirty="0"/>
              <a:t>VIKTIGT MED TYDLIGT LEDARSKAP KRING COMMUNITY OCH CO-WORKING MANAGEMENT</a:t>
            </a:r>
          </a:p>
          <a:p>
            <a:r>
              <a:rPr lang="sv-SE" sz="1800" dirty="0"/>
              <a:t>NORRA STATION HAR OMVANDLAT EN TIDIGARE PARKERING TILL LEVANDE MÖTESPLATS</a:t>
            </a:r>
          </a:p>
          <a:p>
            <a:r>
              <a:rPr lang="sv-SE" sz="1800" dirty="0"/>
              <a:t>SAMVERKAN MELLAN FÖRETAG, FASTIGHETSÄGARE OCH KOMMUNEN</a:t>
            </a:r>
          </a:p>
          <a:p>
            <a:r>
              <a:rPr lang="sv-SE" sz="1800" dirty="0"/>
              <a:t>BIDRAR TILL ATT ATTRAHERA NYA FÖRETAG OCH INVÅNARE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08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4E481-5D96-F8A4-D9A3-E6A4AB8F3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E93AE6-0173-5A37-B243-EEBB0957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21103"/>
            <a:ext cx="10550525" cy="552089"/>
          </a:xfrm>
        </p:spPr>
        <p:txBody>
          <a:bodyPr/>
          <a:lstStyle/>
          <a:p>
            <a:r>
              <a:rPr lang="sv-SE" spc="-60" dirty="0"/>
              <a:t>Slutsatser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A988ED-D749-2476-B9CA-B0D798D3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337094"/>
            <a:ext cx="10550525" cy="5037827"/>
          </a:xfrm>
        </p:spPr>
        <p:txBody>
          <a:bodyPr/>
          <a:lstStyle/>
          <a:p>
            <a:pPr marL="12700">
              <a:lnSpc>
                <a:spcPts val="1970"/>
              </a:lnSpc>
              <a:spcBef>
                <a:spcPts val="100"/>
              </a:spcBef>
            </a:pPr>
            <a:r>
              <a:rPr lang="sv-SE" dirty="0"/>
              <a:t>Norra</a:t>
            </a:r>
            <a:r>
              <a:rPr lang="sv-SE" spc="-65" dirty="0"/>
              <a:t> </a:t>
            </a:r>
            <a:r>
              <a:rPr lang="sv-SE" spc="-10" dirty="0"/>
              <a:t>Station som co-</a:t>
            </a:r>
            <a:r>
              <a:rPr lang="sv-SE" spc="-10" dirty="0" err="1"/>
              <a:t>working</a:t>
            </a:r>
            <a:r>
              <a:rPr lang="sv-SE" spc="-10" dirty="0"/>
              <a:t> space</a:t>
            </a:r>
            <a:r>
              <a:rPr lang="sv-SE" spc="-65" dirty="0"/>
              <a:t> </a:t>
            </a:r>
            <a:r>
              <a:rPr lang="sv-SE" spc="-10" dirty="0"/>
              <a:t>fungerar</a:t>
            </a:r>
            <a:r>
              <a:rPr lang="sv-SE" spc="-55" dirty="0"/>
              <a:t> </a:t>
            </a:r>
            <a:r>
              <a:rPr lang="sv-SE" dirty="0"/>
              <a:t>som</a:t>
            </a:r>
            <a:r>
              <a:rPr lang="sv-SE" spc="-65" dirty="0"/>
              <a:t> </a:t>
            </a:r>
            <a:r>
              <a:rPr lang="sv-SE" dirty="0"/>
              <a:t>en</a:t>
            </a:r>
            <a:r>
              <a:rPr lang="sv-SE" spc="-60" dirty="0"/>
              <a:t> </a:t>
            </a:r>
            <a:r>
              <a:rPr lang="sv-SE" dirty="0"/>
              <a:t>stark</a:t>
            </a:r>
            <a:r>
              <a:rPr lang="sv-SE" spc="-65" dirty="0"/>
              <a:t> </a:t>
            </a:r>
            <a:r>
              <a:rPr lang="sv-SE" dirty="0"/>
              <a:t>motor kring platsutveckling</a:t>
            </a:r>
            <a:r>
              <a:rPr lang="sv-SE" spc="-60" dirty="0"/>
              <a:t> </a:t>
            </a:r>
            <a:r>
              <a:rPr lang="sv-SE" dirty="0"/>
              <a:t>för</a:t>
            </a:r>
            <a:r>
              <a:rPr lang="sv-SE" spc="-55" dirty="0"/>
              <a:t> </a:t>
            </a:r>
            <a:r>
              <a:rPr lang="sv-SE" spc="-10" dirty="0"/>
              <a:t>Östersund:</a:t>
            </a:r>
          </a:p>
          <a:p>
            <a:pPr marL="167640" indent="-154940">
              <a:lnSpc>
                <a:spcPts val="1850"/>
              </a:lnSpc>
              <a:tabLst>
                <a:tab pos="167640" algn="l"/>
              </a:tabLst>
            </a:pPr>
            <a:r>
              <a:rPr lang="sv-SE" dirty="0"/>
              <a:t>Genom dess roll som co-</a:t>
            </a:r>
            <a:r>
              <a:rPr lang="sv-SE" dirty="0" err="1"/>
              <a:t>working</a:t>
            </a:r>
            <a:r>
              <a:rPr lang="sv-SE" dirty="0"/>
              <a:t> space som attraherar nyinflyttade och men även redan bosatta entreprenörer och entreprenörskap</a:t>
            </a:r>
          </a:p>
          <a:p>
            <a:pPr marL="167640" indent="-154940">
              <a:lnSpc>
                <a:spcPts val="1850"/>
              </a:lnSpc>
              <a:tabLst>
                <a:tab pos="167640" algn="l"/>
              </a:tabLst>
            </a:pPr>
            <a:r>
              <a:rPr lang="sv-SE" dirty="0"/>
              <a:t>Attraktionskraften bygger på många sätt på det kulturella värde som Norra Station skapar, vilket i sin tur ger ett ekonomiskt värde</a:t>
            </a:r>
            <a:endParaRPr lang="sv-SE" spc="-10" dirty="0"/>
          </a:p>
          <a:p>
            <a:pPr marL="167640" indent="-154940">
              <a:lnSpc>
                <a:spcPts val="1850"/>
              </a:lnSpc>
              <a:tabLst>
                <a:tab pos="167640" algn="l"/>
              </a:tabLst>
            </a:pPr>
            <a:r>
              <a:rPr lang="sv-SE" dirty="0"/>
              <a:t>För</a:t>
            </a:r>
            <a:r>
              <a:rPr lang="sv-SE" spc="-50" dirty="0"/>
              <a:t> </a:t>
            </a:r>
            <a:r>
              <a:rPr lang="sv-SE" dirty="0"/>
              <a:t>att</a:t>
            </a:r>
            <a:r>
              <a:rPr lang="sv-SE" spc="-50" dirty="0"/>
              <a:t> </a:t>
            </a:r>
            <a:r>
              <a:rPr lang="sv-SE" dirty="0"/>
              <a:t>nå</a:t>
            </a:r>
            <a:r>
              <a:rPr lang="sv-SE" spc="-45" dirty="0"/>
              <a:t> </a:t>
            </a:r>
            <a:r>
              <a:rPr lang="sv-SE" dirty="0"/>
              <a:t>full</a:t>
            </a:r>
            <a:r>
              <a:rPr lang="sv-SE" spc="-45" dirty="0"/>
              <a:t> </a:t>
            </a:r>
            <a:r>
              <a:rPr lang="sv-SE" spc="-10" dirty="0"/>
              <a:t>potential</a:t>
            </a:r>
            <a:r>
              <a:rPr lang="sv-SE" spc="-40" dirty="0"/>
              <a:t> är det av vikt med tydligt ledarskap som väver ihop de olika företagen inom co-</a:t>
            </a:r>
            <a:r>
              <a:rPr lang="sv-SE" spc="-40" dirty="0" err="1"/>
              <a:t>working</a:t>
            </a:r>
            <a:r>
              <a:rPr lang="sv-SE" spc="-40" dirty="0"/>
              <a:t> space med de kulturella inslagen och KKN</a:t>
            </a:r>
            <a:endParaRPr lang="sv-SE" spc="-10" dirty="0"/>
          </a:p>
          <a:p>
            <a:pPr marL="167640" indent="-154940">
              <a:lnSpc>
                <a:spcPts val="1920"/>
              </a:lnSpc>
              <a:tabLst>
                <a:tab pos="167640" algn="l"/>
              </a:tabLst>
            </a:pPr>
            <a:r>
              <a:rPr lang="sv-SE" spc="-10" dirty="0"/>
              <a:t>Långsiktigt</a:t>
            </a:r>
            <a:r>
              <a:rPr lang="sv-SE" spc="-45" dirty="0"/>
              <a:t> </a:t>
            </a:r>
            <a:r>
              <a:rPr lang="sv-SE" spc="-10" dirty="0"/>
              <a:t>samarbete</a:t>
            </a:r>
            <a:r>
              <a:rPr lang="sv-SE" spc="-40" dirty="0"/>
              <a:t> </a:t>
            </a:r>
            <a:r>
              <a:rPr lang="sv-SE" dirty="0"/>
              <a:t>mellan</a:t>
            </a:r>
            <a:r>
              <a:rPr lang="sv-SE" spc="-40" dirty="0"/>
              <a:t> </a:t>
            </a:r>
            <a:r>
              <a:rPr lang="sv-SE" spc="-20" dirty="0"/>
              <a:t>offentliga,</a:t>
            </a:r>
            <a:r>
              <a:rPr lang="sv-SE" spc="-40" dirty="0"/>
              <a:t> </a:t>
            </a:r>
            <a:r>
              <a:rPr lang="sv-SE" spc="-10" dirty="0"/>
              <a:t>privata</a:t>
            </a:r>
            <a:r>
              <a:rPr lang="sv-SE" spc="-40" dirty="0"/>
              <a:t> </a:t>
            </a:r>
            <a:r>
              <a:rPr lang="sv-SE" dirty="0"/>
              <a:t>och</a:t>
            </a:r>
            <a:r>
              <a:rPr lang="sv-SE" spc="-40" dirty="0"/>
              <a:t> </a:t>
            </a:r>
            <a:r>
              <a:rPr lang="sv-SE" dirty="0"/>
              <a:t>ideella</a:t>
            </a:r>
            <a:r>
              <a:rPr lang="sv-SE" spc="-40" dirty="0"/>
              <a:t> </a:t>
            </a:r>
            <a:r>
              <a:rPr lang="sv-SE" spc="-10" dirty="0"/>
              <a:t>aktörer</a:t>
            </a:r>
            <a:r>
              <a:rPr lang="sv-SE" spc="-45" dirty="0"/>
              <a:t> </a:t>
            </a:r>
            <a:r>
              <a:rPr lang="sv-SE" dirty="0"/>
              <a:t>är</a:t>
            </a:r>
            <a:r>
              <a:rPr lang="sv-SE" spc="-40" dirty="0"/>
              <a:t> </a:t>
            </a:r>
            <a:r>
              <a:rPr lang="sv-SE" spc="-10" dirty="0"/>
              <a:t>avgörande</a:t>
            </a:r>
          </a:p>
          <a:p>
            <a:pPr marL="1155700" marR="5080" lvl="3" indent="0">
              <a:lnSpc>
                <a:spcPts val="1900"/>
              </a:lnSpc>
              <a:spcBef>
                <a:spcPts val="1165"/>
              </a:spcBef>
              <a:buNone/>
            </a:pPr>
            <a:endParaRPr lang="sv-SE" sz="1800" b="1" spc="-20" dirty="0">
              <a:cs typeface="Calibri"/>
            </a:endParaRPr>
          </a:p>
          <a:p>
            <a:pPr marL="1155700" marR="5080" lvl="3" indent="0">
              <a:lnSpc>
                <a:spcPts val="1900"/>
              </a:lnSpc>
              <a:spcBef>
                <a:spcPts val="1165"/>
              </a:spcBef>
              <a:buNone/>
            </a:pPr>
            <a:r>
              <a:rPr lang="sv-SE" sz="1800" b="1" spc="-20" dirty="0">
                <a:cs typeface="Calibri"/>
              </a:rPr>
              <a:t>Rekommendationer:</a:t>
            </a:r>
          </a:p>
          <a:p>
            <a:pPr marL="1155700" marR="5080" lvl="3" indent="0">
              <a:lnSpc>
                <a:spcPts val="1900"/>
              </a:lnSpc>
              <a:spcBef>
                <a:spcPts val="1165"/>
              </a:spcBef>
              <a:buNone/>
            </a:pPr>
            <a:r>
              <a:rPr lang="sv-SE" sz="1800" b="1" spc="-20" dirty="0">
                <a:cs typeface="Calibri"/>
              </a:rPr>
              <a:t>Se co-</a:t>
            </a:r>
            <a:r>
              <a:rPr lang="sv-SE" sz="1800" b="1" spc="-20" dirty="0" err="1">
                <a:cs typeface="Calibri"/>
              </a:rPr>
              <a:t>working</a:t>
            </a:r>
            <a:r>
              <a:rPr lang="sv-SE" sz="1800" b="1" spc="-20" dirty="0">
                <a:cs typeface="Calibri"/>
              </a:rPr>
              <a:t> </a:t>
            </a:r>
            <a:r>
              <a:rPr lang="sv-SE" sz="1800" b="1" spc="-20" dirty="0" err="1">
                <a:cs typeface="Calibri"/>
              </a:rPr>
              <a:t>spaces</a:t>
            </a:r>
            <a:r>
              <a:rPr lang="sv-SE" sz="1800" b="1" spc="-20" dirty="0">
                <a:cs typeface="Calibri"/>
              </a:rPr>
              <a:t> som bidragande till platsutveckling och attraktionskraft!</a:t>
            </a:r>
          </a:p>
          <a:p>
            <a:pPr marL="1155700" marR="5080" lvl="3" indent="0">
              <a:lnSpc>
                <a:spcPts val="1900"/>
              </a:lnSpc>
              <a:spcBef>
                <a:spcPts val="1165"/>
              </a:spcBef>
              <a:buNone/>
            </a:pPr>
            <a:r>
              <a:rPr lang="sv-SE" sz="1800" b="1" spc="-10" dirty="0"/>
              <a:t>Fortsätt</a:t>
            </a:r>
            <a:r>
              <a:rPr lang="sv-SE" sz="1800" b="1" spc="-40" dirty="0"/>
              <a:t> </a:t>
            </a:r>
            <a:r>
              <a:rPr lang="sv-SE" sz="1800" b="1" spc="-10" dirty="0"/>
              <a:t>utveckla</a:t>
            </a:r>
            <a:r>
              <a:rPr lang="sv-SE" sz="1800" b="1" spc="-40" dirty="0"/>
              <a:t> </a:t>
            </a:r>
            <a:r>
              <a:rPr lang="sv-SE" sz="1800" b="1" spc="-30" dirty="0"/>
              <a:t>mötesytor både för företag liksom för företag och kulturella inslag,</a:t>
            </a:r>
            <a:r>
              <a:rPr lang="sv-SE" sz="1800" b="1" spc="-35" dirty="0"/>
              <a:t> </a:t>
            </a:r>
            <a:r>
              <a:rPr lang="sv-SE" sz="1800" b="1" spc="-10" dirty="0"/>
              <a:t>synliggör</a:t>
            </a:r>
            <a:r>
              <a:rPr lang="sv-SE" sz="1800" b="1" spc="-40" dirty="0"/>
              <a:t> </a:t>
            </a:r>
            <a:r>
              <a:rPr lang="sv-SE" sz="1800" b="1" spc="-10" dirty="0"/>
              <a:t>verksamheten</a:t>
            </a:r>
            <a:r>
              <a:rPr lang="sv-SE" sz="1800" b="1" spc="-40" dirty="0"/>
              <a:t> </a:t>
            </a:r>
            <a:r>
              <a:rPr lang="sv-SE" sz="1800" b="1" dirty="0"/>
              <a:t>och</a:t>
            </a:r>
            <a:r>
              <a:rPr lang="sv-SE" sz="1800" b="1" spc="-40" dirty="0"/>
              <a:t> </a:t>
            </a:r>
            <a:r>
              <a:rPr lang="sv-SE" sz="1800" b="1" spc="-10" dirty="0"/>
              <a:t>tydliggör gemenskapen inom co-</a:t>
            </a:r>
            <a:r>
              <a:rPr lang="sv-SE" sz="1800" b="1" spc="-10" dirty="0" err="1"/>
              <a:t>working</a:t>
            </a:r>
            <a:r>
              <a:rPr lang="sv-SE" sz="1800" b="1" spc="-10" dirty="0"/>
              <a:t> space!</a:t>
            </a:r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Co-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spaces</a:t>
            </a:r>
            <a:r>
              <a:rPr lang="sv-SE" dirty="0"/>
              <a:t> som Norra Station har en stor kapacitet att stärka platsers </a:t>
            </a:r>
            <a:r>
              <a:rPr lang="sv-SE" dirty="0" err="1"/>
              <a:t>attraktionskraftd</a:t>
            </a:r>
            <a:r>
              <a:rPr lang="sv-SE" dirty="0"/>
              <a:t>, såsom Östersunds i den här fallstudien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978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CN 16.9.potx" id="{37F6D8C5-9675-4404-900A-E86DC592998E}" vid="{45E6DD0E-98EE-4F9C-B324-6ACD77EA76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336</Words>
  <Application>Microsoft Office PowerPoint</Application>
  <PresentationFormat>Bredbild</PresentationFormat>
  <Paragraphs>49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Office-tema</vt:lpstr>
      <vt:lpstr>Co-Working och Platsutveckling vid Norra Station</vt:lpstr>
      <vt:lpstr>Bakgrund</vt:lpstr>
      <vt:lpstr>Syfte</vt:lpstr>
      <vt:lpstr>Teoretisk bakgrund</vt:lpstr>
      <vt:lpstr>Metod</vt:lpstr>
      <vt:lpstr>Resultat</vt:lpstr>
      <vt:lpstr>Slutsatser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Wilhelm Skoglund</dc:creator>
  <cp:lastModifiedBy>Wilhelm Skoglund</cp:lastModifiedBy>
  <cp:revision>1</cp:revision>
  <cp:lastPrinted>2015-05-26T13:42:18Z</cp:lastPrinted>
  <dcterms:created xsi:type="dcterms:W3CDTF">2026-03-11T09:42:38Z</dcterms:created>
  <dcterms:modified xsi:type="dcterms:W3CDTF">2026-03-11T10:09:34Z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a9e035-fc31-4a12-9147-f5d37fc656b3_Enabled">
    <vt:lpwstr>true</vt:lpwstr>
  </property>
  <property fmtid="{D5CDD505-2E9C-101B-9397-08002B2CF9AE}" pid="3" name="MSIP_Label_e7a9e035-fc31-4a12-9147-f5d37fc656b3_SetDate">
    <vt:lpwstr>2026-03-11T10:09:27Z</vt:lpwstr>
  </property>
  <property fmtid="{D5CDD505-2E9C-101B-9397-08002B2CF9AE}" pid="4" name="MSIP_Label_e7a9e035-fc31-4a12-9147-f5d37fc656b3_Method">
    <vt:lpwstr>Standard</vt:lpwstr>
  </property>
  <property fmtid="{D5CDD505-2E9C-101B-9397-08002B2CF9AE}" pid="5" name="MSIP_Label_e7a9e035-fc31-4a12-9147-f5d37fc656b3_Name">
    <vt:lpwstr>Begränsad delning</vt:lpwstr>
  </property>
  <property fmtid="{D5CDD505-2E9C-101B-9397-08002B2CF9AE}" pid="6" name="MSIP_Label_e7a9e035-fc31-4a12-9147-f5d37fc656b3_SiteId">
    <vt:lpwstr>8234e57a-f0d7-4e7d-bac5-8f1a2c565e73</vt:lpwstr>
  </property>
  <property fmtid="{D5CDD505-2E9C-101B-9397-08002B2CF9AE}" pid="7" name="MSIP_Label_e7a9e035-fc31-4a12-9147-f5d37fc656b3_ActionId">
    <vt:lpwstr>0091ef38-e111-466c-a9f3-cb4948cb1658</vt:lpwstr>
  </property>
  <property fmtid="{D5CDD505-2E9C-101B-9397-08002B2CF9AE}" pid="8" name="MSIP_Label_e7a9e035-fc31-4a12-9147-f5d37fc656b3_ContentBits">
    <vt:lpwstr>1</vt:lpwstr>
  </property>
  <property fmtid="{D5CDD505-2E9C-101B-9397-08002B2CF9AE}" pid="9" name="MSIP_Label_e7a9e035-fc31-4a12-9147-f5d37fc656b3_Tag">
    <vt:lpwstr>10, 3, 0, 1</vt:lpwstr>
  </property>
  <property fmtid="{D5CDD505-2E9C-101B-9397-08002B2CF9AE}" pid="10" name="ClassificationContentMarkingHeaderLocations">
    <vt:lpwstr>Office-tema:10</vt:lpwstr>
  </property>
  <property fmtid="{D5CDD505-2E9C-101B-9397-08002B2CF9AE}" pid="11" name="ClassificationContentMarkingHeaderText">
    <vt:lpwstr>Begränsad delning</vt:lpwstr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FileProperties" visible="true"/>
      </mso:documentControls>
    </mso:qat>
  </mso:ribbon>
</mso:customUI>
</file>